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sldIdLst>
    <p:sldId id="257" r:id="rId4"/>
    <p:sldId id="261" r:id="rId5"/>
    <p:sldId id="262" r:id="rId6"/>
    <p:sldId id="263" r:id="rId7"/>
    <p:sldId id="272" r:id="rId8"/>
    <p:sldId id="273" r:id="rId9"/>
    <p:sldId id="268" r:id="rId10"/>
    <p:sldId id="269" r:id="rId11"/>
    <p:sldId id="274" r:id="rId12"/>
    <p:sldId id="275" r:id="rId13"/>
    <p:sldId id="276" r:id="rId14"/>
    <p:sldId id="277" r:id="rId15"/>
    <p:sldId id="260" r:id="rId16"/>
    <p:sldId id="259" r:id="rId17"/>
    <p:sldId id="278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421"/>
    <a:srgbClr val="863175"/>
    <a:srgbClr val="866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36" d="100"/>
          <a:sy n="36" d="100"/>
        </p:scale>
        <p:origin x="10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5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19200"/>
            <a:ext cx="7772400" cy="688975"/>
          </a:xfrm>
        </p:spPr>
        <p:txBody>
          <a:bodyPr>
            <a:noAutofit/>
          </a:bodyPr>
          <a:lstStyle>
            <a:lvl1pPr algn="l">
              <a:defRPr sz="4400" baseline="0">
                <a:solidFill>
                  <a:srgbClr val="853175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908175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4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1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 baseline="0">
                <a:solidFill>
                  <a:srgbClr val="EF752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4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90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53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73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B71E42"/>
                </a:solidFill>
              </a:rPr>
              <a:pPr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71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71E42"/>
                </a:solidFill>
              </a:rPr>
              <a:pPr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533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71E42"/>
                </a:solidFill>
              </a:rPr>
              <a:pPr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900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71E42"/>
                </a:solidFill>
              </a:rPr>
              <a:pPr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3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71E42"/>
                </a:solidFill>
              </a:rPr>
              <a:pPr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4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71E42"/>
                </a:solidFill>
              </a:rPr>
              <a:pPr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846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71E42"/>
                </a:solidFill>
              </a:rPr>
              <a:pPr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71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71E42"/>
                </a:solidFill>
              </a:rPr>
              <a:pPr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934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71E42"/>
                </a:solidFill>
              </a:rPr>
              <a:pPr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26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71E42"/>
                </a:solidFill>
              </a:rPr>
              <a:pPr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8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40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71E42"/>
                </a:solidFill>
              </a:rPr>
              <a:pPr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93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9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6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5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130C2-5E77-4CF9-83C8-FEB6C41C01B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2568-379E-4585-BEE6-3BC2FA62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:\MARKETING\Projects\Logos and Identities\NewSTEPs Cobranding\NewSTEPs_Logo_Electronic_Long.png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65" y="5715000"/>
            <a:ext cx="3747135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36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3429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3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rin.darby@aphl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en.spencer@vdh.virginia.gov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in.org/cdctrain/course/1058933/" TargetMode="External"/><Relationship Id="rId2" Type="http://schemas.openxmlformats.org/officeDocument/2006/relationships/hyperlink" Target="https://www.newsteps.org/webinars-events/newborn-screening-tandem-mass-spectrometry-follow-workshop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ghr.nlm.nih.gov/" TargetMode="External"/><Relationship Id="rId5" Type="http://schemas.openxmlformats.org/officeDocument/2006/relationships/hyperlink" Target="http://genomicseducation.net/search/advanced" TargetMode="External"/><Relationship Id="rId4" Type="http://schemas.openxmlformats.org/officeDocument/2006/relationships/hyperlink" Target="https://www.newbornscreeningeducation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76993"/>
            <a:ext cx="6858000" cy="115388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80"/>
                </a:solidFill>
                <a:latin typeface="+mn-lt"/>
              </a:rPr>
              <a:t>Short Term Follow Up Webinar 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2400" dirty="0">
                <a:latin typeface="+mn-lt"/>
              </a:rPr>
              <a:t>May 21, 2018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30879"/>
            <a:ext cx="6858000" cy="3777344"/>
          </a:xfrm>
        </p:spPr>
        <p:txBody>
          <a:bodyPr>
            <a:normAutofit/>
          </a:bodyPr>
          <a:lstStyle/>
          <a:p>
            <a:r>
              <a:rPr lang="en-US" sz="2400" b="1" i="1" dirty="0"/>
              <a:t>Recap of the Short Term Follow Up In-Person Meeting</a:t>
            </a:r>
            <a:endParaRPr lang="en-US" sz="825" b="1" dirty="0"/>
          </a:p>
          <a:p>
            <a:r>
              <a:rPr lang="en-US" sz="1350" dirty="0"/>
              <a:t>May 17-18, 2018 in Bethesda, MD</a:t>
            </a:r>
          </a:p>
          <a:p>
            <a:pPr marL="477441" algn="l"/>
            <a:endParaRPr lang="en-US" sz="1350" dirty="0"/>
          </a:p>
          <a:p>
            <a:pPr marL="477441" algn="l"/>
            <a:r>
              <a:rPr lang="en-US" sz="1350" dirty="0"/>
              <a:t>Continuity of Operations Planning/Emergency Preparedness - Christen Crews</a:t>
            </a:r>
          </a:p>
          <a:p>
            <a:pPr marL="477441" algn="l"/>
            <a:r>
              <a:rPr lang="en-US" sz="1350" dirty="0"/>
              <a:t>Molecular and Genetic Education - Amy </a:t>
            </a:r>
            <a:r>
              <a:rPr lang="en-US" sz="1350" dirty="0" err="1"/>
              <a:t>Gaviglio</a:t>
            </a:r>
            <a:endParaRPr lang="en-US" sz="1350" dirty="0"/>
          </a:p>
          <a:p>
            <a:pPr marL="477441" algn="l"/>
            <a:r>
              <a:rPr lang="en-US" sz="1350" dirty="0"/>
              <a:t>Succession Planning - Cindy Ingham</a:t>
            </a:r>
          </a:p>
          <a:p>
            <a:pPr marL="477441" algn="l"/>
            <a:r>
              <a:rPr lang="en-US" sz="1350" dirty="0"/>
              <a:t>New Staff Orientation and Standard Operating Procedures - Robin Thomas</a:t>
            </a:r>
          </a:p>
          <a:p>
            <a:pPr marL="477441" algn="l"/>
            <a:r>
              <a:rPr lang="en-US" sz="1350" dirty="0"/>
              <a:t>Long Term Follow Up - Melody </a:t>
            </a:r>
            <a:r>
              <a:rPr lang="en-US" sz="1350" dirty="0" err="1"/>
              <a:t>Hobert-Mellecker</a:t>
            </a:r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68" y="5513046"/>
            <a:ext cx="3746863" cy="7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Term Follow Up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Breakout session: “Size Matters –Program Challenges and Successes”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Long term follow up emerged as a hot topic in the course of our overall discussion in the “medium size” state group</a:t>
            </a:r>
          </a:p>
        </p:txBody>
      </p:sp>
    </p:spTree>
    <p:extLst>
      <p:ext uri="{BB962C8B-B14F-4D97-AF65-F5344CB8AC3E}">
        <p14:creationId xmlns:p14="http://schemas.microsoft.com/office/powerpoint/2010/main" val="100980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Term Follow Up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Variability between states re: if </a:t>
            </a:r>
            <a:r>
              <a:rPr lang="en-US" smtClean="0"/>
              <a:t>they currently </a:t>
            </a:r>
            <a:r>
              <a:rPr lang="en-US" dirty="0" smtClean="0"/>
              <a:t>have LTFU embedded in their NBSP</a:t>
            </a:r>
          </a:p>
          <a:p>
            <a:pPr lvl="1"/>
            <a:r>
              <a:rPr lang="en-US" dirty="0" smtClean="0"/>
              <a:t>Some do</a:t>
            </a:r>
          </a:p>
          <a:p>
            <a:pPr lvl="1"/>
            <a:r>
              <a:rPr lang="en-US" dirty="0" smtClean="0"/>
              <a:t>Most don’t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Increasing need for LTFU especially given addition of late onset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7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Follow Up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How to define LTFU, i.e. where does short term end and long term begin? Is there an intermediate follow up?</a:t>
            </a:r>
          </a:p>
          <a:p>
            <a:pPr lvl="1"/>
            <a:r>
              <a:rPr lang="en-US" dirty="0" smtClean="0"/>
              <a:t>Is it within the scope of public health mission of NBS </a:t>
            </a:r>
          </a:p>
          <a:p>
            <a:pPr lvl="2"/>
            <a:r>
              <a:rPr lang="en-US" dirty="0" smtClean="0"/>
              <a:t>Economics / funding</a:t>
            </a:r>
          </a:p>
          <a:p>
            <a:pPr lvl="2"/>
            <a:r>
              <a:rPr lang="en-US" dirty="0" smtClean="0"/>
              <a:t>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0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539" r="4550" b="3241"/>
          <a:stretch/>
        </p:blipFill>
        <p:spPr>
          <a:xfrm>
            <a:off x="-44970" y="4206052"/>
            <a:ext cx="4610112" cy="2674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/>
          <a:stretch/>
        </p:blipFill>
        <p:spPr>
          <a:xfrm>
            <a:off x="-59961" y="1840317"/>
            <a:ext cx="4636890" cy="2690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14" y="-188792"/>
            <a:ext cx="4604656" cy="2590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1"/>
          <a:stretch/>
        </p:blipFill>
        <p:spPr>
          <a:xfrm>
            <a:off x="4508509" y="4204977"/>
            <a:ext cx="4635492" cy="2686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8" y="1926838"/>
            <a:ext cx="4629040" cy="2603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82" y="-206137"/>
            <a:ext cx="4635492" cy="26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r="11117"/>
          <a:stretch/>
        </p:blipFill>
        <p:spPr>
          <a:xfrm>
            <a:off x="-14990" y="145619"/>
            <a:ext cx="9158990" cy="6538686"/>
          </a:xfrm>
        </p:spPr>
      </p:pic>
      <p:sp>
        <p:nvSpPr>
          <p:cNvPr id="2" name="TextBox 1"/>
          <p:cNvSpPr txBox="1"/>
          <p:nvPr/>
        </p:nvSpPr>
        <p:spPr>
          <a:xfrm>
            <a:off x="1803973" y="5976419"/>
            <a:ext cx="5521063" cy="707886"/>
          </a:xfrm>
          <a:prstGeom prst="rect">
            <a:avLst/>
          </a:prstGeom>
          <a:solidFill>
            <a:schemeClr val="bg2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8631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NewSTEPs</a:t>
            </a:r>
            <a:r>
              <a:rPr lang="en-US" sz="2000" b="1" dirty="0" smtClean="0">
                <a:solidFill>
                  <a:srgbClr val="8631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Short Term Follow Up Meeting</a:t>
            </a:r>
          </a:p>
          <a:p>
            <a:pPr algn="ctr"/>
            <a:r>
              <a:rPr lang="en-US" sz="2000" b="1" dirty="0" smtClean="0">
                <a:solidFill>
                  <a:srgbClr val="8631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17-18, 2018</a:t>
            </a:r>
            <a:endParaRPr lang="en-US" sz="2000" b="1" dirty="0">
              <a:solidFill>
                <a:srgbClr val="86317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986" y="2551099"/>
            <a:ext cx="8297333" cy="10142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8631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Term Follow-Up Planning Committee Members</a:t>
            </a:r>
            <a:endParaRPr lang="en-US" sz="3200" dirty="0">
              <a:solidFill>
                <a:srgbClr val="86317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079" y="3697422"/>
            <a:ext cx="7749145" cy="2857059"/>
          </a:xfrm>
        </p:spPr>
        <p:txBody>
          <a:bodyPr numCol="2">
            <a:noAutofit/>
          </a:bodyPr>
          <a:lstStyle/>
          <a:p>
            <a:r>
              <a:rPr lang="en-US" sz="2800" dirty="0" err="1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Sondi</a:t>
            </a:r>
            <a:r>
              <a:rPr lang="en-US" sz="2800" dirty="0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Aponte</a:t>
            </a:r>
          </a:p>
          <a:p>
            <a:r>
              <a:rPr lang="en-US" sz="2800" dirty="0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Christen </a:t>
            </a:r>
            <a:r>
              <a:rPr lang="en-US" sz="2800" dirty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Crews</a:t>
            </a:r>
          </a:p>
          <a:p>
            <a:r>
              <a:rPr lang="en-US" sz="2800" dirty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Erin Darby</a:t>
            </a:r>
          </a:p>
          <a:p>
            <a:r>
              <a:rPr lang="en-US" sz="2800" dirty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 </a:t>
            </a:r>
            <a:r>
              <a:rPr lang="en-US" sz="2800" dirty="0" err="1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Denniston</a:t>
            </a:r>
            <a:endParaRPr lang="en-US" sz="2800" dirty="0">
              <a:solidFill>
                <a:srgbClr val="ED74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Carol Johnson</a:t>
            </a:r>
          </a:p>
          <a:p>
            <a:r>
              <a:rPr lang="en-US" sz="2800" dirty="0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Yvonne </a:t>
            </a:r>
            <a:r>
              <a:rPr lang="en-US" sz="2800" dirty="0" err="1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Kellar</a:t>
            </a:r>
            <a:r>
              <a:rPr lang="en-US" sz="2800" dirty="0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-Guenther</a:t>
            </a:r>
          </a:p>
          <a:p>
            <a:r>
              <a:rPr lang="en-US" sz="2800" dirty="0" err="1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Jelili</a:t>
            </a:r>
            <a:r>
              <a:rPr lang="en-US" sz="2800" dirty="0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Ojodu</a:t>
            </a:r>
            <a:endParaRPr lang="en-US" sz="2800" dirty="0" smtClean="0">
              <a:solidFill>
                <a:srgbClr val="ED74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err="1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Sikha</a:t>
            </a:r>
            <a:r>
              <a:rPr lang="en-US" sz="2800" dirty="0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Singh</a:t>
            </a:r>
            <a:endParaRPr lang="en-US" sz="2800" dirty="0">
              <a:solidFill>
                <a:srgbClr val="ED74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solidFill>
                  <a:srgbClr val="ED74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Thompson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69" y="1166341"/>
            <a:ext cx="5916168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13" y="1720031"/>
            <a:ext cx="8915400" cy="3861619"/>
          </a:xfrm>
        </p:spPr>
        <p:txBody>
          <a:bodyPr>
            <a:normAutofit fontScale="92500" lnSpcReduction="20000"/>
          </a:bodyPr>
          <a:lstStyle/>
          <a:p>
            <a:endParaRPr lang="en-US" sz="1200" dirty="0"/>
          </a:p>
          <a:p>
            <a:r>
              <a:rPr lang="en-US" sz="4200" b="1" dirty="0"/>
              <a:t>Q&amp;A </a:t>
            </a:r>
          </a:p>
          <a:p>
            <a:endParaRPr lang="en-US" sz="2400" dirty="0"/>
          </a:p>
          <a:p>
            <a:r>
              <a:rPr lang="en-US" sz="2400" dirty="0"/>
              <a:t> Press *7 to unmute or type your questions in the chat box.</a:t>
            </a:r>
          </a:p>
          <a:p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Please direct questions, comments, or suggestions </a:t>
            </a:r>
          </a:p>
          <a:p>
            <a:r>
              <a:rPr lang="en-US" dirty="0" smtClean="0"/>
              <a:t>for future webinar topics to Erin Darby: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2"/>
              </a:rPr>
              <a:t>erin.darby@aphl.org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85" y="5726119"/>
            <a:ext cx="3369656" cy="7107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857250"/>
            <a:ext cx="9144000" cy="1029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75" b="1" dirty="0">
                <a:solidFill>
                  <a:srgbClr val="800080"/>
                </a:solidFill>
                <a:latin typeface="+mn-lt"/>
              </a:rPr>
              <a:t>Short Term Follow Up Webinar </a:t>
            </a:r>
            <a:br>
              <a:rPr lang="en-US" sz="3075" b="1" dirty="0">
                <a:solidFill>
                  <a:srgbClr val="800080"/>
                </a:solidFill>
                <a:latin typeface="+mn-lt"/>
              </a:rPr>
            </a:b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23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Term Follow Up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3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800" dirty="0" smtClean="0"/>
              <a:t>Emergency Planning: </a:t>
            </a:r>
          </a:p>
          <a:p>
            <a:pPr marL="0" indent="0">
              <a:buNone/>
            </a:pPr>
            <a:r>
              <a:rPr lang="en-US" sz="5800" dirty="0" smtClean="0"/>
              <a:t>Continuity of Operations Plan (COOP)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Christen </a:t>
            </a:r>
            <a:r>
              <a:rPr lang="en-US" b="1" dirty="0"/>
              <a:t>F. Crews, MSN, RN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Public Health Nurse Supervisor</a:t>
            </a:r>
          </a:p>
          <a:p>
            <a:pPr marL="0" indent="0">
              <a:buNone/>
            </a:pPr>
            <a:r>
              <a:rPr lang="en-US" dirty="0"/>
              <a:t>Dried Blood Spot and Critical Congenital Heart Disease (</a:t>
            </a:r>
            <a:r>
              <a:rPr lang="en-US" dirty="0" err="1"/>
              <a:t>CCHD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Virginia Newborn </a:t>
            </a:r>
            <a:r>
              <a:rPr lang="en-US" dirty="0"/>
              <a:t>Screening Program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Ph</a:t>
            </a:r>
            <a:r>
              <a:rPr lang="en-US" dirty="0"/>
              <a:t>: (804) 864-7700   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</a:t>
            </a:r>
            <a:r>
              <a:rPr lang="en-US" dirty="0"/>
              <a:t>: </a:t>
            </a:r>
            <a:r>
              <a:rPr lang="en-US" dirty="0">
                <a:hlinkClick r:id="rId2"/>
              </a:rPr>
              <a:t>christen.crews@vdh.virginia.gov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1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Term Follow Up </a:t>
            </a:r>
            <a:r>
              <a:rPr lang="en-US" dirty="0" smtClean="0"/>
              <a:t>Meeting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00200"/>
          <a:ext cx="8748459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48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Highlights of Breakout Session: Emergency Planning- Continuity of Operations (COOP)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Most NBS Labs</a:t>
                      </a:r>
                      <a:r>
                        <a:rPr lang="en-US" sz="1400" baseline="0" dirty="0" smtClean="0"/>
                        <a:t> have a coop- but only</a:t>
                      </a:r>
                      <a:r>
                        <a:rPr lang="en-US" sz="1400" dirty="0" smtClean="0"/>
                        <a:t> 6 out of 21 states had a COOP that</a:t>
                      </a:r>
                      <a:r>
                        <a:rPr lang="en-US" sz="1400" baseline="0" dirty="0" smtClean="0"/>
                        <a:t> included follow-up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Lack of testing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States</a:t>
                      </a:r>
                      <a:r>
                        <a:rPr lang="en-US" sz="1400" baseline="0" dirty="0" smtClean="0"/>
                        <a:t> that o</a:t>
                      </a:r>
                      <a:r>
                        <a:rPr lang="en-US" sz="1400" dirty="0" smtClean="0"/>
                        <a:t>utsource</a:t>
                      </a:r>
                      <a:r>
                        <a:rPr lang="en-US" sz="1400" baseline="0" dirty="0" smtClean="0"/>
                        <a:t> screening- Backup for testing? Follow-up Services?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Lengthy</a:t>
                      </a:r>
                      <a:r>
                        <a:rPr lang="en-US" sz="1400" baseline="0" dirty="0" smtClean="0"/>
                        <a:t> power outages will affect remote working capabilities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Follow-Up</a:t>
                      </a:r>
                      <a:r>
                        <a:rPr lang="en-US" sz="1400" baseline="0" dirty="0" smtClean="0"/>
                        <a:t> compromised- is lab trained to report out critical results?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Puerto</a:t>
                      </a:r>
                      <a:r>
                        <a:rPr lang="en-US" sz="1400" baseline="0" dirty="0" smtClean="0"/>
                        <a:t> Rico shared experience of recent hurricanes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Advocate</a:t>
                      </a:r>
                      <a:r>
                        <a:rPr lang="en-US" sz="1400" baseline="0" dirty="0" smtClean="0"/>
                        <a:t> for program- newborn screening public health nurses should stay with newborn screening in emergency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85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Term Follow Up </a:t>
            </a:r>
            <a:r>
              <a:rPr lang="en-US" dirty="0" smtClean="0"/>
              <a:t>Meeting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00200"/>
          <a:ext cx="8748459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48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Solutions/Recommendations: Emergency Planning- Continuity of Operations (COOP)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Expand</a:t>
                      </a:r>
                      <a:r>
                        <a:rPr lang="en-US" sz="1400" baseline="0" dirty="0" smtClean="0"/>
                        <a:t> ability of staff for alternative modes of communication (secure messages, fax remotely, text messaging)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Define ahead of time what follow-up operations</a:t>
                      </a:r>
                      <a:r>
                        <a:rPr lang="en-US" sz="1400" baseline="0" dirty="0" smtClean="0"/>
                        <a:t> continue in emergency- define length (i.e. 1, 3, 7 days)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Ensure that the state COOP incorporates NBS and NBS follow-up, and is aware of the requirements of STFU programs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 tools such as law enforcement, local hospital, even social media to track down parents requiring </a:t>
                      </a:r>
                      <a:r>
                        <a:rPr lang="en-US" sz="1400" dirty="0" err="1" smtClean="0"/>
                        <a:t>notficiation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Include Courier</a:t>
                      </a:r>
                      <a:r>
                        <a:rPr lang="en-US" sz="1400" baseline="0" dirty="0" smtClean="0"/>
                        <a:t> considerations in COOP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Learn from Puerto Rico’s experience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Ensure contractors (clinical specialists)</a:t>
                      </a:r>
                      <a:r>
                        <a:rPr lang="en-US" sz="1400" baseline="0" dirty="0" smtClean="0"/>
                        <a:t> also have </a:t>
                      </a:r>
                      <a:r>
                        <a:rPr lang="en-US" sz="1400" baseline="0" dirty="0" err="1" smtClean="0"/>
                        <a:t>COOPs</a:t>
                      </a:r>
                      <a:r>
                        <a:rPr lang="en-US" sz="1400" baseline="0" dirty="0" smtClean="0"/>
                        <a:t> specific to NBS follow-up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Establish </a:t>
                      </a:r>
                      <a:r>
                        <a:rPr lang="en-US" sz="1400" dirty="0" err="1" smtClean="0"/>
                        <a:t>MOU</a:t>
                      </a:r>
                      <a:r>
                        <a:rPr lang="en-US" sz="1400" dirty="0" smtClean="0"/>
                        <a:t> with states that may</a:t>
                      </a:r>
                      <a:r>
                        <a:rPr lang="en-US" sz="1400" baseline="0" dirty="0" smtClean="0"/>
                        <a:t> serve as a backup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7058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Review</a:t>
                      </a:r>
                      <a:r>
                        <a:rPr lang="en-US" sz="1400" baseline="0" dirty="0" smtClean="0"/>
                        <a:t> APHL check-list and federal </a:t>
                      </a:r>
                      <a:r>
                        <a:rPr lang="en-US" sz="1400" baseline="0" dirty="0" err="1" smtClean="0"/>
                        <a:t>CONPLAN</a:t>
                      </a:r>
                      <a:r>
                        <a:rPr lang="en-US" sz="1400" baseline="0" dirty="0" smtClean="0"/>
                        <a:t> (being finalized) as a template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0084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If COOP is enacted, document</a:t>
                      </a:r>
                      <a:r>
                        <a:rPr lang="en-US" sz="1400" baseline="0" dirty="0" smtClean="0"/>
                        <a:t> each interaction and revisit COOP for future modifications post-crisis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97987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97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76993"/>
            <a:ext cx="6858000" cy="115388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80"/>
                </a:solidFill>
                <a:latin typeface="+mn-lt"/>
              </a:rPr>
              <a:t>Short Term Follow Up Webinar 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2400" dirty="0">
                <a:latin typeface="+mn-lt"/>
              </a:rPr>
              <a:t>May 21, 2018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30879"/>
            <a:ext cx="6858000" cy="3777344"/>
          </a:xfrm>
        </p:spPr>
        <p:txBody>
          <a:bodyPr>
            <a:normAutofit/>
          </a:bodyPr>
          <a:lstStyle/>
          <a:p>
            <a:r>
              <a:rPr lang="en-US" sz="2000" b="1" i="1" dirty="0"/>
              <a:t>Recap of the Short Term Follow Up In-Person </a:t>
            </a:r>
            <a:r>
              <a:rPr lang="en-US" sz="2000" b="1" i="1" dirty="0" smtClean="0"/>
              <a:t>Meeting:</a:t>
            </a:r>
            <a:endParaRPr lang="en-US" sz="800" b="1" dirty="0"/>
          </a:p>
          <a:p>
            <a:pPr marL="477441" algn="l"/>
            <a:endParaRPr lang="en-US" sz="1350" dirty="0"/>
          </a:p>
          <a:p>
            <a:pPr marL="358081" lvl="0" defTabSz="685800">
              <a:spcBef>
                <a:spcPts val="750"/>
              </a:spcBef>
            </a:pPr>
            <a:r>
              <a:rPr lang="en-US" sz="3200" b="1" dirty="0">
                <a:solidFill>
                  <a:prstClr val="black"/>
                </a:solidFill>
              </a:rPr>
              <a:t>Molecular and Genetic Education</a:t>
            </a:r>
          </a:p>
          <a:p>
            <a:pPr marL="358081" lvl="0" defTabSz="685800">
              <a:spcBef>
                <a:spcPts val="750"/>
              </a:spcBef>
            </a:pPr>
            <a:r>
              <a:rPr lang="en-US" sz="3200" b="1" dirty="0">
                <a:solidFill>
                  <a:prstClr val="black"/>
                </a:solidFill>
              </a:rPr>
              <a:t>  </a:t>
            </a:r>
            <a:r>
              <a:rPr lang="en-US" sz="3200" b="1" i="1" dirty="0">
                <a:solidFill>
                  <a:prstClr val="black"/>
                </a:solidFill>
              </a:rPr>
              <a:t>Amy </a:t>
            </a:r>
            <a:r>
              <a:rPr lang="en-US" sz="3200" b="1" i="1" dirty="0" err="1">
                <a:solidFill>
                  <a:prstClr val="black"/>
                </a:solidFill>
              </a:rPr>
              <a:t>Gaviglio</a:t>
            </a:r>
            <a:endParaRPr lang="en-US" sz="3200" b="1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69" y="5117868"/>
            <a:ext cx="3746863" cy="7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76993"/>
            <a:ext cx="6858000" cy="115388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80"/>
                </a:solidFill>
                <a:latin typeface="+mn-lt"/>
              </a:rPr>
              <a:t>Short Term Follow Up Webinar 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2400" dirty="0">
                <a:latin typeface="+mn-lt"/>
              </a:rPr>
              <a:t>May 21, 2018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30879"/>
            <a:ext cx="6858000" cy="3777344"/>
          </a:xfrm>
        </p:spPr>
        <p:txBody>
          <a:bodyPr>
            <a:normAutofit/>
          </a:bodyPr>
          <a:lstStyle/>
          <a:p>
            <a:r>
              <a:rPr lang="en-US" sz="2000" b="1" i="1" dirty="0"/>
              <a:t>Recap of the Short Term Follow Up In-Person </a:t>
            </a:r>
            <a:r>
              <a:rPr lang="en-US" sz="2000" b="1" i="1" dirty="0" smtClean="0"/>
              <a:t>Meeting:</a:t>
            </a:r>
            <a:endParaRPr lang="en-US" sz="800" b="1" dirty="0"/>
          </a:p>
          <a:p>
            <a:pPr marL="477441" algn="l"/>
            <a:endParaRPr lang="en-US" sz="1350" dirty="0"/>
          </a:p>
          <a:p>
            <a:pPr marL="358081"/>
            <a:r>
              <a:rPr lang="en-US" sz="3200" b="1" dirty="0"/>
              <a:t>Succession Planning </a:t>
            </a:r>
          </a:p>
          <a:p>
            <a:pPr marL="358081"/>
            <a:r>
              <a:rPr lang="en-US" sz="3200" b="1" i="1" dirty="0"/>
              <a:t>Cindy Ingham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69" y="5117868"/>
            <a:ext cx="3746863" cy="7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647" y="1165860"/>
            <a:ext cx="7845551" cy="3710178"/>
          </a:xfrm>
        </p:spPr>
        <p:txBody>
          <a:bodyPr>
            <a:normAutofit/>
          </a:bodyPr>
          <a:lstStyle/>
          <a:p>
            <a:r>
              <a:rPr lang="en-US" dirty="0" smtClean="0"/>
              <a:t>New Staff orientation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standard operation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18" y="879865"/>
            <a:ext cx="8277606" cy="463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Resources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APHL 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NBS Tandem Mass Spectrometry Follow-Up Workshop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Lab and F/U Staff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ts val="1350"/>
              </a:lnSpc>
            </a:pPr>
            <a:r>
              <a:rPr lang="en-US" sz="1500" dirty="0">
                <a:solidFill>
                  <a:srgbClr val="3C3E41"/>
                </a:solidFill>
                <a:latin typeface="Hind"/>
                <a:ea typeface="Times New Roman" panose="02020603050405020304" pitchFamily="18" charset="0"/>
                <a:cs typeface="Times New Roman" panose="02020603050405020304" pitchFamily="18" charset="0"/>
              </a:rPr>
              <a:t>June 11, 2018 to June 15, 2018, Silver Spring, MD </a:t>
            </a:r>
            <a:endParaRPr lang="en-US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endParaRPr lang="en-US" sz="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CDC - </a:t>
            </a:r>
            <a:r>
              <a:rPr lang="en-US" b="1" dirty="0">
                <a:solidFill>
                  <a:srgbClr val="3C444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Newborn Screening for Inherited Disorders of Metabolism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hour course -  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https://www.train.org/cdctrain/course/1058933/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endParaRPr lang="en-US" sz="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Virginia has 3 online courses for NBS and CCHD – 2 are free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https://www.newbornscreeningeducation.org/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endParaRPr lang="en-US" sz="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Genetics Genomics Competency Center G2C2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http://genomicseducation.net/search/advanced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endParaRPr lang="en-US" sz="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Genetics Home Reference – Online Guide to Understanding Genetic Conditions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https://ghr.nlm.nih.gov/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4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Term Follow Up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6"/>
            <a:ext cx="8458200" cy="5419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800" dirty="0" smtClean="0"/>
              <a:t>Long Term Follow Up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b="1" dirty="0" smtClean="0"/>
              <a:t>Melody  Hobert-Mellecker, RN BSN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STFU Case Manager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Iowa Newborn </a:t>
            </a:r>
            <a:r>
              <a:rPr lang="en-US" dirty="0"/>
              <a:t>Screening Program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Ph: </a:t>
            </a:r>
            <a:r>
              <a:rPr lang="en-US" dirty="0" smtClean="0"/>
              <a:t>(319) 936-3287</a:t>
            </a:r>
            <a:r>
              <a:rPr lang="en-US" dirty="0"/>
              <a:t>   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</a:t>
            </a:r>
            <a:r>
              <a:rPr lang="en-US" dirty="0"/>
              <a:t>: </a:t>
            </a:r>
            <a:r>
              <a:rPr lang="en-US" u="sng" dirty="0" smtClean="0">
                <a:solidFill>
                  <a:srgbClr val="0070C0"/>
                </a:solidFill>
              </a:rPr>
              <a:t>m-hobert-mellecker@uiowa.edu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7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657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Franklin Gothic Book</vt:lpstr>
      <vt:lpstr>Franklin Gothic Demi</vt:lpstr>
      <vt:lpstr>Gill Sans MT</vt:lpstr>
      <vt:lpstr>Hind</vt:lpstr>
      <vt:lpstr>Tahoma</vt:lpstr>
      <vt:lpstr>Times New Roman</vt:lpstr>
      <vt:lpstr>Office Theme</vt:lpstr>
      <vt:lpstr>1_Office Theme</vt:lpstr>
      <vt:lpstr>Gallery</vt:lpstr>
      <vt:lpstr>Short Term Follow Up Webinar  May 21, 2018</vt:lpstr>
      <vt:lpstr>Short Term Follow Up Meeting</vt:lpstr>
      <vt:lpstr>Short Term Follow Up Meeting</vt:lpstr>
      <vt:lpstr>Short Term Follow Up Meeting</vt:lpstr>
      <vt:lpstr>Short Term Follow Up Webinar  May 21, 2018</vt:lpstr>
      <vt:lpstr>Short Term Follow Up Webinar  May 21, 2018</vt:lpstr>
      <vt:lpstr>New Staff orientation  and  standard operation procedures</vt:lpstr>
      <vt:lpstr>PowerPoint Presentation</vt:lpstr>
      <vt:lpstr>Short Term Follow Up Meeting</vt:lpstr>
      <vt:lpstr>Short Term Follow Up Meeting</vt:lpstr>
      <vt:lpstr>Short Term Follow Up Meeting</vt:lpstr>
      <vt:lpstr>Short Term Follow Up Meeting</vt:lpstr>
      <vt:lpstr>PowerPoint Presentation</vt:lpstr>
      <vt:lpstr>PowerPoint Presentation</vt:lpstr>
      <vt:lpstr>Short Term Follow-Up Planning Committee Members</vt:lpstr>
      <vt:lpstr>PowerPoint Presentation</vt:lpstr>
    </vt:vector>
  </TitlesOfParts>
  <Company>Assosiation of Public Health Laboratories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Term Follow Up Webinar  May 21, 2018</dc:title>
  <dc:creator>Darby, Erin | APHL</dc:creator>
  <cp:lastModifiedBy>Darby, Erin | APHL</cp:lastModifiedBy>
  <cp:revision>13</cp:revision>
  <dcterms:created xsi:type="dcterms:W3CDTF">2018-05-20T19:27:42Z</dcterms:created>
  <dcterms:modified xsi:type="dcterms:W3CDTF">2018-05-21T19:25:07Z</dcterms:modified>
</cp:coreProperties>
</file>