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2" d="100"/>
          <a:sy n="142" d="100"/>
        </p:scale>
        <p:origin x="-968" y="-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2FF663-02B7-4F85-A134-498DD57E449F}" type="datetimeFigureOut">
              <a:rPr lang="en-US" smtClean="0"/>
              <a:t>9/20/2018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44030F-FFC6-4830-A214-54917612B471}" type="slidenum">
              <a:rPr lang="en-US" smtClean="0"/>
              <a:t>‹#›</a:t>
            </a:fld>
            <a:endParaRPr lang="en-US"/>
          </a:p>
        </p:txBody>
      </p:sp>
    </p:spTree>
    <p:extLst>
      <p:ext uri="{BB962C8B-B14F-4D97-AF65-F5344CB8AC3E}">
        <p14:creationId xmlns:p14="http://schemas.microsoft.com/office/powerpoint/2010/main" val="7221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301" eaLnBrk="0" fontAlgn="base" hangingPunct="0">
              <a:spcBef>
                <a:spcPct val="30000"/>
              </a:spcBef>
              <a:spcAft>
                <a:spcPct val="0"/>
              </a:spcAft>
              <a:defRPr/>
            </a:pPr>
            <a:r>
              <a:rPr lang="en-US" baseline="0" dirty="0" smtClean="0"/>
              <a:t>Our independent analysis corrected for those errors in provider interpretation and excluded infants with insufficient pulse oximetry data leaving 77,148 infants.  Following the AAP algorithm, we classified infants as passing, failing due to sat &lt;90%, or having an indeterminate screen requiring repeat screening.  We completed this for each repeat screen to determine the total number of positive and negative screens. </a:t>
            </a:r>
            <a:endParaRPr lang="en-US" dirty="0" smtClean="0"/>
          </a:p>
        </p:txBody>
      </p:sp>
      <p:sp>
        <p:nvSpPr>
          <p:cNvPr id="4" name="Slide Number Placeholder 3"/>
          <p:cNvSpPr>
            <a:spLocks noGrp="1"/>
          </p:cNvSpPr>
          <p:nvPr>
            <p:ph type="sldNum" sz="quarter" idx="10"/>
          </p:nvPr>
        </p:nvSpPr>
        <p:spPr/>
        <p:txBody>
          <a:bodyPr/>
          <a:lstStyle/>
          <a:p>
            <a:pPr>
              <a:defRPr/>
            </a:pPr>
            <a:fld id="{CB1E04C4-209E-42C0-BB16-60A19275D140}" type="slidenum">
              <a:rPr lang="en-US" smtClean="0"/>
              <a:pPr>
                <a:defRPr/>
              </a:pPr>
              <a:t>1</a:t>
            </a:fld>
            <a:endParaRPr lang="en-US" dirty="0"/>
          </a:p>
        </p:txBody>
      </p:sp>
    </p:spTree>
    <p:extLst>
      <p:ext uri="{BB962C8B-B14F-4D97-AF65-F5344CB8AC3E}">
        <p14:creationId xmlns:p14="http://schemas.microsoft.com/office/powerpoint/2010/main" val="185646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noted among the infants with failed screens due to sat &lt;90%, including the true positive, all were identified on the initial screen.  Eliminating the final repeat screen would not have missed any infants that are theoretically most likely to have significant disease.    </a:t>
            </a:r>
            <a:endParaRPr lang="en-US" dirty="0"/>
          </a:p>
        </p:txBody>
      </p:sp>
      <p:sp>
        <p:nvSpPr>
          <p:cNvPr id="4" name="Slide Number Placeholder 3"/>
          <p:cNvSpPr>
            <a:spLocks noGrp="1"/>
          </p:cNvSpPr>
          <p:nvPr>
            <p:ph type="sldNum" sz="quarter" idx="10"/>
          </p:nvPr>
        </p:nvSpPr>
        <p:spPr/>
        <p:txBody>
          <a:bodyPr/>
          <a:lstStyle/>
          <a:p>
            <a:pPr>
              <a:defRPr/>
            </a:pPr>
            <a:fld id="{CB1E04C4-209E-42C0-BB16-60A19275D140}" type="slidenum">
              <a:rPr lang="en-US" smtClean="0"/>
              <a:pPr>
                <a:defRPr/>
              </a:pPr>
              <a:t>2</a:t>
            </a:fld>
            <a:endParaRPr lang="en-US" dirty="0"/>
          </a:p>
        </p:txBody>
      </p:sp>
    </p:spTree>
    <p:extLst>
      <p:ext uri="{BB962C8B-B14F-4D97-AF65-F5344CB8AC3E}">
        <p14:creationId xmlns:p14="http://schemas.microsoft.com/office/powerpoint/2010/main" val="1650272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eliminating</a:t>
            </a:r>
            <a:r>
              <a:rPr lang="en-US" baseline="0" dirty="0" smtClean="0"/>
              <a:t> that screen would only add an additional 9 infants who would have required further evaluation.</a:t>
            </a:r>
            <a:endParaRPr lang="en-US" dirty="0"/>
          </a:p>
        </p:txBody>
      </p:sp>
      <p:sp>
        <p:nvSpPr>
          <p:cNvPr id="4" name="Slide Number Placeholder 3"/>
          <p:cNvSpPr>
            <a:spLocks noGrp="1"/>
          </p:cNvSpPr>
          <p:nvPr>
            <p:ph type="sldNum" sz="quarter" idx="10"/>
          </p:nvPr>
        </p:nvSpPr>
        <p:spPr/>
        <p:txBody>
          <a:bodyPr/>
          <a:lstStyle/>
          <a:p>
            <a:pPr>
              <a:defRPr/>
            </a:pPr>
            <a:fld id="{CB1E04C4-209E-42C0-BB16-60A19275D140}" type="slidenum">
              <a:rPr lang="en-US" smtClean="0"/>
              <a:pPr>
                <a:defRPr/>
              </a:pPr>
              <a:t>3</a:t>
            </a:fld>
            <a:endParaRPr lang="en-US" dirty="0"/>
          </a:p>
        </p:txBody>
      </p:sp>
    </p:spTree>
    <p:extLst>
      <p:ext uri="{BB962C8B-B14F-4D97-AF65-F5344CB8AC3E}">
        <p14:creationId xmlns:p14="http://schemas.microsoft.com/office/powerpoint/2010/main" val="1612964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compared to the current algorithm, there was no change in the sensitivity of screening and though the false positive rate would increase slightly, it has minimal impact with only an additional 2-3 infants requiring additional evaluation each year.  </a:t>
            </a:r>
            <a:endParaRPr lang="en-US" dirty="0"/>
          </a:p>
        </p:txBody>
      </p:sp>
      <p:sp>
        <p:nvSpPr>
          <p:cNvPr id="4" name="Slide Number Placeholder 3"/>
          <p:cNvSpPr>
            <a:spLocks noGrp="1"/>
          </p:cNvSpPr>
          <p:nvPr>
            <p:ph type="sldNum" sz="quarter" idx="10"/>
          </p:nvPr>
        </p:nvSpPr>
        <p:spPr/>
        <p:txBody>
          <a:bodyPr/>
          <a:lstStyle/>
          <a:p>
            <a:pPr>
              <a:defRPr/>
            </a:pPr>
            <a:fld id="{CB1E04C4-209E-42C0-BB16-60A19275D140}" type="slidenum">
              <a:rPr lang="en-US" smtClean="0"/>
              <a:pPr>
                <a:defRPr/>
              </a:pPr>
              <a:t>4</a:t>
            </a:fld>
            <a:endParaRPr lang="en-US" dirty="0"/>
          </a:p>
        </p:txBody>
      </p:sp>
    </p:spTree>
    <p:extLst>
      <p:ext uri="{BB962C8B-B14F-4D97-AF65-F5344CB8AC3E}">
        <p14:creationId xmlns:p14="http://schemas.microsoft.com/office/powerpoint/2010/main" val="210647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CD5979-1DB8-4CAD-A39E-EE7C422B670F}"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225946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D5979-1DB8-4CAD-A39E-EE7C422B670F}"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2774060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D5979-1DB8-4CAD-A39E-EE7C422B670F}"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3306722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D5979-1DB8-4CAD-A39E-EE7C422B670F}"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198886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CD5979-1DB8-4CAD-A39E-EE7C422B670F}"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1112547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CD5979-1DB8-4CAD-A39E-EE7C422B670F}" type="datetimeFigureOut">
              <a:rPr lang="en-US" smtClean="0"/>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2332191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CD5979-1DB8-4CAD-A39E-EE7C422B670F}" type="datetimeFigureOut">
              <a:rPr lang="en-US" smtClean="0"/>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604345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CD5979-1DB8-4CAD-A39E-EE7C422B670F}" type="datetimeFigureOut">
              <a:rPr lang="en-US" smtClean="0"/>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420718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CD5979-1DB8-4CAD-A39E-EE7C422B670F}" type="datetimeFigureOut">
              <a:rPr lang="en-US" smtClean="0"/>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577216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D5979-1DB8-4CAD-A39E-EE7C422B670F}" type="datetimeFigureOut">
              <a:rPr lang="en-US" smtClean="0"/>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2776788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D5979-1DB8-4CAD-A39E-EE7C422B670F}" type="datetimeFigureOut">
              <a:rPr lang="en-US" smtClean="0"/>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9BE9B-C7AA-44A7-8CD7-5346D6982878}" type="slidenum">
              <a:rPr lang="en-US" smtClean="0"/>
              <a:t>‹#›</a:t>
            </a:fld>
            <a:endParaRPr lang="en-US"/>
          </a:p>
        </p:txBody>
      </p:sp>
    </p:spTree>
    <p:extLst>
      <p:ext uri="{BB962C8B-B14F-4D97-AF65-F5344CB8AC3E}">
        <p14:creationId xmlns:p14="http://schemas.microsoft.com/office/powerpoint/2010/main" val="388027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CD5979-1DB8-4CAD-A39E-EE7C422B670F}" type="datetimeFigureOut">
              <a:rPr lang="en-US" smtClean="0"/>
              <a:t>9/20/2018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B9BE9B-C7AA-44A7-8CD7-5346D6982878}" type="slidenum">
              <a:rPr lang="en-US" smtClean="0"/>
              <a:t>‹#›</a:t>
            </a:fld>
            <a:endParaRPr lang="en-US"/>
          </a:p>
        </p:txBody>
      </p:sp>
    </p:spTree>
    <p:extLst>
      <p:ext uri="{BB962C8B-B14F-4D97-AF65-F5344CB8AC3E}">
        <p14:creationId xmlns:p14="http://schemas.microsoft.com/office/powerpoint/2010/main" val="4061725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42336"/>
          </a:xfrm>
        </p:spPr>
        <p:txBody>
          <a:bodyPr>
            <a:normAutofit fontScale="90000"/>
          </a:bodyPr>
          <a:lstStyle/>
          <a:p>
            <a:pPr algn="ctr"/>
            <a:r>
              <a:rPr lang="en-US" sz="4400" dirty="0"/>
              <a:t>Independent Analysis</a:t>
            </a:r>
          </a:p>
        </p:txBody>
      </p:sp>
      <p:sp>
        <p:nvSpPr>
          <p:cNvPr id="5" name="Rectangle 4"/>
          <p:cNvSpPr/>
          <p:nvPr/>
        </p:nvSpPr>
        <p:spPr>
          <a:xfrm>
            <a:off x="3492468" y="929458"/>
            <a:ext cx="2133600" cy="943896"/>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600" dirty="0">
                <a:solidFill>
                  <a:schemeClr val="tx1"/>
                </a:solidFill>
              </a:rPr>
              <a:t>Initial Screen</a:t>
            </a:r>
          </a:p>
          <a:p>
            <a:pPr lvl="0" algn="ctr"/>
            <a:r>
              <a:rPr lang="en-US" sz="2600" dirty="0" smtClean="0">
                <a:solidFill>
                  <a:schemeClr val="tx1"/>
                </a:solidFill>
              </a:rPr>
              <a:t>77,148</a:t>
            </a:r>
            <a:endParaRPr lang="en-US" sz="2600" dirty="0">
              <a:solidFill>
                <a:schemeClr val="tx1"/>
              </a:solidFill>
            </a:endParaRPr>
          </a:p>
        </p:txBody>
      </p:sp>
      <p:sp>
        <p:nvSpPr>
          <p:cNvPr id="6" name="Rectangle 5"/>
          <p:cNvSpPr/>
          <p:nvPr/>
        </p:nvSpPr>
        <p:spPr>
          <a:xfrm>
            <a:off x="912019" y="2111786"/>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smtClean="0">
                <a:solidFill>
                  <a:schemeClr val="tx1"/>
                </a:solidFill>
              </a:rPr>
              <a:t>18</a:t>
            </a:r>
            <a:endParaRPr lang="en-US" sz="2600" dirty="0">
              <a:solidFill>
                <a:schemeClr val="tx1"/>
              </a:solidFill>
            </a:endParaRPr>
          </a:p>
        </p:txBody>
      </p:sp>
      <p:sp>
        <p:nvSpPr>
          <p:cNvPr id="8" name="Rectangle 7"/>
          <p:cNvSpPr/>
          <p:nvPr/>
        </p:nvSpPr>
        <p:spPr>
          <a:xfrm>
            <a:off x="3501186" y="2111786"/>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300" dirty="0" smtClean="0">
                <a:solidFill>
                  <a:schemeClr val="tx1"/>
                </a:solidFill>
              </a:rPr>
              <a:t>Repeat Screen </a:t>
            </a:r>
          </a:p>
          <a:p>
            <a:pPr lvl="0" algn="ctr"/>
            <a:r>
              <a:rPr lang="en-US" sz="2600" dirty="0" smtClean="0">
                <a:solidFill>
                  <a:schemeClr val="tx1"/>
                </a:solidFill>
              </a:rPr>
              <a:t>174</a:t>
            </a:r>
            <a:endParaRPr lang="en-US" sz="2600" dirty="0">
              <a:solidFill>
                <a:schemeClr val="tx1"/>
              </a:solidFill>
            </a:endParaRPr>
          </a:p>
        </p:txBody>
      </p:sp>
      <p:sp>
        <p:nvSpPr>
          <p:cNvPr id="9" name="Rectangle 8"/>
          <p:cNvSpPr/>
          <p:nvPr/>
        </p:nvSpPr>
        <p:spPr>
          <a:xfrm>
            <a:off x="6099284" y="3226518"/>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smtClean="0">
                <a:solidFill>
                  <a:schemeClr val="tx1"/>
                </a:solidFill>
              </a:rPr>
              <a:t>149</a:t>
            </a:r>
            <a:endParaRPr lang="en-US" sz="2600" dirty="0">
              <a:solidFill>
                <a:schemeClr val="tx1"/>
              </a:solidFill>
            </a:endParaRPr>
          </a:p>
        </p:txBody>
      </p:sp>
      <p:sp>
        <p:nvSpPr>
          <p:cNvPr id="10" name="Rectangle 9"/>
          <p:cNvSpPr/>
          <p:nvPr/>
        </p:nvSpPr>
        <p:spPr>
          <a:xfrm>
            <a:off x="921698" y="4344244"/>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smtClean="0">
                <a:solidFill>
                  <a:schemeClr val="tx1"/>
                </a:solidFill>
              </a:rPr>
              <a:t>0</a:t>
            </a:r>
            <a:endParaRPr lang="en-US" sz="2600" dirty="0">
              <a:solidFill>
                <a:schemeClr val="tx1"/>
              </a:solidFill>
            </a:endParaRPr>
          </a:p>
        </p:txBody>
      </p:sp>
      <p:sp>
        <p:nvSpPr>
          <p:cNvPr id="11" name="Rectangle 10"/>
          <p:cNvSpPr/>
          <p:nvPr/>
        </p:nvSpPr>
        <p:spPr>
          <a:xfrm>
            <a:off x="3501186" y="3226518"/>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300" dirty="0">
                <a:solidFill>
                  <a:schemeClr val="tx1"/>
                </a:solidFill>
              </a:rPr>
              <a:t>Repeat Screen</a:t>
            </a:r>
          </a:p>
          <a:p>
            <a:pPr lvl="0" algn="ctr"/>
            <a:r>
              <a:rPr lang="en-US" sz="2600" dirty="0" smtClean="0">
                <a:solidFill>
                  <a:schemeClr val="tx1"/>
                </a:solidFill>
              </a:rPr>
              <a:t>25</a:t>
            </a:r>
            <a:endParaRPr lang="en-US" sz="2600" dirty="0">
              <a:solidFill>
                <a:schemeClr val="tx1"/>
              </a:solidFill>
            </a:endParaRPr>
          </a:p>
        </p:txBody>
      </p:sp>
      <p:sp>
        <p:nvSpPr>
          <p:cNvPr id="12" name="Rectangle 11"/>
          <p:cNvSpPr/>
          <p:nvPr/>
        </p:nvSpPr>
        <p:spPr>
          <a:xfrm>
            <a:off x="6090354" y="4344244"/>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smtClean="0">
                <a:solidFill>
                  <a:schemeClr val="tx1"/>
                </a:solidFill>
              </a:rPr>
              <a:t>9</a:t>
            </a:r>
            <a:endParaRPr lang="en-US" sz="2600" dirty="0">
              <a:solidFill>
                <a:schemeClr val="tx1"/>
              </a:solidFill>
            </a:endParaRPr>
          </a:p>
        </p:txBody>
      </p:sp>
      <p:sp>
        <p:nvSpPr>
          <p:cNvPr id="13" name="Rectangle 12"/>
          <p:cNvSpPr/>
          <p:nvPr/>
        </p:nvSpPr>
        <p:spPr>
          <a:xfrm>
            <a:off x="912019" y="5525882"/>
            <a:ext cx="2133600" cy="8763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600" dirty="0"/>
              <a:t>Total </a:t>
            </a:r>
            <a:r>
              <a:rPr lang="en-US" sz="2600" dirty="0" smtClean="0"/>
              <a:t>Positive</a:t>
            </a:r>
            <a:endParaRPr lang="en-US" sz="2600" dirty="0"/>
          </a:p>
          <a:p>
            <a:pPr lvl="0" algn="ctr"/>
            <a:r>
              <a:rPr lang="en-US" sz="2600" dirty="0" smtClean="0"/>
              <a:t>34</a:t>
            </a:r>
            <a:endParaRPr lang="en-US" sz="2600" dirty="0"/>
          </a:p>
        </p:txBody>
      </p:sp>
      <p:sp>
        <p:nvSpPr>
          <p:cNvPr id="14" name="Rectangle 13"/>
          <p:cNvSpPr/>
          <p:nvPr/>
        </p:nvSpPr>
        <p:spPr>
          <a:xfrm>
            <a:off x="3506026" y="4347163"/>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300" dirty="0">
                <a:solidFill>
                  <a:schemeClr val="tx1"/>
                </a:solidFill>
              </a:rPr>
              <a:t>Non-Pass</a:t>
            </a:r>
          </a:p>
          <a:p>
            <a:pPr lvl="0" algn="ctr"/>
            <a:r>
              <a:rPr lang="en-US" sz="2600" dirty="0" smtClean="0">
                <a:solidFill>
                  <a:schemeClr val="tx1"/>
                </a:solidFill>
              </a:rPr>
              <a:t>16</a:t>
            </a:r>
            <a:endParaRPr lang="en-US" sz="2600" dirty="0">
              <a:solidFill>
                <a:schemeClr val="tx1"/>
              </a:solidFill>
            </a:endParaRPr>
          </a:p>
        </p:txBody>
      </p:sp>
      <p:sp>
        <p:nvSpPr>
          <p:cNvPr id="15" name="Rectangle 14"/>
          <p:cNvSpPr/>
          <p:nvPr/>
        </p:nvSpPr>
        <p:spPr>
          <a:xfrm>
            <a:off x="6090354" y="5519586"/>
            <a:ext cx="2133600" cy="8763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dirty="0"/>
              <a:t>Total </a:t>
            </a:r>
            <a:r>
              <a:rPr lang="en-US" sz="2400" dirty="0" smtClean="0"/>
              <a:t>Negative</a:t>
            </a:r>
            <a:endParaRPr lang="en-US" sz="2400" dirty="0"/>
          </a:p>
          <a:p>
            <a:pPr lvl="0" algn="ctr"/>
            <a:r>
              <a:rPr lang="en-US" sz="2400" dirty="0" smtClean="0"/>
              <a:t>77,114</a:t>
            </a:r>
            <a:endParaRPr lang="en-US" sz="2400" dirty="0"/>
          </a:p>
        </p:txBody>
      </p:sp>
      <p:sp>
        <p:nvSpPr>
          <p:cNvPr id="16" name="Rectangle 15"/>
          <p:cNvSpPr/>
          <p:nvPr/>
        </p:nvSpPr>
        <p:spPr>
          <a:xfrm>
            <a:off x="921698" y="3230358"/>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smtClean="0">
                <a:solidFill>
                  <a:schemeClr val="tx1"/>
                </a:solidFill>
              </a:rPr>
              <a:t>0</a:t>
            </a:r>
          </a:p>
        </p:txBody>
      </p:sp>
      <p:sp>
        <p:nvSpPr>
          <p:cNvPr id="17" name="Rectangle 16"/>
          <p:cNvSpPr/>
          <p:nvPr/>
        </p:nvSpPr>
        <p:spPr>
          <a:xfrm>
            <a:off x="6090354" y="2111786"/>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600" dirty="0" smtClean="0">
                <a:solidFill>
                  <a:schemeClr val="tx1"/>
                </a:solidFill>
              </a:rPr>
              <a:t>76,956</a:t>
            </a:r>
            <a:endParaRPr lang="en-US" sz="2600" dirty="0">
              <a:solidFill>
                <a:schemeClr val="tx1"/>
              </a:solidFill>
            </a:endParaRPr>
          </a:p>
        </p:txBody>
      </p:sp>
      <p:cxnSp>
        <p:nvCxnSpPr>
          <p:cNvPr id="21" name="Straight Arrow Connector 20"/>
          <p:cNvCxnSpPr/>
          <p:nvPr/>
        </p:nvCxnSpPr>
        <p:spPr>
          <a:xfrm>
            <a:off x="5634786" y="1873354"/>
            <a:ext cx="455568"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3" name="Straight Arrow Connector 22"/>
          <p:cNvCxnSpPr>
            <a:endCxn id="8" idx="0"/>
          </p:cNvCxnSpPr>
          <p:nvPr/>
        </p:nvCxnSpPr>
        <p:spPr>
          <a:xfrm flipH="1">
            <a:off x="4567986" y="1873354"/>
            <a:ext cx="4014"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5" name="Straight Arrow Connector 24"/>
          <p:cNvCxnSpPr/>
          <p:nvPr/>
        </p:nvCxnSpPr>
        <p:spPr>
          <a:xfrm flipH="1">
            <a:off x="3055298" y="1873354"/>
            <a:ext cx="437170"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6" name="Straight Arrow Connector 25"/>
          <p:cNvCxnSpPr/>
          <p:nvPr/>
        </p:nvCxnSpPr>
        <p:spPr>
          <a:xfrm flipH="1">
            <a:off x="3045619" y="2983861"/>
            <a:ext cx="437170"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7" name="Straight Arrow Connector 26"/>
          <p:cNvCxnSpPr/>
          <p:nvPr/>
        </p:nvCxnSpPr>
        <p:spPr>
          <a:xfrm flipH="1">
            <a:off x="3043180" y="4119527"/>
            <a:ext cx="437170"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8" name="Straight Arrow Connector 27"/>
          <p:cNvCxnSpPr/>
          <p:nvPr/>
        </p:nvCxnSpPr>
        <p:spPr>
          <a:xfrm flipH="1">
            <a:off x="4567986" y="2965196"/>
            <a:ext cx="4014"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9" name="Straight Arrow Connector 28"/>
          <p:cNvCxnSpPr/>
          <p:nvPr/>
        </p:nvCxnSpPr>
        <p:spPr>
          <a:xfrm flipH="1">
            <a:off x="4575284" y="4102818"/>
            <a:ext cx="4014"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0" name="Straight Arrow Connector 29"/>
          <p:cNvCxnSpPr/>
          <p:nvPr/>
        </p:nvCxnSpPr>
        <p:spPr>
          <a:xfrm>
            <a:off x="5653183" y="2983861"/>
            <a:ext cx="455568"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1" name="Straight Arrow Connector 30"/>
          <p:cNvCxnSpPr/>
          <p:nvPr/>
        </p:nvCxnSpPr>
        <p:spPr>
          <a:xfrm>
            <a:off x="5639529" y="4105774"/>
            <a:ext cx="455568"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7" name="Straight Arrow Connector 36"/>
          <p:cNvCxnSpPr/>
          <p:nvPr/>
        </p:nvCxnSpPr>
        <p:spPr>
          <a:xfrm flipV="1">
            <a:off x="8232884" y="2527018"/>
            <a:ext cx="489049" cy="795"/>
          </a:xfrm>
          <a:prstGeom prst="straightConnector1">
            <a:avLst/>
          </a:prstGeom>
          <a:ln w="76200">
            <a:solidFill>
              <a:schemeClr val="tx2"/>
            </a:solidFill>
            <a:tailEnd type="non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8251281" y="3663873"/>
            <a:ext cx="489049" cy="795"/>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V="1">
            <a:off x="8224516" y="4715912"/>
            <a:ext cx="489049" cy="795"/>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8731962" y="2504940"/>
            <a:ext cx="14906" cy="3383612"/>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a:off x="8232884" y="5888552"/>
            <a:ext cx="513984" cy="0"/>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a:off x="398035" y="2529301"/>
            <a:ext cx="513984" cy="0"/>
          </a:xfrm>
          <a:prstGeom prst="straightConnector1">
            <a:avLst/>
          </a:prstGeom>
          <a:ln w="76200">
            <a:solidFill>
              <a:schemeClr val="tx2"/>
            </a:solidFill>
            <a:tailEnd type="non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a:off x="398035" y="3657986"/>
            <a:ext cx="513984" cy="0"/>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a:off x="383008" y="4782394"/>
            <a:ext cx="513984" cy="0"/>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V="1">
            <a:off x="407943" y="5906802"/>
            <a:ext cx="489049" cy="795"/>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a:off x="418761" y="2504940"/>
            <a:ext cx="14906" cy="3383612"/>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flipV="1">
            <a:off x="3055298" y="5951849"/>
            <a:ext cx="1503970" cy="5887"/>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a:off x="4569993" y="5229376"/>
            <a:ext cx="5292" cy="734656"/>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6428961" y="1475774"/>
            <a:ext cx="1850481" cy="654154"/>
          </a:xfrm>
          <a:prstGeom prst="rect">
            <a:avLst/>
          </a:prstGeom>
          <a:noFill/>
        </p:spPr>
        <p:txBody>
          <a:bodyPr wrap="square" rtlCol="0">
            <a:spAutoFit/>
          </a:bodyPr>
          <a:lstStyle/>
          <a:p>
            <a:r>
              <a:rPr lang="en-US" sz="3600" dirty="0" smtClean="0"/>
              <a:t>PASS</a:t>
            </a:r>
            <a:endParaRPr lang="en-US" sz="3600" dirty="0"/>
          </a:p>
        </p:txBody>
      </p:sp>
      <p:sp>
        <p:nvSpPr>
          <p:cNvPr id="65" name="TextBox 64"/>
          <p:cNvSpPr txBox="1"/>
          <p:nvPr/>
        </p:nvSpPr>
        <p:spPr>
          <a:xfrm>
            <a:off x="1468099" y="1433948"/>
            <a:ext cx="1897702" cy="646331"/>
          </a:xfrm>
          <a:prstGeom prst="rect">
            <a:avLst/>
          </a:prstGeom>
          <a:noFill/>
        </p:spPr>
        <p:txBody>
          <a:bodyPr wrap="square" rtlCol="0">
            <a:spAutoFit/>
          </a:bodyPr>
          <a:lstStyle/>
          <a:p>
            <a:r>
              <a:rPr lang="en-US" sz="3600" dirty="0" smtClean="0"/>
              <a:t>FAIL</a:t>
            </a:r>
            <a:endParaRPr lang="en-US" sz="3600" dirty="0"/>
          </a:p>
        </p:txBody>
      </p:sp>
    </p:spTree>
    <p:extLst>
      <p:ext uri="{BB962C8B-B14F-4D97-AF65-F5344CB8AC3E}">
        <p14:creationId xmlns:p14="http://schemas.microsoft.com/office/powerpoint/2010/main" val="27575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49"/>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3"/>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50"/>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1"/>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3"/>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4"/>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5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5"/>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44"/>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0"/>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9"/>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8"/>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64" grpId="0"/>
      <p:bldP spid="6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42336"/>
          </a:xfrm>
        </p:spPr>
        <p:txBody>
          <a:bodyPr>
            <a:normAutofit fontScale="90000"/>
          </a:bodyPr>
          <a:lstStyle/>
          <a:p>
            <a:pPr algn="ctr"/>
            <a:r>
              <a:rPr lang="en-US" sz="4400" dirty="0" smtClean="0"/>
              <a:t>Modifying the Algorithm</a:t>
            </a:r>
            <a:endParaRPr lang="en-US" sz="4400" dirty="0"/>
          </a:p>
        </p:txBody>
      </p:sp>
      <p:sp>
        <p:nvSpPr>
          <p:cNvPr id="3" name="Content Placeholder 2"/>
          <p:cNvSpPr>
            <a:spLocks noGrp="1"/>
          </p:cNvSpPr>
          <p:nvPr>
            <p:ph idx="1"/>
          </p:nvPr>
        </p:nvSpPr>
        <p:spPr/>
        <p:txBody>
          <a:bodyPr/>
          <a:lstStyle/>
          <a:p>
            <a:endParaRPr lang="en-US" dirty="0"/>
          </a:p>
        </p:txBody>
      </p:sp>
      <p:sp>
        <p:nvSpPr>
          <p:cNvPr id="5" name="Rectangle 4"/>
          <p:cNvSpPr/>
          <p:nvPr/>
        </p:nvSpPr>
        <p:spPr>
          <a:xfrm>
            <a:off x="3492468" y="929458"/>
            <a:ext cx="2133600" cy="943896"/>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100" dirty="0">
                <a:solidFill>
                  <a:schemeClr val="tx1">
                    <a:lumMod val="50000"/>
                    <a:lumOff val="50000"/>
                  </a:schemeClr>
                </a:solidFill>
              </a:rPr>
              <a:t>Initial Screen</a:t>
            </a:r>
          </a:p>
          <a:p>
            <a:pPr lvl="0" algn="ctr"/>
            <a:r>
              <a:rPr lang="en-US" sz="2100" dirty="0" smtClean="0">
                <a:solidFill>
                  <a:schemeClr val="tx1">
                    <a:lumMod val="50000"/>
                    <a:lumOff val="50000"/>
                  </a:schemeClr>
                </a:solidFill>
              </a:rPr>
              <a:t>77,148</a:t>
            </a:r>
            <a:endParaRPr lang="en-US" sz="2100" dirty="0">
              <a:solidFill>
                <a:schemeClr val="tx1">
                  <a:lumMod val="50000"/>
                  <a:lumOff val="50000"/>
                </a:schemeClr>
              </a:solidFill>
            </a:endParaRPr>
          </a:p>
        </p:txBody>
      </p:sp>
      <p:sp>
        <p:nvSpPr>
          <p:cNvPr id="6" name="Rectangle 5"/>
          <p:cNvSpPr/>
          <p:nvPr/>
        </p:nvSpPr>
        <p:spPr>
          <a:xfrm>
            <a:off x="912019" y="2111786"/>
            <a:ext cx="2133600" cy="876300"/>
          </a:xfrm>
          <a:prstGeom prst="rect">
            <a:avLst/>
          </a:prstGeom>
          <a:solidFill>
            <a:srgbClr val="FF0000"/>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dirty="0" smtClean="0">
                <a:solidFill>
                  <a:schemeClr val="tx1"/>
                </a:solidFill>
              </a:rPr>
              <a:t>18</a:t>
            </a:r>
            <a:endParaRPr lang="en-US" sz="3400" dirty="0">
              <a:solidFill>
                <a:schemeClr val="tx1"/>
              </a:solidFill>
            </a:endParaRPr>
          </a:p>
        </p:txBody>
      </p:sp>
      <p:sp>
        <p:nvSpPr>
          <p:cNvPr id="8" name="Rectangle 7"/>
          <p:cNvSpPr/>
          <p:nvPr/>
        </p:nvSpPr>
        <p:spPr>
          <a:xfrm>
            <a:off x="3501186" y="2111786"/>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100" dirty="0" smtClean="0">
                <a:solidFill>
                  <a:schemeClr val="tx1">
                    <a:lumMod val="50000"/>
                    <a:lumOff val="50000"/>
                  </a:schemeClr>
                </a:solidFill>
              </a:rPr>
              <a:t>Repeat Screen </a:t>
            </a:r>
          </a:p>
          <a:p>
            <a:pPr lvl="0" algn="ctr"/>
            <a:r>
              <a:rPr lang="en-US" sz="2100" dirty="0" smtClean="0">
                <a:solidFill>
                  <a:schemeClr val="tx1">
                    <a:lumMod val="50000"/>
                    <a:lumOff val="50000"/>
                  </a:schemeClr>
                </a:solidFill>
              </a:rPr>
              <a:t>174</a:t>
            </a:r>
            <a:endParaRPr lang="en-US" sz="2100" dirty="0">
              <a:solidFill>
                <a:schemeClr val="tx1">
                  <a:lumMod val="50000"/>
                  <a:lumOff val="50000"/>
                </a:schemeClr>
              </a:solidFill>
            </a:endParaRPr>
          </a:p>
        </p:txBody>
      </p:sp>
      <p:sp>
        <p:nvSpPr>
          <p:cNvPr id="9" name="Rectangle 8"/>
          <p:cNvSpPr/>
          <p:nvPr/>
        </p:nvSpPr>
        <p:spPr>
          <a:xfrm>
            <a:off x="6099284" y="3226518"/>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tx1">
                    <a:lumMod val="50000"/>
                    <a:lumOff val="50000"/>
                  </a:schemeClr>
                </a:solidFill>
              </a:rPr>
              <a:t>149</a:t>
            </a:r>
            <a:endParaRPr lang="en-US" sz="2100" dirty="0">
              <a:solidFill>
                <a:schemeClr val="tx1">
                  <a:lumMod val="50000"/>
                  <a:lumOff val="50000"/>
                </a:schemeClr>
              </a:solidFill>
            </a:endParaRPr>
          </a:p>
        </p:txBody>
      </p:sp>
      <p:sp>
        <p:nvSpPr>
          <p:cNvPr id="10" name="Rectangle 9"/>
          <p:cNvSpPr/>
          <p:nvPr/>
        </p:nvSpPr>
        <p:spPr>
          <a:xfrm>
            <a:off x="921698" y="4344244"/>
            <a:ext cx="2133600" cy="876300"/>
          </a:xfrm>
          <a:prstGeom prst="rect">
            <a:avLst/>
          </a:prstGeom>
          <a:solidFill>
            <a:srgbClr val="FF0000"/>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dirty="0" smtClean="0">
                <a:solidFill>
                  <a:schemeClr val="tx1"/>
                </a:solidFill>
              </a:rPr>
              <a:t>0</a:t>
            </a:r>
            <a:endParaRPr lang="en-US" sz="3400" dirty="0">
              <a:solidFill>
                <a:schemeClr val="tx1"/>
              </a:solidFill>
            </a:endParaRPr>
          </a:p>
        </p:txBody>
      </p:sp>
      <p:sp>
        <p:nvSpPr>
          <p:cNvPr id="11" name="Rectangle 10"/>
          <p:cNvSpPr/>
          <p:nvPr/>
        </p:nvSpPr>
        <p:spPr>
          <a:xfrm>
            <a:off x="3501186" y="3226518"/>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100" dirty="0">
                <a:solidFill>
                  <a:schemeClr val="tx1">
                    <a:lumMod val="50000"/>
                    <a:lumOff val="50000"/>
                  </a:schemeClr>
                </a:solidFill>
              </a:rPr>
              <a:t>Repeat Screen</a:t>
            </a:r>
          </a:p>
          <a:p>
            <a:pPr lvl="0" algn="ctr"/>
            <a:r>
              <a:rPr lang="en-US" sz="2100" dirty="0" smtClean="0">
                <a:solidFill>
                  <a:schemeClr val="tx1">
                    <a:lumMod val="50000"/>
                    <a:lumOff val="50000"/>
                  </a:schemeClr>
                </a:solidFill>
              </a:rPr>
              <a:t>25</a:t>
            </a:r>
            <a:endParaRPr lang="en-US" sz="2100" dirty="0">
              <a:solidFill>
                <a:schemeClr val="tx1">
                  <a:lumMod val="50000"/>
                  <a:lumOff val="50000"/>
                </a:schemeClr>
              </a:solidFill>
            </a:endParaRPr>
          </a:p>
        </p:txBody>
      </p:sp>
      <p:sp>
        <p:nvSpPr>
          <p:cNvPr id="12" name="Rectangle 11"/>
          <p:cNvSpPr/>
          <p:nvPr/>
        </p:nvSpPr>
        <p:spPr>
          <a:xfrm>
            <a:off x="6090354" y="4344244"/>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lumMod val="50000"/>
                    <a:lumOff val="50000"/>
                  </a:schemeClr>
                </a:solidFill>
              </a:rPr>
              <a:t>9</a:t>
            </a:r>
          </a:p>
        </p:txBody>
      </p:sp>
      <p:sp>
        <p:nvSpPr>
          <p:cNvPr id="13" name="Rectangle 12"/>
          <p:cNvSpPr/>
          <p:nvPr/>
        </p:nvSpPr>
        <p:spPr>
          <a:xfrm>
            <a:off x="912019" y="5525882"/>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600" dirty="0">
                <a:solidFill>
                  <a:schemeClr val="tx1"/>
                </a:solidFill>
              </a:rPr>
              <a:t>Total </a:t>
            </a:r>
            <a:r>
              <a:rPr lang="en-US" sz="2600" dirty="0" smtClean="0">
                <a:solidFill>
                  <a:schemeClr val="tx1"/>
                </a:solidFill>
              </a:rPr>
              <a:t>Positive</a:t>
            </a:r>
            <a:endParaRPr lang="en-US" sz="2600" dirty="0">
              <a:solidFill>
                <a:schemeClr val="tx1"/>
              </a:solidFill>
            </a:endParaRPr>
          </a:p>
          <a:p>
            <a:pPr lvl="0" algn="ctr"/>
            <a:r>
              <a:rPr lang="en-US" sz="2600" dirty="0" smtClean="0">
                <a:solidFill>
                  <a:schemeClr val="tx1"/>
                </a:solidFill>
              </a:rPr>
              <a:t>34</a:t>
            </a:r>
            <a:endParaRPr lang="en-US" sz="2600" dirty="0">
              <a:solidFill>
                <a:schemeClr val="tx1"/>
              </a:solidFill>
            </a:endParaRPr>
          </a:p>
        </p:txBody>
      </p:sp>
      <p:sp>
        <p:nvSpPr>
          <p:cNvPr id="14" name="Rectangle 13"/>
          <p:cNvSpPr/>
          <p:nvPr/>
        </p:nvSpPr>
        <p:spPr>
          <a:xfrm>
            <a:off x="3506026" y="4347163"/>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100" dirty="0">
                <a:solidFill>
                  <a:schemeClr val="tx1">
                    <a:lumMod val="50000"/>
                    <a:lumOff val="50000"/>
                  </a:schemeClr>
                </a:solidFill>
              </a:rPr>
              <a:t>Non-Pass</a:t>
            </a:r>
          </a:p>
          <a:p>
            <a:pPr lvl="0" algn="ctr"/>
            <a:r>
              <a:rPr lang="en-US" sz="2100" dirty="0" smtClean="0">
                <a:solidFill>
                  <a:schemeClr val="tx1">
                    <a:lumMod val="50000"/>
                    <a:lumOff val="50000"/>
                  </a:schemeClr>
                </a:solidFill>
              </a:rPr>
              <a:t>16</a:t>
            </a:r>
            <a:endParaRPr lang="en-US" sz="2100" dirty="0">
              <a:solidFill>
                <a:schemeClr val="tx1">
                  <a:lumMod val="50000"/>
                  <a:lumOff val="50000"/>
                </a:schemeClr>
              </a:solidFill>
            </a:endParaRPr>
          </a:p>
        </p:txBody>
      </p:sp>
      <p:sp>
        <p:nvSpPr>
          <p:cNvPr id="15" name="Rectangle 14"/>
          <p:cNvSpPr/>
          <p:nvPr/>
        </p:nvSpPr>
        <p:spPr>
          <a:xfrm>
            <a:off x="6090354" y="5519586"/>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100" dirty="0">
                <a:solidFill>
                  <a:schemeClr val="tx1">
                    <a:lumMod val="50000"/>
                    <a:lumOff val="50000"/>
                  </a:schemeClr>
                </a:solidFill>
              </a:rPr>
              <a:t>Total </a:t>
            </a:r>
            <a:r>
              <a:rPr lang="en-US" sz="2100" dirty="0" smtClean="0">
                <a:solidFill>
                  <a:schemeClr val="tx1">
                    <a:lumMod val="50000"/>
                    <a:lumOff val="50000"/>
                  </a:schemeClr>
                </a:solidFill>
              </a:rPr>
              <a:t>Negative</a:t>
            </a:r>
            <a:endParaRPr lang="en-US" sz="2100" dirty="0">
              <a:solidFill>
                <a:schemeClr val="tx1">
                  <a:lumMod val="50000"/>
                  <a:lumOff val="50000"/>
                </a:schemeClr>
              </a:solidFill>
            </a:endParaRPr>
          </a:p>
          <a:p>
            <a:pPr lvl="0" algn="ctr"/>
            <a:r>
              <a:rPr lang="en-US" sz="2100" dirty="0" smtClean="0">
                <a:solidFill>
                  <a:schemeClr val="tx1">
                    <a:lumMod val="50000"/>
                    <a:lumOff val="50000"/>
                  </a:schemeClr>
                </a:solidFill>
              </a:rPr>
              <a:t>77,114</a:t>
            </a:r>
            <a:endParaRPr lang="en-US" sz="2100" dirty="0">
              <a:solidFill>
                <a:schemeClr val="tx1">
                  <a:lumMod val="50000"/>
                  <a:lumOff val="50000"/>
                </a:schemeClr>
              </a:solidFill>
            </a:endParaRPr>
          </a:p>
        </p:txBody>
      </p:sp>
      <p:sp>
        <p:nvSpPr>
          <p:cNvPr id="16" name="Rectangle 15"/>
          <p:cNvSpPr/>
          <p:nvPr/>
        </p:nvSpPr>
        <p:spPr>
          <a:xfrm>
            <a:off x="921698" y="3230358"/>
            <a:ext cx="2133600" cy="876300"/>
          </a:xfrm>
          <a:prstGeom prst="rect">
            <a:avLst/>
          </a:prstGeom>
          <a:solidFill>
            <a:srgbClr val="FF0000"/>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dirty="0" smtClean="0">
                <a:solidFill>
                  <a:schemeClr val="tx1"/>
                </a:solidFill>
              </a:rPr>
              <a:t>0</a:t>
            </a:r>
          </a:p>
        </p:txBody>
      </p:sp>
      <p:sp>
        <p:nvSpPr>
          <p:cNvPr id="17" name="Rectangle 16"/>
          <p:cNvSpPr/>
          <p:nvPr/>
        </p:nvSpPr>
        <p:spPr>
          <a:xfrm>
            <a:off x="6090354" y="2111786"/>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100" dirty="0" smtClean="0">
                <a:solidFill>
                  <a:schemeClr val="tx1">
                    <a:lumMod val="50000"/>
                    <a:lumOff val="50000"/>
                  </a:schemeClr>
                </a:solidFill>
              </a:rPr>
              <a:t>76,956</a:t>
            </a:r>
            <a:endParaRPr lang="en-US" sz="2100" dirty="0">
              <a:solidFill>
                <a:schemeClr val="tx1">
                  <a:lumMod val="50000"/>
                  <a:lumOff val="50000"/>
                </a:schemeClr>
              </a:solidFill>
            </a:endParaRPr>
          </a:p>
        </p:txBody>
      </p:sp>
      <p:cxnSp>
        <p:nvCxnSpPr>
          <p:cNvPr id="21" name="Straight Arrow Connector 20"/>
          <p:cNvCxnSpPr/>
          <p:nvPr/>
        </p:nvCxnSpPr>
        <p:spPr>
          <a:xfrm>
            <a:off x="5634786" y="1873354"/>
            <a:ext cx="455568"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23" name="Straight Arrow Connector 22"/>
          <p:cNvCxnSpPr>
            <a:endCxn id="8" idx="0"/>
          </p:cNvCxnSpPr>
          <p:nvPr/>
        </p:nvCxnSpPr>
        <p:spPr>
          <a:xfrm flipH="1">
            <a:off x="4567986" y="1873354"/>
            <a:ext cx="4014"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25" name="Straight Arrow Connector 24"/>
          <p:cNvCxnSpPr/>
          <p:nvPr/>
        </p:nvCxnSpPr>
        <p:spPr>
          <a:xfrm flipH="1">
            <a:off x="3055298" y="1873354"/>
            <a:ext cx="437170"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26" name="Straight Arrow Connector 25"/>
          <p:cNvCxnSpPr/>
          <p:nvPr/>
        </p:nvCxnSpPr>
        <p:spPr>
          <a:xfrm flipH="1">
            <a:off x="3045619" y="2983861"/>
            <a:ext cx="437170"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27" name="Straight Arrow Connector 26"/>
          <p:cNvCxnSpPr/>
          <p:nvPr/>
        </p:nvCxnSpPr>
        <p:spPr>
          <a:xfrm flipH="1">
            <a:off x="3043180" y="4119527"/>
            <a:ext cx="437170"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28" name="Straight Arrow Connector 27"/>
          <p:cNvCxnSpPr/>
          <p:nvPr/>
        </p:nvCxnSpPr>
        <p:spPr>
          <a:xfrm flipH="1">
            <a:off x="4567986" y="2965196"/>
            <a:ext cx="4014"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29" name="Straight Arrow Connector 28"/>
          <p:cNvCxnSpPr/>
          <p:nvPr/>
        </p:nvCxnSpPr>
        <p:spPr>
          <a:xfrm flipH="1">
            <a:off x="4575284" y="4102818"/>
            <a:ext cx="4014"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30" name="Straight Arrow Connector 29"/>
          <p:cNvCxnSpPr/>
          <p:nvPr/>
        </p:nvCxnSpPr>
        <p:spPr>
          <a:xfrm>
            <a:off x="5653183" y="2983861"/>
            <a:ext cx="455568"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31" name="Straight Arrow Connector 30"/>
          <p:cNvCxnSpPr/>
          <p:nvPr/>
        </p:nvCxnSpPr>
        <p:spPr>
          <a:xfrm>
            <a:off x="5639529" y="4105774"/>
            <a:ext cx="455568"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37" name="Straight Arrow Connector 36"/>
          <p:cNvCxnSpPr/>
          <p:nvPr/>
        </p:nvCxnSpPr>
        <p:spPr>
          <a:xfrm flipV="1">
            <a:off x="8232884" y="2527018"/>
            <a:ext cx="489049" cy="795"/>
          </a:xfrm>
          <a:prstGeom prst="straightConnector1">
            <a:avLst/>
          </a:prstGeom>
          <a:ln w="76200">
            <a:solidFill>
              <a:schemeClr val="tx2">
                <a:lumMod val="20000"/>
                <a:lumOff val="8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8251281" y="3663873"/>
            <a:ext cx="489049" cy="795"/>
          </a:xfrm>
          <a:prstGeom prst="straightConnector1">
            <a:avLst/>
          </a:prstGeom>
          <a:ln w="76200">
            <a:solidFill>
              <a:schemeClr val="tx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V="1">
            <a:off x="8223954" y="4789576"/>
            <a:ext cx="489049" cy="795"/>
          </a:xfrm>
          <a:prstGeom prst="straightConnector1">
            <a:avLst/>
          </a:prstGeom>
          <a:ln w="76200">
            <a:solidFill>
              <a:schemeClr val="tx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8731962" y="2504940"/>
            <a:ext cx="14906" cy="3383612"/>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a:off x="8232884" y="5888552"/>
            <a:ext cx="513984" cy="0"/>
          </a:xfrm>
          <a:prstGeom prst="straightConnector1">
            <a:avLst/>
          </a:prstGeom>
          <a:ln w="76200">
            <a:solidFill>
              <a:schemeClr val="tx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a:off x="398035" y="2529301"/>
            <a:ext cx="513984" cy="0"/>
          </a:xfrm>
          <a:prstGeom prst="straightConnector1">
            <a:avLst/>
          </a:prstGeom>
          <a:ln w="76200">
            <a:solidFill>
              <a:schemeClr val="tx2">
                <a:lumMod val="40000"/>
                <a:lumOff val="6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a:off x="398035" y="3657986"/>
            <a:ext cx="513984" cy="0"/>
          </a:xfrm>
          <a:prstGeom prst="straightConnector1">
            <a:avLst/>
          </a:prstGeom>
          <a:ln w="762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a:off x="383008" y="4782394"/>
            <a:ext cx="513984" cy="0"/>
          </a:xfrm>
          <a:prstGeom prst="straightConnector1">
            <a:avLst/>
          </a:prstGeom>
          <a:ln w="762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V="1">
            <a:off x="407943" y="5906802"/>
            <a:ext cx="489049" cy="795"/>
          </a:xfrm>
          <a:prstGeom prst="straightConnector1">
            <a:avLst/>
          </a:prstGeom>
          <a:ln w="762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a:off x="418761" y="2504940"/>
            <a:ext cx="14906" cy="3383612"/>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flipV="1">
            <a:off x="3055298" y="5951849"/>
            <a:ext cx="1503970" cy="5887"/>
          </a:xfrm>
          <a:prstGeom prst="straightConnector1">
            <a:avLst/>
          </a:prstGeom>
          <a:ln w="76200">
            <a:solidFill>
              <a:schemeClr val="tx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a:off x="4569993" y="5229376"/>
            <a:ext cx="5292" cy="734656"/>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57200" y="4789576"/>
            <a:ext cx="8289668" cy="0"/>
          </a:xfrm>
          <a:prstGeom prst="line">
            <a:avLst/>
          </a:prstGeom>
          <a:ln w="76200">
            <a:prstDash val="sysDash"/>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4633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42336"/>
          </a:xfrm>
        </p:spPr>
        <p:txBody>
          <a:bodyPr>
            <a:normAutofit fontScale="90000"/>
          </a:bodyPr>
          <a:lstStyle/>
          <a:p>
            <a:pPr algn="ctr"/>
            <a:r>
              <a:rPr lang="en-US" sz="4400" dirty="0" smtClean="0"/>
              <a:t>Modified Algorithm</a:t>
            </a:r>
            <a:endParaRPr lang="en-US" sz="4400" dirty="0"/>
          </a:p>
        </p:txBody>
      </p:sp>
      <p:sp>
        <p:nvSpPr>
          <p:cNvPr id="3" name="Content Placeholder 2"/>
          <p:cNvSpPr>
            <a:spLocks noGrp="1"/>
          </p:cNvSpPr>
          <p:nvPr>
            <p:ph idx="1"/>
          </p:nvPr>
        </p:nvSpPr>
        <p:spPr/>
        <p:txBody>
          <a:bodyPr/>
          <a:lstStyle/>
          <a:p>
            <a:endParaRPr lang="en-US" dirty="0"/>
          </a:p>
        </p:txBody>
      </p:sp>
      <p:sp>
        <p:nvSpPr>
          <p:cNvPr id="5" name="Rectangle 4"/>
          <p:cNvSpPr/>
          <p:nvPr/>
        </p:nvSpPr>
        <p:spPr>
          <a:xfrm>
            <a:off x="3492468" y="929458"/>
            <a:ext cx="2133600" cy="943896"/>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dirty="0">
                <a:solidFill>
                  <a:schemeClr val="tx1">
                    <a:lumMod val="50000"/>
                    <a:lumOff val="50000"/>
                  </a:schemeClr>
                </a:solidFill>
              </a:rPr>
              <a:t>Initial Screen</a:t>
            </a:r>
          </a:p>
          <a:p>
            <a:pPr lvl="0" algn="ctr"/>
            <a:r>
              <a:rPr lang="en-US" sz="2400" dirty="0" smtClean="0">
                <a:solidFill>
                  <a:schemeClr val="tx1">
                    <a:lumMod val="50000"/>
                    <a:lumOff val="50000"/>
                  </a:schemeClr>
                </a:solidFill>
              </a:rPr>
              <a:t>77,148</a:t>
            </a:r>
            <a:endParaRPr lang="en-US" sz="2400" dirty="0">
              <a:solidFill>
                <a:schemeClr val="tx1">
                  <a:lumMod val="50000"/>
                  <a:lumOff val="50000"/>
                </a:schemeClr>
              </a:solidFill>
            </a:endParaRPr>
          </a:p>
        </p:txBody>
      </p:sp>
      <p:sp>
        <p:nvSpPr>
          <p:cNvPr id="6" name="Rectangle 5"/>
          <p:cNvSpPr/>
          <p:nvPr/>
        </p:nvSpPr>
        <p:spPr>
          <a:xfrm>
            <a:off x="912019" y="2111786"/>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smtClean="0">
                <a:solidFill>
                  <a:schemeClr val="tx1"/>
                </a:solidFill>
              </a:rPr>
              <a:t>18</a:t>
            </a:r>
            <a:endParaRPr lang="en-US" sz="2600" dirty="0">
              <a:solidFill>
                <a:schemeClr val="tx1"/>
              </a:solidFill>
            </a:endParaRPr>
          </a:p>
        </p:txBody>
      </p:sp>
      <p:sp>
        <p:nvSpPr>
          <p:cNvPr id="8" name="Rectangle 7"/>
          <p:cNvSpPr/>
          <p:nvPr/>
        </p:nvSpPr>
        <p:spPr>
          <a:xfrm>
            <a:off x="3501186" y="2111786"/>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300" dirty="0" smtClean="0">
                <a:solidFill>
                  <a:schemeClr val="tx1">
                    <a:lumMod val="50000"/>
                    <a:lumOff val="50000"/>
                  </a:schemeClr>
                </a:solidFill>
              </a:rPr>
              <a:t>Repeat Screen </a:t>
            </a:r>
          </a:p>
          <a:p>
            <a:pPr lvl="0" algn="ctr"/>
            <a:r>
              <a:rPr lang="en-US" sz="2400" dirty="0" smtClean="0">
                <a:solidFill>
                  <a:schemeClr val="tx1">
                    <a:lumMod val="50000"/>
                    <a:lumOff val="50000"/>
                  </a:schemeClr>
                </a:solidFill>
              </a:rPr>
              <a:t>174</a:t>
            </a:r>
            <a:endParaRPr lang="en-US" sz="2400" dirty="0">
              <a:solidFill>
                <a:schemeClr val="tx1">
                  <a:lumMod val="50000"/>
                  <a:lumOff val="50000"/>
                </a:schemeClr>
              </a:solidFill>
            </a:endParaRPr>
          </a:p>
        </p:txBody>
      </p:sp>
      <p:sp>
        <p:nvSpPr>
          <p:cNvPr id="9" name="Rectangle 8"/>
          <p:cNvSpPr/>
          <p:nvPr/>
        </p:nvSpPr>
        <p:spPr>
          <a:xfrm>
            <a:off x="6099284" y="3226518"/>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lumMod val="50000"/>
                    <a:lumOff val="50000"/>
                  </a:schemeClr>
                </a:solidFill>
              </a:rPr>
              <a:t>149</a:t>
            </a:r>
            <a:endParaRPr lang="en-US" sz="2400" dirty="0">
              <a:solidFill>
                <a:schemeClr val="tx1">
                  <a:lumMod val="50000"/>
                  <a:lumOff val="50000"/>
                </a:schemeClr>
              </a:solidFill>
            </a:endParaRPr>
          </a:p>
        </p:txBody>
      </p:sp>
      <p:sp>
        <p:nvSpPr>
          <p:cNvPr id="10" name="Rectangle 9"/>
          <p:cNvSpPr/>
          <p:nvPr/>
        </p:nvSpPr>
        <p:spPr>
          <a:xfrm>
            <a:off x="921698" y="4344244"/>
            <a:ext cx="2133600" cy="1370756"/>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000" dirty="0"/>
              <a:t>Total </a:t>
            </a:r>
            <a:r>
              <a:rPr lang="en-US" sz="3000" dirty="0" smtClean="0"/>
              <a:t>Positive</a:t>
            </a:r>
            <a:endParaRPr lang="en-US" sz="3000" dirty="0"/>
          </a:p>
          <a:p>
            <a:pPr lvl="0" algn="ctr"/>
            <a:r>
              <a:rPr lang="en-US" sz="3000" dirty="0" smtClean="0"/>
              <a:t>43</a:t>
            </a:r>
            <a:endParaRPr lang="en-US" sz="3000" dirty="0"/>
          </a:p>
        </p:txBody>
      </p:sp>
      <p:sp>
        <p:nvSpPr>
          <p:cNvPr id="11" name="Rectangle 10"/>
          <p:cNvSpPr/>
          <p:nvPr/>
        </p:nvSpPr>
        <p:spPr>
          <a:xfrm>
            <a:off x="3501186" y="3226518"/>
            <a:ext cx="2133600" cy="876300"/>
          </a:xfrm>
          <a:prstGeom prst="rect">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600" dirty="0">
                <a:solidFill>
                  <a:schemeClr val="tx1"/>
                </a:solidFill>
              </a:rPr>
              <a:t>Non-Pass</a:t>
            </a:r>
          </a:p>
          <a:p>
            <a:pPr lvl="0" algn="ctr"/>
            <a:r>
              <a:rPr lang="en-US" sz="2600" dirty="0" smtClean="0">
                <a:solidFill>
                  <a:schemeClr val="tx1"/>
                </a:solidFill>
              </a:rPr>
              <a:t>25</a:t>
            </a:r>
            <a:endParaRPr lang="en-US" sz="2600" dirty="0">
              <a:solidFill>
                <a:schemeClr val="tx1"/>
              </a:solidFill>
            </a:endParaRPr>
          </a:p>
        </p:txBody>
      </p:sp>
      <p:sp>
        <p:nvSpPr>
          <p:cNvPr id="12" name="Rectangle 11"/>
          <p:cNvSpPr/>
          <p:nvPr/>
        </p:nvSpPr>
        <p:spPr>
          <a:xfrm>
            <a:off x="6090354" y="4344244"/>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dirty="0">
                <a:solidFill>
                  <a:schemeClr val="tx1"/>
                </a:solidFill>
              </a:rPr>
              <a:t>Total </a:t>
            </a:r>
            <a:r>
              <a:rPr lang="en-US" sz="2400" dirty="0" smtClean="0">
                <a:solidFill>
                  <a:schemeClr val="tx1"/>
                </a:solidFill>
              </a:rPr>
              <a:t>Negative</a:t>
            </a:r>
            <a:endParaRPr lang="en-US" sz="2400" dirty="0">
              <a:solidFill>
                <a:schemeClr val="tx1"/>
              </a:solidFill>
            </a:endParaRPr>
          </a:p>
          <a:p>
            <a:pPr lvl="0" algn="ctr"/>
            <a:r>
              <a:rPr lang="en-US" sz="2400" dirty="0" smtClean="0">
                <a:solidFill>
                  <a:schemeClr val="tx1"/>
                </a:solidFill>
              </a:rPr>
              <a:t>77,105</a:t>
            </a:r>
            <a:endParaRPr lang="en-US" sz="2400" dirty="0">
              <a:solidFill>
                <a:schemeClr val="tx1"/>
              </a:solidFill>
            </a:endParaRPr>
          </a:p>
        </p:txBody>
      </p:sp>
      <p:sp>
        <p:nvSpPr>
          <p:cNvPr id="16" name="Rectangle 15"/>
          <p:cNvSpPr/>
          <p:nvPr/>
        </p:nvSpPr>
        <p:spPr>
          <a:xfrm>
            <a:off x="921698" y="3230358"/>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smtClean="0">
                <a:solidFill>
                  <a:schemeClr val="tx1"/>
                </a:solidFill>
              </a:rPr>
              <a:t>0</a:t>
            </a:r>
          </a:p>
        </p:txBody>
      </p:sp>
      <p:sp>
        <p:nvSpPr>
          <p:cNvPr id="17" name="Rectangle 16"/>
          <p:cNvSpPr/>
          <p:nvPr/>
        </p:nvSpPr>
        <p:spPr>
          <a:xfrm>
            <a:off x="6090354" y="2111786"/>
            <a:ext cx="2133600" cy="876300"/>
          </a:xfrm>
          <a:prstGeom prst="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dirty="0" smtClean="0">
                <a:solidFill>
                  <a:schemeClr val="tx1">
                    <a:lumMod val="50000"/>
                    <a:lumOff val="50000"/>
                  </a:schemeClr>
                </a:solidFill>
              </a:rPr>
              <a:t>76,956</a:t>
            </a:r>
            <a:endParaRPr lang="en-US" sz="2400" dirty="0">
              <a:solidFill>
                <a:schemeClr val="tx1">
                  <a:lumMod val="50000"/>
                  <a:lumOff val="50000"/>
                </a:schemeClr>
              </a:solidFill>
            </a:endParaRPr>
          </a:p>
        </p:txBody>
      </p:sp>
      <p:cxnSp>
        <p:nvCxnSpPr>
          <p:cNvPr id="21" name="Straight Arrow Connector 20"/>
          <p:cNvCxnSpPr/>
          <p:nvPr/>
        </p:nvCxnSpPr>
        <p:spPr>
          <a:xfrm>
            <a:off x="5634786" y="1873354"/>
            <a:ext cx="455568"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23" name="Straight Arrow Connector 22"/>
          <p:cNvCxnSpPr>
            <a:endCxn id="8" idx="0"/>
          </p:cNvCxnSpPr>
          <p:nvPr/>
        </p:nvCxnSpPr>
        <p:spPr>
          <a:xfrm flipH="1">
            <a:off x="4567986" y="1873354"/>
            <a:ext cx="4014"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25" name="Straight Arrow Connector 24"/>
          <p:cNvCxnSpPr/>
          <p:nvPr/>
        </p:nvCxnSpPr>
        <p:spPr>
          <a:xfrm flipH="1">
            <a:off x="3055298" y="1873354"/>
            <a:ext cx="437170"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6" name="Straight Arrow Connector 25"/>
          <p:cNvCxnSpPr/>
          <p:nvPr/>
        </p:nvCxnSpPr>
        <p:spPr>
          <a:xfrm flipH="1">
            <a:off x="3045619" y="2983861"/>
            <a:ext cx="437170"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8" name="Straight Arrow Connector 27"/>
          <p:cNvCxnSpPr/>
          <p:nvPr/>
        </p:nvCxnSpPr>
        <p:spPr>
          <a:xfrm flipH="1">
            <a:off x="4567986" y="2965196"/>
            <a:ext cx="4014" cy="2384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0" name="Straight Arrow Connector 29"/>
          <p:cNvCxnSpPr/>
          <p:nvPr/>
        </p:nvCxnSpPr>
        <p:spPr>
          <a:xfrm>
            <a:off x="5653183" y="2983861"/>
            <a:ext cx="455568" cy="238432"/>
          </a:xfrm>
          <a:prstGeom prst="straightConnector1">
            <a:avLst/>
          </a:prstGeom>
          <a:ln>
            <a:solidFill>
              <a:schemeClr val="tx2">
                <a:lumMod val="20000"/>
                <a:lumOff val="80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37" name="Straight Arrow Connector 36"/>
          <p:cNvCxnSpPr/>
          <p:nvPr/>
        </p:nvCxnSpPr>
        <p:spPr>
          <a:xfrm flipV="1">
            <a:off x="8232884" y="2527018"/>
            <a:ext cx="489049" cy="795"/>
          </a:xfrm>
          <a:prstGeom prst="straightConnector1">
            <a:avLst/>
          </a:prstGeom>
          <a:ln w="76200">
            <a:solidFill>
              <a:schemeClr val="tx2">
                <a:lumMod val="20000"/>
                <a:lumOff val="8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8251281" y="3663873"/>
            <a:ext cx="489049" cy="795"/>
          </a:xfrm>
          <a:prstGeom prst="straightConnector1">
            <a:avLst/>
          </a:prstGeom>
          <a:ln w="76200">
            <a:solidFill>
              <a:schemeClr val="tx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8740330" y="2504940"/>
            <a:ext cx="6538" cy="2305492"/>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a:off x="8207949" y="4810432"/>
            <a:ext cx="513984" cy="0"/>
          </a:xfrm>
          <a:prstGeom prst="straightConnector1">
            <a:avLst/>
          </a:prstGeom>
          <a:ln w="76200">
            <a:solidFill>
              <a:schemeClr val="tx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a:off x="398035" y="2529301"/>
            <a:ext cx="513984" cy="0"/>
          </a:xfrm>
          <a:prstGeom prst="straightConnector1">
            <a:avLst/>
          </a:prstGeom>
          <a:ln w="76200">
            <a:solidFill>
              <a:schemeClr val="tx2"/>
            </a:solidFill>
            <a:tailEnd type="non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a:off x="398035" y="3657986"/>
            <a:ext cx="513984" cy="0"/>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V="1">
            <a:off x="432649" y="5006679"/>
            <a:ext cx="489049" cy="795"/>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433667" y="2504940"/>
            <a:ext cx="11353" cy="2501739"/>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flipV="1">
            <a:off x="3040550" y="5029622"/>
            <a:ext cx="1503970" cy="5887"/>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a:off x="4569672" y="4125708"/>
            <a:ext cx="15238" cy="919433"/>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14258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sz="4400" dirty="0" smtClean="0"/>
              <a:t>Comparing Algorithms</a:t>
            </a:r>
            <a:endParaRPr lang="en-US" sz="44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756435143"/>
              </p:ext>
            </p:extLst>
          </p:nvPr>
        </p:nvGraphicFramePr>
        <p:xfrm>
          <a:off x="457200" y="1981200"/>
          <a:ext cx="8229600" cy="3393440"/>
        </p:xfrm>
        <a:graphic>
          <a:graphicData uri="http://schemas.openxmlformats.org/drawingml/2006/table">
            <a:tbl>
              <a:tblPr firstRow="1" bandRow="1">
                <a:tableStyleId>{6E25E649-3F16-4E02-A733-19D2CDBF48F0}</a:tableStyleId>
              </a:tblPr>
              <a:tblGrid>
                <a:gridCol w="2743200"/>
                <a:gridCol w="2743200"/>
                <a:gridCol w="2743200"/>
              </a:tblGrid>
              <a:tr h="965200">
                <a:tc>
                  <a:txBody>
                    <a:bodyPr/>
                    <a:lstStyle/>
                    <a:p>
                      <a:endParaRPr lang="en-US" dirty="0"/>
                    </a:p>
                  </a:txBody>
                  <a:tcPr/>
                </a:tc>
                <a:tc>
                  <a:txBody>
                    <a:bodyPr/>
                    <a:lstStyle/>
                    <a:p>
                      <a:r>
                        <a:rPr lang="en-US" sz="2800" dirty="0" smtClean="0"/>
                        <a:t>Current AAP Algorithm</a:t>
                      </a:r>
                      <a:endParaRPr lang="en-US" sz="2800" dirty="0"/>
                    </a:p>
                  </a:txBody>
                  <a:tcPr/>
                </a:tc>
                <a:tc>
                  <a:txBody>
                    <a:bodyPr/>
                    <a:lstStyle/>
                    <a:p>
                      <a:r>
                        <a:rPr lang="en-US" sz="2800" dirty="0" smtClean="0"/>
                        <a:t>Modified Algorithm</a:t>
                      </a:r>
                      <a:endParaRPr lang="en-US" sz="2800" dirty="0"/>
                    </a:p>
                  </a:txBody>
                  <a:tcPr/>
                </a:tc>
              </a:tr>
              <a:tr h="965200">
                <a:tc>
                  <a:txBody>
                    <a:bodyPr/>
                    <a:lstStyle/>
                    <a:p>
                      <a:r>
                        <a:rPr lang="en-US" sz="3000" dirty="0" smtClean="0"/>
                        <a:t>Sensitivity</a:t>
                      </a:r>
                      <a:endParaRPr lang="en-US" sz="3000" dirty="0"/>
                    </a:p>
                  </a:txBody>
                  <a:tcPr/>
                </a:tc>
                <a:tc>
                  <a:txBody>
                    <a:bodyPr/>
                    <a:lstStyle/>
                    <a:p>
                      <a:r>
                        <a:rPr lang="en-US" sz="3000" dirty="0" smtClean="0"/>
                        <a:t>14.3%</a:t>
                      </a:r>
                      <a:endParaRPr lang="en-US" sz="3000" dirty="0"/>
                    </a:p>
                  </a:txBody>
                  <a:tcPr/>
                </a:tc>
                <a:tc>
                  <a:txBody>
                    <a:bodyPr/>
                    <a:lstStyle/>
                    <a:p>
                      <a:r>
                        <a:rPr lang="en-US" sz="3000" dirty="0" smtClean="0"/>
                        <a:t>14.3%</a:t>
                      </a:r>
                      <a:endParaRPr lang="en-US" sz="3000" dirty="0"/>
                    </a:p>
                  </a:txBody>
                  <a:tcPr/>
                </a:tc>
              </a:tr>
              <a:tr h="965200">
                <a:tc>
                  <a:txBody>
                    <a:bodyPr/>
                    <a:lstStyle/>
                    <a:p>
                      <a:r>
                        <a:rPr lang="en-US" sz="3000" dirty="0" smtClean="0"/>
                        <a:t>False Positive Rate</a:t>
                      </a:r>
                      <a:endParaRPr lang="en-US" sz="3000" dirty="0"/>
                    </a:p>
                  </a:txBody>
                  <a:tcPr/>
                </a:tc>
                <a:tc>
                  <a:txBody>
                    <a:bodyPr/>
                    <a:lstStyle/>
                    <a:p>
                      <a:r>
                        <a:rPr lang="en-US" sz="3000" dirty="0" smtClean="0">
                          <a:solidFill>
                            <a:srgbClr val="009D57"/>
                          </a:solidFill>
                        </a:rPr>
                        <a:t>1 in ~2500 births </a:t>
                      </a:r>
                    </a:p>
                    <a:p>
                      <a:r>
                        <a:rPr lang="en-US" sz="3000" dirty="0" smtClean="0">
                          <a:solidFill>
                            <a:srgbClr val="009D57"/>
                          </a:solidFill>
                        </a:rPr>
                        <a:t>(0.043%)</a:t>
                      </a:r>
                      <a:endParaRPr lang="en-US" sz="3000" dirty="0">
                        <a:solidFill>
                          <a:srgbClr val="009D57"/>
                        </a:solidFill>
                      </a:endParaRPr>
                    </a:p>
                  </a:txBody>
                  <a:tcPr/>
                </a:tc>
                <a:tc>
                  <a:txBody>
                    <a:bodyPr/>
                    <a:lstStyle/>
                    <a:p>
                      <a:r>
                        <a:rPr lang="en-US" sz="3000" dirty="0" smtClean="0">
                          <a:solidFill>
                            <a:srgbClr val="009D57"/>
                          </a:solidFill>
                        </a:rPr>
                        <a:t>1 in ~2000 births </a:t>
                      </a:r>
                    </a:p>
                    <a:p>
                      <a:r>
                        <a:rPr lang="en-US" sz="3000" dirty="0" smtClean="0">
                          <a:solidFill>
                            <a:srgbClr val="009D57"/>
                          </a:solidFill>
                        </a:rPr>
                        <a:t>(0.054%)</a:t>
                      </a:r>
                      <a:endParaRPr lang="en-US" sz="3000" dirty="0">
                        <a:solidFill>
                          <a:srgbClr val="009D57"/>
                        </a:solidFill>
                      </a:endParaRPr>
                    </a:p>
                  </a:txBody>
                  <a:tcPr/>
                </a:tc>
              </a:tr>
            </a:tbl>
          </a:graphicData>
        </a:graphic>
      </p:graphicFrame>
    </p:spTree>
    <p:extLst>
      <p:ext uri="{BB962C8B-B14F-4D97-AF65-F5344CB8AC3E}">
        <p14:creationId xmlns:p14="http://schemas.microsoft.com/office/powerpoint/2010/main" val="1632085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283</Words>
  <Application>Microsoft Office PowerPoint</Application>
  <PresentationFormat>On-screen Show (4:3)</PresentationFormat>
  <Paragraphs>74</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Independent Analysis</vt:lpstr>
      <vt:lpstr>Modifying the Algorithm</vt:lpstr>
      <vt:lpstr>Modified Algorithm</vt:lpstr>
      <vt:lpstr>Comparing Algorithms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Independent Analysis</dc:title>
  <dc:creator>Matt Oster</dc:creator>
  <cp:lastModifiedBy>Matt Oster</cp:lastModifiedBy>
  <cp:revision>1</cp:revision>
  <dcterms:created xsi:type="dcterms:W3CDTF">2018-09-20T22:27:27Z</dcterms:created>
  <dcterms:modified xsi:type="dcterms:W3CDTF">2018-09-20T22:29:47Z</dcterms:modified>
</cp:coreProperties>
</file>