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702" r:id="rId2"/>
  </p:sldMasterIdLst>
  <p:notesMasterIdLst>
    <p:notesMasterId r:id="rId24"/>
  </p:notesMasterIdLst>
  <p:handoutMasterIdLst>
    <p:handoutMasterId r:id="rId25"/>
  </p:handoutMasterIdLst>
  <p:sldIdLst>
    <p:sldId id="256" r:id="rId3"/>
    <p:sldId id="332" r:id="rId4"/>
    <p:sldId id="336" r:id="rId5"/>
    <p:sldId id="335" r:id="rId6"/>
    <p:sldId id="304" r:id="rId7"/>
    <p:sldId id="367" r:id="rId8"/>
    <p:sldId id="359" r:id="rId9"/>
    <p:sldId id="360" r:id="rId10"/>
    <p:sldId id="361" r:id="rId11"/>
    <p:sldId id="364" r:id="rId12"/>
    <p:sldId id="363" r:id="rId13"/>
    <p:sldId id="355" r:id="rId14"/>
    <p:sldId id="347" r:id="rId15"/>
    <p:sldId id="348" r:id="rId16"/>
    <p:sldId id="350" r:id="rId17"/>
    <p:sldId id="357" r:id="rId18"/>
    <p:sldId id="368" r:id="rId19"/>
    <p:sldId id="369" r:id="rId20"/>
    <p:sldId id="370" r:id="rId21"/>
    <p:sldId id="366" r:id="rId22"/>
    <p:sldId id="301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ECF429-4060-406C-9F10-501B84DCD63F}">
          <p14:sldIdLst>
            <p14:sldId id="256"/>
            <p14:sldId id="332"/>
            <p14:sldId id="336"/>
            <p14:sldId id="335"/>
            <p14:sldId id="304"/>
            <p14:sldId id="367"/>
            <p14:sldId id="359"/>
            <p14:sldId id="360"/>
            <p14:sldId id="361"/>
            <p14:sldId id="364"/>
            <p14:sldId id="363"/>
            <p14:sldId id="355"/>
            <p14:sldId id="347"/>
            <p14:sldId id="348"/>
            <p14:sldId id="350"/>
            <p14:sldId id="357"/>
            <p14:sldId id="368"/>
            <p14:sldId id="369"/>
            <p14:sldId id="370"/>
            <p14:sldId id="366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44F"/>
    <a:srgbClr val="46AEDB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6433" autoAdjust="0"/>
  </p:normalViewPr>
  <p:slideViewPr>
    <p:cSldViewPr snapToGrid="0">
      <p:cViewPr varScale="1">
        <p:scale>
          <a:sx n="90" d="100"/>
          <a:sy n="90" d="100"/>
        </p:scale>
        <p:origin x="90" y="606"/>
      </p:cViewPr>
      <p:guideLst/>
    </p:cSldViewPr>
  </p:slideViewPr>
  <p:outlineViewPr>
    <p:cViewPr>
      <p:scale>
        <a:sx n="33" d="100"/>
        <a:sy n="33" d="100"/>
      </p:scale>
      <p:origin x="0" y="-39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64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HSHQCTRA02.DSHS.Txnet.state.tx.us\DCPS%20share\LSS%20NBS%20initiatives\HL7%20Expansion\HL7%20Statistics\Remote%20Entry%20Tracking%200501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21412540622058E-2"/>
          <c:y val="5.0749715252964026E-2"/>
          <c:w val="0.58793724394691549"/>
          <c:h val="0.88667640760153954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F2-4453-8A46-9373995C74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F2-4453-8A46-9373995C74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F2-4453-8A46-9373995C744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82.5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('Presentation Stats'!$H$1,'Presentation Stats'!$J$1,'Presentation Stats'!$L$1)</c:f>
              <c:strCache>
                <c:ptCount val="3"/>
                <c:pt idx="0">
                  <c:v>DSHS Entered</c:v>
                </c:pt>
                <c:pt idx="1">
                  <c:v>Web</c:v>
                </c:pt>
                <c:pt idx="2">
                  <c:v>HL7</c:v>
                </c:pt>
              </c:strCache>
            </c:strRef>
          </c:cat>
          <c:val>
            <c:numRef>
              <c:f>('Presentation Stats'!$H$2,'Presentation Stats'!$J$2,'Presentation Stats'!$L$2)</c:f>
              <c:numCache>
                <c:formatCode>0.0</c:formatCode>
                <c:ptCount val="3"/>
                <c:pt idx="0">
                  <c:v>83.308480446389922</c:v>
                </c:pt>
                <c:pt idx="1">
                  <c:v>3.6060737248865582</c:v>
                </c:pt>
                <c:pt idx="2">
                  <c:v>13.085445828723524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F2-4453-8A46-9373995C7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911695541083924"/>
          <c:y val="0.27220271492959169"/>
          <c:w val="0.34360769572889915"/>
          <c:h val="0.47694536806456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 cmpd="dbl"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3F-46DF-89B5-254B91AAF9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3F-46DF-89B5-254B91AAF9A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3F-46DF-89B5-254B91AAF9A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3F-46DF-89B5-254B91AAF9A8}"/>
              </c:ext>
            </c:extLst>
          </c:dPt>
          <c:dLbls>
            <c:dLbl>
              <c:idx val="0"/>
              <c:layout>
                <c:manualLayout>
                  <c:x val="-0.10668150448528499"/>
                  <c:y val="-7.26804607424878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67.8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3F-46DF-89B5-254B91AAF9A8}"/>
                </c:ext>
                <c:ext xmlns:c15="http://schemas.microsoft.com/office/drawing/2012/chart" uri="{CE6537A1-D6FC-4f65-9D91-7224C49458BB}">
                  <c15:layout>
                    <c:manualLayout>
                      <c:w val="9.8078043700319584E-2"/>
                      <c:h val="7.650936023238810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610197696395777"/>
                  <c:y val="6.104879982296291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3F-46DF-89B5-254B91AAF9A8}"/>
                </c:ext>
                <c:ext xmlns:c15="http://schemas.microsoft.com/office/drawing/2012/chart" uri="{CE6537A1-D6FC-4f65-9D91-7224C49458BB}">
                  <c15:layout>
                    <c:manualLayout>
                      <c:w val="0.10702677031531224"/>
                      <c:h val="8.540319169498221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5128696076582272E-2"/>
                  <c:y val="9.57652056505942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3F-46DF-89B5-254B91AAF9A8}"/>
                </c:ext>
                <c:ext xmlns:c15="http://schemas.microsoft.com/office/drawing/2012/chart" uri="{CE6537A1-D6FC-4f65-9D91-7224C49458BB}">
                  <c15:layout>
                    <c:manualLayout>
                      <c:w val="7.6988877977653553E-2"/>
                      <c:h val="8.09562759636851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5587094010248465E-2"/>
                  <c:y val="0.110315023712215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10.7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3F-46DF-89B5-254B91AAF9A8}"/>
                </c:ext>
                <c:ext xmlns:c15="http://schemas.microsoft.com/office/drawing/2012/chart" uri="{CE6537A1-D6FC-4f65-9D91-7224C49458BB}">
                  <c15:layout>
                    <c:manualLayout>
                      <c:w val="8.6146408213662706E-2"/>
                      <c:h val="7.6509360232388107E-2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('Presentation Stats'!$Q$1,'Presentation Stats'!$S$1,'Presentation Stats'!$U$1,'Presentation Stats'!$W$1)</c:f>
              <c:strCache>
                <c:ptCount val="4"/>
                <c:pt idx="0">
                  <c:v>Mailed</c:v>
                </c:pt>
                <c:pt idx="1">
                  <c:v>Faxed</c:v>
                </c:pt>
                <c:pt idx="2">
                  <c:v>Web</c:v>
                </c:pt>
                <c:pt idx="3">
                  <c:v>HL7</c:v>
                </c:pt>
              </c:strCache>
            </c:strRef>
          </c:cat>
          <c:val>
            <c:numRef>
              <c:f>('Presentation Stats'!$Q$2,'Presentation Stats'!$S$2,'Presentation Stats'!$U$2,'Presentation Stats'!$W$2)</c:f>
              <c:numCache>
                <c:formatCode>General</c:formatCode>
                <c:ptCount val="4"/>
                <c:pt idx="0">
                  <c:v>68.094415473288237</c:v>
                </c:pt>
                <c:pt idx="1">
                  <c:v>16.554997658987066</c:v>
                </c:pt>
                <c:pt idx="2">
                  <c:v>4.9355010574920488</c:v>
                </c:pt>
                <c:pt idx="3">
                  <c:v>10.415085810232648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3F-46DF-89B5-254B91AAF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91207349081377"/>
          <c:y val="0.15856372120151646"/>
          <c:w val="0.25342125984251967"/>
          <c:h val="0.71990959463400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692150"/>
            <a:ext cx="3556000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9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Disorder</a:t>
            </a:r>
            <a:r>
              <a:rPr lang="en-US" baseline="0" dirty="0" smtClean="0"/>
              <a:t> Expansions, Upgrades, Timeliness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0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688975" y="938213"/>
            <a:ext cx="4826000" cy="2714625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2217F7-CDA8-49F2-85D7-9717B59EC805}" type="slidenum">
              <a:rPr lang="en-US" altLang="en-US" sz="1100" smtClean="0"/>
              <a:pPr/>
              <a:t>8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48448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343F2-86A8-4B65-9028-723B532BA929}" type="slidenum">
              <a:rPr lang="en-US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8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9DE756F-184F-4D3A-B7EF-A08AD88F33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7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255" y="2707637"/>
            <a:ext cx="8984984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255" y="4909355"/>
            <a:ext cx="8984984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Rule 14"/>
          <p:cNvCxnSpPr/>
          <p:nvPr userDrawn="1"/>
        </p:nvCxnSpPr>
        <p:spPr>
          <a:xfrm>
            <a:off x="1230255" y="4776186"/>
            <a:ext cx="8984984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197506"/>
            <a:ext cx="105156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98083" y="4580176"/>
            <a:ext cx="7884117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782341" y="4431070"/>
            <a:ext cx="105156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255" y="2707637"/>
            <a:ext cx="8984984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255" y="4909355"/>
            <a:ext cx="8984984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 14"/>
          <p:cNvCxnSpPr/>
          <p:nvPr userDrawn="1"/>
        </p:nvCxnSpPr>
        <p:spPr>
          <a:xfrm>
            <a:off x="1230255" y="4776186"/>
            <a:ext cx="898498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9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03200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35200"/>
            <a:ext cx="7932936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33551" y="2589742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40" y="509003"/>
            <a:ext cx="8841193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1" y="1551074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58140" y="2223450"/>
            <a:ext cx="8841193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139" y="6352779"/>
            <a:ext cx="1711171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860" y="6352779"/>
            <a:ext cx="4791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60131" y="6356353"/>
            <a:ext cx="1493668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758139" y="1387961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4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1341" y="1677881"/>
            <a:ext cx="8423456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2067" y="6356353"/>
            <a:ext cx="1699333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9912" y="6356353"/>
            <a:ext cx="51253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3798" y="6356353"/>
            <a:ext cx="20500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8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80836" y="19390"/>
            <a:ext cx="967296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680838" y="493487"/>
            <a:ext cx="9672961" cy="5732691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1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34720" y="1669003"/>
            <a:ext cx="9519081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834719" y="1668979"/>
            <a:ext cx="4606771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747031" y="1669002"/>
            <a:ext cx="4606771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92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17715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06171"/>
            <a:ext cx="7932936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78733" y="2446066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251923" y="5486857"/>
            <a:ext cx="3280832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7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03200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35200"/>
            <a:ext cx="7932936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33551" y="2589742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5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197506"/>
            <a:ext cx="105156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98083" y="4580176"/>
            <a:ext cx="7884117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782341" y="4431070"/>
            <a:ext cx="105156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5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40" y="509003"/>
            <a:ext cx="8841193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1" y="1551074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58140" y="2223450"/>
            <a:ext cx="8841193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 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139" y="6352779"/>
            <a:ext cx="1711171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860" y="6352779"/>
            <a:ext cx="4791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60131" y="6356353"/>
            <a:ext cx="1493668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758139" y="1387961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1341" y="1677881"/>
            <a:ext cx="8423456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2067" y="6356353"/>
            <a:ext cx="1699333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9912" y="6356353"/>
            <a:ext cx="51253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3798" y="6356353"/>
            <a:ext cx="20500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80837" y="43999"/>
            <a:ext cx="967296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680838" y="478971"/>
            <a:ext cx="967296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34720" y="1669003"/>
            <a:ext cx="9519081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4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834719" y="1668979"/>
            <a:ext cx="4606771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747031" y="1669002"/>
            <a:ext cx="4606771" cy="4519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84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17715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06171"/>
            <a:ext cx="7932936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78733" y="2446066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251923" y="5486857"/>
            <a:ext cx="3280832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1" r:id="rId2"/>
    <p:sldLayoutId id="2147483682" r:id="rId3"/>
    <p:sldLayoutId id="2147483680" r:id="rId4"/>
    <p:sldLayoutId id="2147483681" r:id="rId5"/>
    <p:sldLayoutId id="2147483698" r:id="rId6"/>
    <p:sldLayoutId id="2147483699" r:id="rId7"/>
    <p:sldLayoutId id="2147483700" r:id="rId8"/>
    <p:sldLayoutId id="2147483684" r:id="rId9"/>
    <p:sldLayoutId id="2147483679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3" r:id="rId2"/>
    <p:sldLayoutId id="2147483705" r:id="rId3"/>
    <p:sldLayoutId id="2147483706" r:id="rId4"/>
    <p:sldLayoutId id="2147483714" r:id="rId5"/>
    <p:sldLayoutId id="2147483708" r:id="rId6"/>
    <p:sldLayoutId id="2147483709" r:id="rId7"/>
    <p:sldLayoutId id="2147483710" r:id="rId8"/>
    <p:sldLayoutId id="2147483715" r:id="rId9"/>
    <p:sldLayoutId id="2147483712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hyperlink" Target="https://www.elexnet.com/elex/login/elexnethome.jsp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065" y="2707637"/>
            <a:ext cx="8585842" cy="1855167"/>
          </a:xfrm>
        </p:spPr>
        <p:txBody>
          <a:bodyPr/>
          <a:lstStyle/>
          <a:p>
            <a:r>
              <a:rPr lang="en-US" sz="5400" dirty="0" smtClean="0"/>
              <a:t>Newborn Screening ETOR in Texas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691" y="4909355"/>
            <a:ext cx="7814055" cy="11004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Electronic Test Ordering </a:t>
            </a:r>
            <a:r>
              <a:rPr lang="en-US" sz="2800" dirty="0"/>
              <a:t>and Reporting </a:t>
            </a:r>
            <a:r>
              <a:rPr lang="en-US" sz="2800" dirty="0" smtClean="0"/>
              <a:t>Successes </a:t>
            </a:r>
            <a:r>
              <a:rPr lang="en-US" sz="2800" dirty="0"/>
              <a:t>and Challenges</a:t>
            </a:r>
          </a:p>
        </p:txBody>
      </p:sp>
    </p:spTree>
    <p:extLst>
      <p:ext uri="{BB962C8B-B14F-4D97-AF65-F5344CB8AC3E}">
        <p14:creationId xmlns:p14="http://schemas.microsoft.com/office/powerpoint/2010/main" val="13181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953" y="192106"/>
            <a:ext cx="9507037" cy="1325563"/>
          </a:xfrm>
        </p:spPr>
        <p:txBody>
          <a:bodyPr/>
          <a:lstStyle/>
          <a:p>
            <a:r>
              <a:rPr lang="en-US" sz="4400" dirty="0"/>
              <a:t>ETOR – </a:t>
            </a:r>
            <a:br>
              <a:rPr lang="en-US" sz="4400" dirty="0"/>
            </a:br>
            <a:r>
              <a:rPr lang="en-US" sz="4400" dirty="0"/>
              <a:t>Data Accuracy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994B52-247B-4611-B40A-F8F0604E33C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7049" y="1619876"/>
            <a:ext cx="5867400" cy="145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>
                <a:solidFill>
                  <a:srgbClr val="000000"/>
                </a:solidFill>
                <a:latin typeface="Verdana" panose="020B0604030504040204" pitchFamily="34" charset="0"/>
              </a:rPr>
              <a:t>Manually entered data from a label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C00000"/>
                </a:solidFill>
                <a:latin typeface="Verdana" panose="020B0604030504040204" pitchFamily="34" charset="0"/>
              </a:rPr>
              <a:t>vs.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>
                <a:solidFill>
                  <a:srgbClr val="000000"/>
                </a:solidFill>
                <a:latin typeface="Verdana" panose="020B0604030504040204" pitchFamily="34" charset="0"/>
              </a:rPr>
              <a:t>Same data electronic via HL7</a:t>
            </a:r>
            <a:endParaRPr lang="en-US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7049" y="5576197"/>
            <a:ext cx="2533066" cy="421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Verdana" panose="020B0604030504040204" pitchFamily="34" charset="0"/>
              </a:rPr>
              <a:t>N = 481 specimens</a:t>
            </a:r>
            <a:endParaRPr lang="en-US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07049" y="2909804"/>
          <a:ext cx="4410851" cy="2666393"/>
        </p:xfrm>
        <a:graphic>
          <a:graphicData uri="http://schemas.openxmlformats.org/drawingml/2006/table">
            <a:tbl>
              <a:tblPr/>
              <a:tblGrid>
                <a:gridCol w="1216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7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2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Differing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Specimens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Specimens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Field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Field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Field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Field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Field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&gt;5 Field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1+ Field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724516" y="1656917"/>
          <a:ext cx="3629284" cy="4560187"/>
        </p:xfrm>
        <a:graphic>
          <a:graphicData uri="http://schemas.openxmlformats.org/drawingml/2006/table">
            <a:tbl>
              <a:tblPr/>
              <a:tblGrid>
                <a:gridCol w="2128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Name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Differing Data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Differences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 Street Address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65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 City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Medicaid Number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Baby Last Name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Baby First Name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 Order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Record Number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 First Name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Ethnicity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 Last Name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 Phone Number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 Zip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Physician Phone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 Birth Date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 Time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 SSN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Collection Date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Collection Time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 Date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7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 State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7204" marR="7204" marT="7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40895" y="5995198"/>
            <a:ext cx="6510208" cy="86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1400" b="1" kern="1400" dirty="0">
                <a:solidFill>
                  <a:srgbClr val="000000"/>
                </a:solidFill>
                <a:latin typeface="Verdana" panose="020B0604030504040204" pitchFamily="34" charset="0"/>
              </a:rPr>
              <a:t>Important Note: </a:t>
            </a:r>
            <a:r>
              <a:rPr lang="en-US" sz="1400" b="1" kern="1400" dirty="0">
                <a:solidFill>
                  <a:srgbClr val="C00000"/>
                </a:solidFill>
                <a:latin typeface="Verdana" panose="020B0604030504040204" pitchFamily="34" charset="0"/>
              </a:rPr>
              <a:t>In many cases, standard operating procedure for data entry allows for minor changes or omissions of data elements which may account for some differences in the data .</a:t>
            </a:r>
            <a:endParaRPr lang="en-US" sz="1400" kern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281" y="-95561"/>
            <a:ext cx="9507037" cy="1325563"/>
          </a:xfrm>
        </p:spPr>
        <p:txBody>
          <a:bodyPr/>
          <a:lstStyle/>
          <a:p>
            <a:r>
              <a:rPr lang="en-US" dirty="0" smtClean="0"/>
              <a:t>ETOR - Data Completeness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994B52-247B-4611-B40A-F8F0604E33CE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47281" y="4106370"/>
            <a:ext cx="4301249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HL7 Provider Report Card</a:t>
            </a:r>
            <a:endParaRPr lang="en-US" sz="8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52" y="1632566"/>
            <a:ext cx="4695825" cy="274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4" y="4512416"/>
            <a:ext cx="8554603" cy="20929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647281" y="1632566"/>
            <a:ext cx="4811212" cy="108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Quality Improvement for 10 Hospitals that Implemented </a:t>
            </a:r>
            <a:r>
              <a:rPr lang="en-US" b="1" kern="1400" dirty="0">
                <a:solidFill>
                  <a:srgbClr val="000000"/>
                </a:solidFill>
                <a:latin typeface="Verdana" panose="020B0604030504040204" pitchFamily="34" charset="0"/>
              </a:rPr>
              <a:t>E</a:t>
            </a:r>
            <a:r>
              <a:rPr lang="en-US" b="1" kern="1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lectronic Ordering</a:t>
            </a:r>
            <a:endParaRPr lang="en-US" sz="8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48525" y="4667250"/>
            <a:ext cx="2209800" cy="485775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758141" y="1551074"/>
            <a:ext cx="8841193" cy="9427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 we get and keep healthcare providers engaged?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Xanadu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13</a:t>
            </a:fld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978634" y="1566424"/>
            <a:ext cx="1333695" cy="833712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Laboratory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523266" y="1549758"/>
            <a:ext cx="1305978" cy="83921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EHDI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55434" y="2388968"/>
            <a:ext cx="2158426" cy="120820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Line 23"/>
          <p:cNvSpPr>
            <a:spLocks noChangeShapeType="1"/>
          </p:cNvSpPr>
          <p:nvPr/>
        </p:nvSpPr>
        <p:spPr bwMode="auto">
          <a:xfrm flipV="1">
            <a:off x="5699296" y="2380519"/>
            <a:ext cx="33655" cy="954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5035693" y="1555730"/>
            <a:ext cx="1343434" cy="83820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CCHD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585576" y="1574093"/>
            <a:ext cx="1429976" cy="83820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Immunizations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8222001" y="1596727"/>
            <a:ext cx="1752600" cy="83820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Vital Statistics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 flipV="1">
            <a:off x="4129349" y="2388967"/>
            <a:ext cx="1049328" cy="1008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V="1">
            <a:off x="6379126" y="2412292"/>
            <a:ext cx="950625" cy="9764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6807200" y="2434925"/>
            <a:ext cx="2198952" cy="1162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691628" y="4583963"/>
            <a:ext cx="7668" cy="47263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Logo: eLEXNET - electronic laboratory exchange network">
            <a:hlinkClick r:id="rId2" tooltip="eLEXNET 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94" y="5155156"/>
            <a:ext cx="2124465" cy="55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16" y="4421896"/>
            <a:ext cx="1049074" cy="7713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84" y="4314043"/>
            <a:ext cx="1826882" cy="3051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04" y="4684521"/>
            <a:ext cx="1059768" cy="51646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6807200" y="4164863"/>
            <a:ext cx="990268" cy="3051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027757" y="2147021"/>
            <a:ext cx="282403" cy="159551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dirty="0" smtClean="0">
                <a:solidFill>
                  <a:schemeClr val="bg1"/>
                </a:solidFill>
              </a:rPr>
              <a:t>NBS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2338805" y="2147020"/>
            <a:ext cx="296151" cy="159551"/>
          </a:xfrm>
          <a:prstGeom prst="flowChartProcess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dirty="0" smtClean="0">
                <a:solidFill>
                  <a:schemeClr val="bg1"/>
                </a:solidFill>
              </a:rPr>
              <a:t>Clinical 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2670331" y="2147019"/>
            <a:ext cx="298849" cy="159551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75000"/>
                </a:schemeClr>
              </a:gs>
              <a:gs pos="0">
                <a:srgbClr val="9CD45E"/>
              </a:gs>
              <a:gs pos="752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dirty="0" smtClean="0">
                <a:solidFill>
                  <a:schemeClr val="bg1"/>
                </a:solidFill>
              </a:rPr>
              <a:t>Micro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3001857" y="2147019"/>
            <a:ext cx="282403" cy="159551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" dirty="0" err="1" smtClean="0">
                <a:solidFill>
                  <a:schemeClr val="bg1"/>
                </a:solidFill>
              </a:rPr>
              <a:t>Env</a:t>
            </a:r>
            <a:r>
              <a:rPr lang="en-US" sz="400" dirty="0" smtClean="0">
                <a:solidFill>
                  <a:schemeClr val="bg1"/>
                </a:solidFill>
              </a:rPr>
              <a:t>.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H="1" flipV="1">
            <a:off x="3306058" y="4161863"/>
            <a:ext cx="1547367" cy="1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1978634" y="3704841"/>
            <a:ext cx="1327425" cy="83820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Cancer Registry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1982202" y="4930989"/>
            <a:ext cx="1329807" cy="83820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Birth Defects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flipH="1">
            <a:off x="3312005" y="4377543"/>
            <a:ext cx="1693998" cy="969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554" y="5056600"/>
            <a:ext cx="1988730" cy="1133068"/>
          </a:xfrm>
          <a:prstGeom prst="rect">
            <a:avLst/>
          </a:prstGeom>
        </p:spPr>
      </p:pic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4914903" y="3389313"/>
            <a:ext cx="1836739" cy="1300162"/>
            <a:chOff x="3096" y="2135"/>
            <a:chExt cx="1157" cy="819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96" y="2135"/>
              <a:ext cx="1145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35"/>
              <a:ext cx="1157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35"/>
              <a:ext cx="1157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3129" y="2153"/>
              <a:ext cx="1079" cy="741"/>
            </a:xfrm>
            <a:custGeom>
              <a:avLst/>
              <a:gdLst>
                <a:gd name="T0" fmla="*/ 0 w 2880"/>
                <a:gd name="T1" fmla="*/ 288 h 1968"/>
                <a:gd name="T2" fmla="*/ 0 w 2880"/>
                <a:gd name="T3" fmla="*/ 1680 h 1968"/>
                <a:gd name="T4" fmla="*/ 1440 w 2880"/>
                <a:gd name="T5" fmla="*/ 1968 h 1968"/>
                <a:gd name="T6" fmla="*/ 2880 w 2880"/>
                <a:gd name="T7" fmla="*/ 1680 h 1968"/>
                <a:gd name="T8" fmla="*/ 2880 w 2880"/>
                <a:gd name="T9" fmla="*/ 288 h 1968"/>
                <a:gd name="T10" fmla="*/ 1440 w 2880"/>
                <a:gd name="T11" fmla="*/ 0 h 1968"/>
                <a:gd name="T12" fmla="*/ 0 w 2880"/>
                <a:gd name="T13" fmla="*/ 28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968">
                  <a:moveTo>
                    <a:pt x="0" y="288"/>
                  </a:moveTo>
                  <a:lnTo>
                    <a:pt x="0" y="1680"/>
                  </a:lnTo>
                  <a:cubicBezTo>
                    <a:pt x="0" y="1839"/>
                    <a:pt x="645" y="1968"/>
                    <a:pt x="1440" y="1968"/>
                  </a:cubicBezTo>
                  <a:cubicBezTo>
                    <a:pt x="2235" y="1968"/>
                    <a:pt x="2880" y="1839"/>
                    <a:pt x="2880" y="1680"/>
                  </a:cubicBezTo>
                  <a:lnTo>
                    <a:pt x="2880" y="288"/>
                  </a:lnTo>
                  <a:cubicBezTo>
                    <a:pt x="2880" y="129"/>
                    <a:pt x="2235" y="0"/>
                    <a:pt x="1440" y="0"/>
                  </a:cubicBezTo>
                  <a:cubicBezTo>
                    <a:pt x="645" y="0"/>
                    <a:pt x="0" y="129"/>
                    <a:pt x="0" y="288"/>
                  </a:cubicBezTo>
                  <a:close/>
                </a:path>
              </a:pathLst>
            </a:custGeom>
            <a:solidFill>
              <a:srgbClr val="41719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3129" y="2153"/>
              <a:ext cx="1079" cy="741"/>
            </a:xfrm>
            <a:custGeom>
              <a:avLst/>
              <a:gdLst>
                <a:gd name="T0" fmla="*/ 0 w 2880"/>
                <a:gd name="T1" fmla="*/ 288 h 1968"/>
                <a:gd name="T2" fmla="*/ 0 w 2880"/>
                <a:gd name="T3" fmla="*/ 1680 h 1968"/>
                <a:gd name="T4" fmla="*/ 1440 w 2880"/>
                <a:gd name="T5" fmla="*/ 1968 h 1968"/>
                <a:gd name="T6" fmla="*/ 2880 w 2880"/>
                <a:gd name="T7" fmla="*/ 1680 h 1968"/>
                <a:gd name="T8" fmla="*/ 2880 w 2880"/>
                <a:gd name="T9" fmla="*/ 288 h 1968"/>
                <a:gd name="T10" fmla="*/ 1440 w 2880"/>
                <a:gd name="T11" fmla="*/ 0 h 1968"/>
                <a:gd name="T12" fmla="*/ 0 w 2880"/>
                <a:gd name="T13" fmla="*/ 288 h 1968"/>
                <a:gd name="T14" fmla="*/ 0 w 2880"/>
                <a:gd name="T15" fmla="*/ 288 h 1968"/>
                <a:gd name="T16" fmla="*/ 1440 w 2880"/>
                <a:gd name="T17" fmla="*/ 576 h 1968"/>
                <a:gd name="T18" fmla="*/ 2880 w 2880"/>
                <a:gd name="T19" fmla="*/ 288 h 1968"/>
                <a:gd name="T20" fmla="*/ 0 w 2880"/>
                <a:gd name="T21" fmla="*/ 432 h 1968"/>
                <a:gd name="T22" fmla="*/ 1440 w 2880"/>
                <a:gd name="T23" fmla="*/ 720 h 1968"/>
                <a:gd name="T24" fmla="*/ 2880 w 2880"/>
                <a:gd name="T25" fmla="*/ 432 h 1968"/>
                <a:gd name="T26" fmla="*/ 0 w 2880"/>
                <a:gd name="T27" fmla="*/ 576 h 1968"/>
                <a:gd name="T28" fmla="*/ 1440 w 2880"/>
                <a:gd name="T29" fmla="*/ 864 h 1968"/>
                <a:gd name="T30" fmla="*/ 2880 w 2880"/>
                <a:gd name="T31" fmla="*/ 576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1968">
                  <a:moveTo>
                    <a:pt x="0" y="288"/>
                  </a:moveTo>
                  <a:lnTo>
                    <a:pt x="0" y="1680"/>
                  </a:lnTo>
                  <a:cubicBezTo>
                    <a:pt x="0" y="1839"/>
                    <a:pt x="645" y="1968"/>
                    <a:pt x="1440" y="1968"/>
                  </a:cubicBezTo>
                  <a:cubicBezTo>
                    <a:pt x="2235" y="1968"/>
                    <a:pt x="2880" y="1839"/>
                    <a:pt x="2880" y="1680"/>
                  </a:cubicBezTo>
                  <a:lnTo>
                    <a:pt x="2880" y="288"/>
                  </a:lnTo>
                  <a:cubicBezTo>
                    <a:pt x="2880" y="129"/>
                    <a:pt x="2235" y="0"/>
                    <a:pt x="1440" y="0"/>
                  </a:cubicBezTo>
                  <a:cubicBezTo>
                    <a:pt x="645" y="0"/>
                    <a:pt x="0" y="129"/>
                    <a:pt x="0" y="288"/>
                  </a:cubicBezTo>
                  <a:close/>
                  <a:moveTo>
                    <a:pt x="0" y="288"/>
                  </a:moveTo>
                  <a:cubicBezTo>
                    <a:pt x="0" y="447"/>
                    <a:pt x="645" y="576"/>
                    <a:pt x="1440" y="576"/>
                  </a:cubicBezTo>
                  <a:cubicBezTo>
                    <a:pt x="2235" y="576"/>
                    <a:pt x="2880" y="447"/>
                    <a:pt x="2880" y="288"/>
                  </a:cubicBezTo>
                  <a:moveTo>
                    <a:pt x="0" y="432"/>
                  </a:moveTo>
                  <a:cubicBezTo>
                    <a:pt x="0" y="591"/>
                    <a:pt x="645" y="720"/>
                    <a:pt x="1440" y="720"/>
                  </a:cubicBezTo>
                  <a:cubicBezTo>
                    <a:pt x="2235" y="720"/>
                    <a:pt x="2880" y="591"/>
                    <a:pt x="2880" y="432"/>
                  </a:cubicBezTo>
                  <a:moveTo>
                    <a:pt x="0" y="576"/>
                  </a:moveTo>
                  <a:cubicBezTo>
                    <a:pt x="0" y="735"/>
                    <a:pt x="645" y="864"/>
                    <a:pt x="1440" y="864"/>
                  </a:cubicBezTo>
                  <a:cubicBezTo>
                    <a:pt x="2235" y="864"/>
                    <a:pt x="2880" y="735"/>
                    <a:pt x="2880" y="576"/>
                  </a:cubicBez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3395" y="254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0"/>
            <p:cNvSpPr>
              <a:spLocks noChangeArrowheads="1"/>
            </p:cNvSpPr>
            <p:nvPr/>
          </p:nvSpPr>
          <p:spPr bwMode="auto">
            <a:xfrm>
              <a:off x="3253" y="2521"/>
              <a:ext cx="8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Agency Data Hub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4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NBS Bloodspot Silo</a:t>
            </a:r>
            <a:endParaRPr lang="en-US" sz="4000" dirty="0"/>
          </a:p>
        </p:txBody>
      </p:sp>
      <p:pic>
        <p:nvPicPr>
          <p:cNvPr id="3076" name="Picture 4" descr="dshs_logo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9" y="6189663"/>
            <a:ext cx="1508125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3136308" y="1772459"/>
            <a:ext cx="1476100" cy="833712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Laboratory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994B52-247B-4611-B40A-F8F0604E33CE}" type="slidenum">
              <a:rPr lang="en-US" smtClean="0"/>
              <a:t>14</a:t>
            </a:fld>
            <a:endParaRPr lang="en-US" dirty="0"/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4683897" y="1774081"/>
            <a:ext cx="1445424" cy="83921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Hearing Screening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96077" y="2682279"/>
            <a:ext cx="2310386" cy="21805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AutoShape 13"/>
          <p:cNvSpPr>
            <a:spLocks noChangeArrowheads="1"/>
          </p:cNvSpPr>
          <p:nvPr/>
        </p:nvSpPr>
        <p:spPr bwMode="auto">
          <a:xfrm>
            <a:off x="6192325" y="1770909"/>
            <a:ext cx="1486879" cy="83820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CCHD</a:t>
            </a:r>
          </a:p>
        </p:txBody>
      </p:sp>
      <p:sp>
        <p:nvSpPr>
          <p:cNvPr id="54" name="AutoShape 13"/>
          <p:cNvSpPr>
            <a:spLocks noChangeArrowheads="1"/>
          </p:cNvSpPr>
          <p:nvPr/>
        </p:nvSpPr>
        <p:spPr bwMode="auto">
          <a:xfrm>
            <a:off x="7732968" y="1780128"/>
            <a:ext cx="1582661" cy="83820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Immunizations</a:t>
            </a: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9369393" y="1780128"/>
            <a:ext cx="1939733" cy="83820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Vital Statistics</a:t>
            </a:r>
          </a:p>
        </p:txBody>
      </p:sp>
      <p:sp>
        <p:nvSpPr>
          <p:cNvPr id="66" name="AutoShape 13"/>
          <p:cNvSpPr>
            <a:spLocks noChangeArrowheads="1"/>
          </p:cNvSpPr>
          <p:nvPr/>
        </p:nvSpPr>
        <p:spPr bwMode="auto">
          <a:xfrm>
            <a:off x="3205621" y="2362199"/>
            <a:ext cx="306700" cy="170022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" dirty="0">
                <a:solidFill>
                  <a:schemeClr val="bg1"/>
                </a:solidFill>
              </a:rPr>
              <a:t>NBS</a:t>
            </a:r>
          </a:p>
        </p:txBody>
      </p:sp>
      <p:sp>
        <p:nvSpPr>
          <p:cNvPr id="67" name="AutoShape 13"/>
          <p:cNvSpPr>
            <a:spLocks noChangeArrowheads="1"/>
          </p:cNvSpPr>
          <p:nvPr/>
        </p:nvSpPr>
        <p:spPr bwMode="auto">
          <a:xfrm>
            <a:off x="3602769" y="2362199"/>
            <a:ext cx="296151" cy="159551"/>
          </a:xfrm>
          <a:prstGeom prst="flowChartProcess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US" sz="400" dirty="0">
                <a:solidFill>
                  <a:schemeClr val="bg1"/>
                </a:solidFill>
              </a:rPr>
              <a:t>Clinical </a:t>
            </a:r>
          </a:p>
        </p:txBody>
      </p:sp>
      <p:sp>
        <p:nvSpPr>
          <p:cNvPr id="68" name="AutoShape 13"/>
          <p:cNvSpPr>
            <a:spLocks noChangeArrowheads="1"/>
          </p:cNvSpPr>
          <p:nvPr/>
        </p:nvSpPr>
        <p:spPr bwMode="auto">
          <a:xfrm>
            <a:off x="3948906" y="2362199"/>
            <a:ext cx="298849" cy="159551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75000"/>
                </a:schemeClr>
              </a:gs>
              <a:gs pos="0">
                <a:srgbClr val="9CD45E"/>
              </a:gs>
              <a:gs pos="752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US" sz="400" dirty="0">
                <a:solidFill>
                  <a:schemeClr val="bg1"/>
                </a:solidFill>
              </a:rPr>
              <a:t>Micro</a:t>
            </a:r>
          </a:p>
        </p:txBody>
      </p:sp>
      <p:sp>
        <p:nvSpPr>
          <p:cNvPr id="69" name="AutoShape 13"/>
          <p:cNvSpPr>
            <a:spLocks noChangeArrowheads="1"/>
          </p:cNvSpPr>
          <p:nvPr/>
        </p:nvSpPr>
        <p:spPr bwMode="auto">
          <a:xfrm>
            <a:off x="4301935" y="2362199"/>
            <a:ext cx="282403" cy="159551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" dirty="0" err="1">
                <a:solidFill>
                  <a:schemeClr val="bg1"/>
                </a:solidFill>
              </a:rPr>
              <a:t>Env</a:t>
            </a:r>
            <a:r>
              <a:rPr lang="en-US" sz="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3134919" y="3878339"/>
            <a:ext cx="1469161" cy="83820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Cancer Registry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3140290" y="5146168"/>
            <a:ext cx="1471797" cy="83820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Birth Defects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12321" y="2682279"/>
            <a:ext cx="3647251" cy="21123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12321" y="2682279"/>
            <a:ext cx="4314943" cy="168681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12321" y="2696185"/>
            <a:ext cx="4314943" cy="9915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965" y="4940975"/>
            <a:ext cx="1649110" cy="9395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649" y="4940975"/>
            <a:ext cx="1649110" cy="939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541" y="2999211"/>
            <a:ext cx="1649110" cy="9395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541" y="3995890"/>
            <a:ext cx="1649110" cy="9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167" y="403652"/>
            <a:ext cx="9399182" cy="733021"/>
          </a:xfrm>
        </p:spPr>
        <p:txBody>
          <a:bodyPr/>
          <a:lstStyle/>
          <a:p>
            <a:r>
              <a:rPr lang="en-US" sz="4400" dirty="0" smtClean="0"/>
              <a:t>Electronic Order – Standard Test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67" y="2131253"/>
            <a:ext cx="9275858" cy="36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039" y="403652"/>
            <a:ext cx="7389021" cy="733021"/>
          </a:xfrm>
        </p:spPr>
        <p:txBody>
          <a:bodyPr/>
          <a:lstStyle/>
          <a:p>
            <a:r>
              <a:rPr lang="en-US" sz="4400" dirty="0" smtClean="0"/>
              <a:t>Electronic Order - NBS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15" y="2042685"/>
            <a:ext cx="9392447" cy="37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07ED-8E83-49CF-B67F-464756B84873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18" y="1792407"/>
            <a:ext cx="10618237" cy="42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Result - NBS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34721" y="1669003"/>
            <a:ext cx="9519080" cy="1701179"/>
          </a:xfrm>
        </p:spPr>
        <p:txBody>
          <a:bodyPr>
            <a:normAutofit/>
          </a:bodyPr>
          <a:lstStyle/>
          <a:p>
            <a:r>
              <a:rPr lang="en-US" sz="2800" dirty="0"/>
              <a:t>Gaps between published standards and healthcare provider LIS capabilities</a:t>
            </a:r>
          </a:p>
          <a:p>
            <a:r>
              <a:rPr lang="en-US" sz="2800" dirty="0" smtClean="0"/>
              <a:t>Agreement </a:t>
            </a:r>
            <a:r>
              <a:rPr lang="en-US" sz="2800" dirty="0"/>
              <a:t>on </a:t>
            </a:r>
            <a:r>
              <a:rPr lang="en-US" sz="2800" dirty="0" smtClean="0"/>
              <a:t>interpretation of </a:t>
            </a:r>
            <a:r>
              <a:rPr lang="en-US" sz="2800" dirty="0" smtClean="0"/>
              <a:t>standards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7028" y="4540102"/>
            <a:ext cx="7336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49D96"/>
              </a:buClr>
            </a:pPr>
            <a:r>
              <a:rPr lang="en-US" i="1" dirty="0" smtClean="0"/>
              <a:t>“Data </a:t>
            </a:r>
            <a:r>
              <a:rPr lang="en-US" i="1" dirty="0"/>
              <a:t>standards are like toothbrushes. Everyone agrees they are a good thing but everyone wants to use their </a:t>
            </a:r>
            <a:r>
              <a:rPr lang="en-US" i="1" dirty="0" smtClean="0"/>
              <a:t>own.”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51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Result - NBS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2356937" y="3214205"/>
            <a:ext cx="1785852" cy="83921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CAH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(LA12533-8)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2356937" y="4400147"/>
            <a:ext cx="1785853" cy="839210"/>
          </a:xfrm>
          <a:prstGeom prst="flowChartProcess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Galactosemia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(LA21165-8)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7512" y="2018387"/>
            <a:ext cx="2164702" cy="8490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Disorders w/ Positive markers</a:t>
            </a:r>
          </a:p>
          <a:p>
            <a:pPr algn="ctr"/>
            <a:r>
              <a:rPr lang="en-US" dirty="0" smtClean="0"/>
              <a:t>LOINC =57131-5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610" y="3030417"/>
            <a:ext cx="1988730" cy="11330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581331" y="3480318"/>
            <a:ext cx="2006906" cy="233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41995" y="3089119"/>
            <a:ext cx="188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√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20266743">
            <a:off x="4611747" y="4283514"/>
            <a:ext cx="2006906" cy="233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94319" y="3445351"/>
            <a:ext cx="188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X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2" grpId="0"/>
      <p:bldP spid="12" grpId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67" y="1882109"/>
            <a:ext cx="10139312" cy="4286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Newborn Screening (NBS) Interoperability Xanadu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2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870" y="2964319"/>
            <a:ext cx="1433970" cy="13483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927" y="3698952"/>
            <a:ext cx="8476922" cy="24676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750" y="4711360"/>
            <a:ext cx="2817181" cy="13483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8117" y="3640597"/>
            <a:ext cx="989820" cy="10430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115" y="1948840"/>
            <a:ext cx="989820" cy="7759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0569" y="3910017"/>
            <a:ext cx="1421280" cy="9667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0569" y="2639016"/>
            <a:ext cx="1421280" cy="1132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7363" y="5364193"/>
            <a:ext cx="989820" cy="99216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404408" y="1626934"/>
            <a:ext cx="1527849" cy="1243584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/>
          <p:nvPr/>
        </p:nvCxnSpPr>
        <p:spPr>
          <a:xfrm rot="10800000" flipV="1">
            <a:off x="2625665" y="1824419"/>
            <a:ext cx="6690052" cy="1368329"/>
          </a:xfrm>
          <a:prstGeom prst="bentConnector3">
            <a:avLst>
              <a:gd name="adj1" fmla="val 100435"/>
            </a:avLst>
          </a:prstGeom>
          <a:ln w="19050">
            <a:solidFill>
              <a:schemeClr val="accent4">
                <a:lumMod val="75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652720" y="1589811"/>
            <a:ext cx="1527849" cy="1243584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Make it easier</a:t>
            </a:r>
          </a:p>
          <a:p>
            <a:r>
              <a:rPr lang="en-US" dirty="0" smtClean="0"/>
              <a:t>Design / pilot </a:t>
            </a:r>
            <a:r>
              <a:rPr lang="en-US" dirty="0"/>
              <a:t>new approaches</a:t>
            </a:r>
          </a:p>
          <a:p>
            <a:r>
              <a:rPr lang="en-US" dirty="0" smtClean="0"/>
              <a:t>Engage Healthcare LIS vendors</a:t>
            </a:r>
          </a:p>
          <a:p>
            <a:pPr lvl="1"/>
            <a:r>
              <a:rPr lang="en-US" dirty="0" smtClean="0"/>
              <a:t>Awareness of NBS</a:t>
            </a:r>
          </a:p>
          <a:p>
            <a:pPr lvl="1"/>
            <a:r>
              <a:rPr lang="en-US" dirty="0" smtClean="0"/>
              <a:t>Develop NBS order</a:t>
            </a:r>
          </a:p>
          <a:p>
            <a:pPr lvl="1"/>
            <a:r>
              <a:rPr lang="en-US" dirty="0" smtClean="0"/>
              <a:t>Agree on standards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07ED-8E83-49CF-B67F-464756B84873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20</a:t>
            </a:fld>
            <a:endParaRPr lang="en-US"/>
          </a:p>
        </p:txBody>
      </p:sp>
      <p:sp>
        <p:nvSpPr>
          <p:cNvPr id="9" name="AutoShape 6" descr="Image result for break down the wa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static.adweek.com/adweek.com-prod/wp-content/uploads/2017/06/WreckingBall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85" y="3142825"/>
            <a:ext cx="4860282" cy="2730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Brendan Reilly</a:t>
            </a:r>
          </a:p>
          <a:p>
            <a:r>
              <a:rPr lang="en-US" dirty="0" smtClean="0"/>
              <a:t>Brendan.Reilly@dshs.texas.gov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836" y="19390"/>
            <a:ext cx="9672963" cy="1125147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22167"/>
                </a:solidFill>
              </a:rPr>
              <a:t>Electronic Orders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2" y="1144537"/>
            <a:ext cx="4060267" cy="195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65" y="3238349"/>
            <a:ext cx="8744019" cy="34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039" y="403652"/>
            <a:ext cx="7389021" cy="733021"/>
          </a:xfrm>
        </p:spPr>
        <p:txBody>
          <a:bodyPr/>
          <a:lstStyle/>
          <a:p>
            <a:r>
              <a:rPr lang="en-US" sz="4400" dirty="0" smtClean="0"/>
              <a:t>Electronic Results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4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867821" y="3634257"/>
            <a:ext cx="682079" cy="4530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4974"/>
            <a:ext cx="3447761" cy="44550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39" y="1596268"/>
            <a:ext cx="4279755" cy="49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6903260" y="3664084"/>
            <a:ext cx="682079" cy="4530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821" y="4303776"/>
            <a:ext cx="1081943" cy="688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310" y="4276344"/>
            <a:ext cx="1125029" cy="716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672" y="3478423"/>
            <a:ext cx="1085456" cy="8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otched Right Arrow 73"/>
          <p:cNvSpPr/>
          <p:nvPr/>
        </p:nvSpPr>
        <p:spPr>
          <a:xfrm>
            <a:off x="1577325" y="3681466"/>
            <a:ext cx="10021824" cy="990600"/>
          </a:xfrm>
          <a:prstGeom prst="notchedRightArrow">
            <a:avLst/>
          </a:prstGeom>
          <a:solidFill>
            <a:srgbClr val="94B6D2">
              <a:lumMod val="7500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09632" y="3933431"/>
            <a:ext cx="3114205" cy="480712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shade val="50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NBS ETOR in Texas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</a:t>
            </a:fld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407644" y="5515962"/>
            <a:ext cx="1374883" cy="69419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Rectangle 76"/>
          <p:cNvSpPr/>
          <p:nvPr/>
        </p:nvSpPr>
        <p:spPr>
          <a:xfrm>
            <a:off x="27152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2009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4060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2010</a:t>
            </a:r>
          </a:p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0244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2008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0" name="Left Brace 79"/>
          <p:cNvSpPr/>
          <p:nvPr/>
        </p:nvSpPr>
        <p:spPr bwMode="auto">
          <a:xfrm rot="5400000">
            <a:off x="2116021" y="3169093"/>
            <a:ext cx="760579" cy="768095"/>
          </a:xfrm>
          <a:prstGeom prst="leftBrace">
            <a:avLst>
              <a:gd name="adj1" fmla="val 8333"/>
              <a:gd name="adj2" fmla="val 5537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0968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67006" y="2179840"/>
            <a:ext cx="1268218" cy="875710"/>
          </a:xfrm>
          <a:prstGeom prst="rect">
            <a:avLst/>
          </a:prstGeom>
          <a:solidFill>
            <a:srgbClr val="92D050"/>
          </a:solidFill>
          <a:ln w="19050">
            <a:solidFill>
              <a:srgbClr val="345D7E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 / HL7 Solution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Project</a:t>
            </a:r>
            <a:endParaRPr lang="en-US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w Cen M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39069" y="5306111"/>
            <a:ext cx="1619623" cy="856890"/>
          </a:xfrm>
          <a:prstGeom prst="rect">
            <a:avLst/>
          </a:prstGeom>
          <a:noFill/>
          <a:ln w="19050">
            <a:solidFill>
              <a:srgbClr val="345D7E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PHII NLM implementation guides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H="1" flipV="1">
            <a:off x="5045885" y="4474110"/>
            <a:ext cx="1602" cy="823872"/>
          </a:xfrm>
          <a:prstGeom prst="straightConnector1">
            <a:avLst/>
          </a:prstGeom>
          <a:solidFill>
            <a:srgbClr val="27455E"/>
          </a:solidFill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Rectangle 97"/>
          <p:cNvSpPr/>
          <p:nvPr/>
        </p:nvSpPr>
        <p:spPr>
          <a:xfrm>
            <a:off x="54784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692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600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876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508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416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32482" y="3986988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2018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623282" y="3993211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2019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73905" y="2198660"/>
            <a:ext cx="1568041" cy="856890"/>
          </a:xfrm>
          <a:prstGeom prst="rect">
            <a:avLst/>
          </a:prstGeom>
          <a:noFill/>
          <a:ln w="19050">
            <a:solidFill>
              <a:srgbClr val="345D7E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HL7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implementation guides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7" name="Left Brace 36"/>
          <p:cNvSpPr/>
          <p:nvPr/>
        </p:nvSpPr>
        <p:spPr bwMode="auto">
          <a:xfrm rot="5400000">
            <a:off x="8339742" y="3387168"/>
            <a:ext cx="760579" cy="306982"/>
          </a:xfrm>
          <a:prstGeom prst="leftBrace">
            <a:avLst>
              <a:gd name="adj1" fmla="val 8333"/>
              <a:gd name="adj2" fmla="val 5537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70648" y="5226180"/>
            <a:ext cx="1656369" cy="944879"/>
          </a:xfrm>
          <a:prstGeom prst="rect">
            <a:avLst/>
          </a:prstGeom>
          <a:solidFill>
            <a:srgbClr val="92D050"/>
          </a:solidFill>
          <a:ln w="19050">
            <a:solidFill>
              <a:srgbClr val="345D7E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Revised Orders</a:t>
            </a:r>
          </a:p>
          <a:p>
            <a:pPr lvl="0" algn="ctr" defTabSz="577850" fontAlgn="base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15 New </a:t>
            </a:r>
            <a:r>
              <a:rPr lang="en-US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w Cen MT"/>
              </a:rPr>
              <a:t>Facilities</a:t>
            </a:r>
            <a:endParaRPr lang="en-US" kern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w Cen M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03683" y="2176272"/>
            <a:ext cx="1050084" cy="879278"/>
          </a:xfrm>
          <a:prstGeom prst="rect">
            <a:avLst/>
          </a:prstGeom>
          <a:solidFill>
            <a:srgbClr val="92D050"/>
          </a:solidFill>
          <a:ln w="19050">
            <a:solidFill>
              <a:srgbClr val="345D7E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Revised Electronic Results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281635" y="5225028"/>
            <a:ext cx="1103648" cy="946031"/>
          </a:xfrm>
          <a:prstGeom prst="rect">
            <a:avLst/>
          </a:prstGeom>
          <a:solidFill>
            <a:srgbClr val="92D050"/>
          </a:solidFill>
          <a:ln w="19050">
            <a:solidFill>
              <a:srgbClr val="345D7E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577850" fontAlgn="base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kern="0" noProof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w Cen MT"/>
              </a:rPr>
              <a:t>Revised HL7 Pilot Project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7" name="Left Brace 46"/>
          <p:cNvSpPr/>
          <p:nvPr/>
        </p:nvSpPr>
        <p:spPr bwMode="auto">
          <a:xfrm rot="5400000">
            <a:off x="9352625" y="3107190"/>
            <a:ext cx="780611" cy="886968"/>
          </a:xfrm>
          <a:prstGeom prst="leftBrace">
            <a:avLst>
              <a:gd name="adj1" fmla="val 8333"/>
              <a:gd name="adj2" fmla="val 3342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314077" y="3993211"/>
            <a:ext cx="762001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2020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358164" y="4266244"/>
            <a:ext cx="760579" cy="1088489"/>
          </a:xfrm>
          <a:prstGeom prst="leftBrace">
            <a:avLst>
              <a:gd name="adj1" fmla="val 8333"/>
              <a:gd name="adj2" fmla="val 5537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24384" y="5297982"/>
            <a:ext cx="1275432" cy="875710"/>
          </a:xfrm>
          <a:prstGeom prst="rect">
            <a:avLst/>
          </a:prstGeom>
          <a:solidFill>
            <a:srgbClr val="92D050"/>
          </a:solidFill>
          <a:ln w="19050">
            <a:solidFill>
              <a:srgbClr val="345D7E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 Projects </a:t>
            </a:r>
          </a:p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w Cen MT"/>
              </a:rPr>
              <a:t>15 </a:t>
            </a:r>
            <a:r>
              <a:rPr lang="en-US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w Cen MT"/>
              </a:rPr>
              <a:t>Facilities</a:t>
            </a: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4146174" y="3123557"/>
            <a:ext cx="760579" cy="859168"/>
          </a:xfrm>
          <a:prstGeom prst="leftBrace">
            <a:avLst>
              <a:gd name="adj1" fmla="val 8333"/>
              <a:gd name="adj2" fmla="val 5537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42778" y="2188356"/>
            <a:ext cx="1389674" cy="875710"/>
          </a:xfrm>
          <a:prstGeom prst="rect">
            <a:avLst/>
          </a:prstGeom>
          <a:solidFill>
            <a:srgbClr val="92D050"/>
          </a:solidFill>
          <a:ln w="19050">
            <a:solidFill>
              <a:srgbClr val="345D7E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 Projects</a:t>
            </a:r>
          </a:p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w Cen MT"/>
              </a:rPr>
              <a:t>26 </a:t>
            </a:r>
            <a:r>
              <a:rPr lang="en-US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w Cen MT"/>
              </a:rPr>
              <a:t>Facilities</a:t>
            </a:r>
          </a:p>
        </p:txBody>
      </p:sp>
      <p:sp>
        <p:nvSpPr>
          <p:cNvPr id="58" name="Left Brace 57"/>
          <p:cNvSpPr/>
          <p:nvPr/>
        </p:nvSpPr>
        <p:spPr bwMode="auto">
          <a:xfrm rot="16200000">
            <a:off x="8239234" y="4432646"/>
            <a:ext cx="695697" cy="690801"/>
          </a:xfrm>
          <a:prstGeom prst="leftBrace">
            <a:avLst>
              <a:gd name="adj1" fmla="val 8333"/>
              <a:gd name="adj2" fmla="val 5537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" name="Left Brace 58"/>
          <p:cNvSpPr/>
          <p:nvPr/>
        </p:nvSpPr>
        <p:spPr bwMode="auto">
          <a:xfrm rot="16200000">
            <a:off x="9640507" y="4420115"/>
            <a:ext cx="695697" cy="690801"/>
          </a:xfrm>
          <a:prstGeom prst="leftBrace">
            <a:avLst>
              <a:gd name="adj1" fmla="val 8333"/>
              <a:gd name="adj2" fmla="val 5537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0" name="Left Brace 59"/>
          <p:cNvSpPr/>
          <p:nvPr/>
        </p:nvSpPr>
        <p:spPr bwMode="auto">
          <a:xfrm rot="5400000">
            <a:off x="10257603" y="3300532"/>
            <a:ext cx="760579" cy="505221"/>
          </a:xfrm>
          <a:prstGeom prst="leftBrace">
            <a:avLst>
              <a:gd name="adj1" fmla="val 8333"/>
              <a:gd name="adj2" fmla="val 55371"/>
            </a:avLst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215504" y="2167128"/>
            <a:ext cx="1138296" cy="896938"/>
          </a:xfrm>
          <a:prstGeom prst="rect">
            <a:avLst/>
          </a:prstGeom>
          <a:solidFill>
            <a:srgbClr val="92D050"/>
          </a:solidFill>
          <a:ln w="19050">
            <a:solidFill>
              <a:srgbClr val="345D7E">
                <a:lumMod val="75000"/>
                <a:lumOff val="25000"/>
              </a:srgbClr>
            </a:solidFill>
          </a:ln>
          <a:effectLst/>
        </p:spPr>
        <p:txBody>
          <a:bodyPr spcFirstLastPara="0" vert="horz" wrap="square" lIns="92456" tIns="92456" rIns="92456" bIns="92456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4 Projects</a:t>
            </a:r>
          </a:p>
          <a:p>
            <a:pPr marL="0" marR="0" lvl="0" indent="0" algn="ctr" defTabSz="577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w Cen MT"/>
              </a:rPr>
              <a:t>24 New </a:t>
            </a:r>
            <a:r>
              <a:rPr lang="en-US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w Cen MT"/>
              </a:rPr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5766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0" grpId="0" animBg="1"/>
      <p:bldP spid="83" grpId="0" animBg="1"/>
      <p:bldP spid="86" grpId="0" animBg="1"/>
      <p:bldP spid="35" grpId="0" animBg="1"/>
      <p:bldP spid="37" grpId="0" animBg="1"/>
      <p:bldP spid="38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3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Revised Message Solution Goals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Adhere to HL7 and LOINC standards</a:t>
            </a:r>
          </a:p>
          <a:p>
            <a:r>
              <a:rPr lang="en-US" sz="3600" dirty="0" smtClean="0"/>
              <a:t>Encourage partner organization adherence</a:t>
            </a:r>
          </a:p>
          <a:p>
            <a:r>
              <a:rPr lang="en-US" sz="3600" dirty="0" smtClean="0"/>
              <a:t>Allow partner flexibility</a:t>
            </a:r>
          </a:p>
          <a:p>
            <a:r>
              <a:rPr lang="en-US" sz="3600" dirty="0" smtClean="0"/>
              <a:t>Single interface design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07ED-8E83-49CF-B67F-464756B84873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758141" y="1551074"/>
            <a:ext cx="8841193" cy="9427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ETOR to Improve Quality and Efficiency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Electronic Test Ordering and Reporting (ETOR)</a:t>
            </a:r>
            <a:endParaRPr lang="en-US" sz="4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84704" y="2038885"/>
            <a:ext cx="2739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C001B"/>
              </a:buClr>
              <a:buChar char="•"/>
              <a:defRPr sz="2400">
                <a:solidFill>
                  <a:srgbClr val="8C001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8C001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Test Ordering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10108" y="2036911"/>
            <a:ext cx="1926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C001B"/>
              </a:buClr>
              <a:buChar char="•"/>
              <a:defRPr sz="2400">
                <a:solidFill>
                  <a:srgbClr val="8C001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8C001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Reporting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29965" y="5532446"/>
            <a:ext cx="27247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C001B"/>
              </a:buClr>
              <a:buChar char="•"/>
              <a:defRPr sz="2400">
                <a:solidFill>
                  <a:srgbClr val="8C001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8C001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~</a:t>
            </a: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130,000 </a:t>
            </a: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per year </a:t>
            </a:r>
            <a:endParaRPr lang="en-US" altLang="en-US" sz="2000" dirty="0" smtClean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(17.5% </a:t>
            </a: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of NBS)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          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101844" y="5532446"/>
            <a:ext cx="3531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C001B"/>
              </a:buClr>
              <a:buChar char="•"/>
              <a:defRPr sz="2400">
                <a:solidFill>
                  <a:srgbClr val="8C001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rgbClr val="8C001B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~117,000 per year </a:t>
            </a:r>
            <a:endParaRPr lang="en-US" altLang="en-US" sz="2000" dirty="0" smtClean="0">
              <a:solidFill>
                <a:schemeClr val="tx2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chemeClr val="tx2"/>
                </a:solidFill>
                <a:latin typeface="+mn-lt"/>
              </a:rPr>
              <a:t>Electronic </a:t>
            </a: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Reporting Only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2239105" y="2550360"/>
          <a:ext cx="4344314" cy="288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738982" y="2560131"/>
          <a:ext cx="4257589" cy="285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0127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ETOR </a:t>
            </a:r>
            <a:r>
              <a:rPr lang="en-US" sz="4400" dirty="0" smtClean="0"/>
              <a:t>Lab Data </a:t>
            </a:r>
            <a:r>
              <a:rPr lang="en-US" sz="4400" dirty="0"/>
              <a:t>Entry Time Savings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22551" y="1632655"/>
            <a:ext cx="4404267" cy="1089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130,000 Specimens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X</a:t>
            </a:r>
            <a:r>
              <a:rPr lang="en-US" sz="2800" dirty="0" smtClean="0">
                <a:solidFill>
                  <a:srgbClr val="002060"/>
                </a:solidFill>
              </a:rPr>
              <a:t> 2 Minutes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7061" y="2673437"/>
            <a:ext cx="6472587" cy="4600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4,333 Hours saved per year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C60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FFC609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64344" y="4373734"/>
            <a:ext cx="9478072" cy="3791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____________________________________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22551" y="2311817"/>
            <a:ext cx="7831049" cy="3791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____________________________________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60651" y="3461455"/>
            <a:ext cx="5354549" cy="1089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2,080 hours per FTE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X</a:t>
            </a:r>
            <a:r>
              <a:rPr lang="en-US" sz="2800" dirty="0" smtClean="0">
                <a:solidFill>
                  <a:srgbClr val="002060"/>
                </a:solidFill>
              </a:rPr>
              <a:t> .75 of time for actual tasks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09462" y="4481912"/>
            <a:ext cx="6167787" cy="4600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1560 Hours of work per FTE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C60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FFC609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34719" y="5368201"/>
            <a:ext cx="5899581" cy="5449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4,333 / 1,560 = </a:t>
            </a:r>
            <a:r>
              <a:rPr lang="en-US" sz="3200" dirty="0" smtClean="0">
                <a:solidFill>
                  <a:srgbClr val="C00000"/>
                </a:solidFill>
              </a:rPr>
              <a:t>2.75 FTEs</a:t>
            </a:r>
            <a:endParaRPr lang="en-US" sz="2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60651" y="4052709"/>
            <a:ext cx="7831049" cy="3791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____________________________________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11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" id="{41D8178C-5178-45C2-A508-4EA363C0D568}" vid="{BBAE0CCB-1017-4C99-A430-668F112853D4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" id="{41D8178C-5178-45C2-A508-4EA363C0D568}" vid="{F3CE74AB-CA11-41F1-B683-7DCF104CD65F}"/>
    </a:ext>
  </a:extLst>
</a:theme>
</file>

<file path=ppt/theme/theme3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DSHS-External-Presentation-4x3</Template>
  <TotalTime>12386</TotalTime>
  <Words>607</Words>
  <Application>Microsoft Office PowerPoint</Application>
  <PresentationFormat>Widescreen</PresentationFormat>
  <Paragraphs>249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Rockwell</vt:lpstr>
      <vt:lpstr>Times New Roman</vt:lpstr>
      <vt:lpstr>Tw Cen MT</vt:lpstr>
      <vt:lpstr>Verdana</vt:lpstr>
      <vt:lpstr>Dark Room</vt:lpstr>
      <vt:lpstr>Bright Room</vt:lpstr>
      <vt:lpstr>Newborn Screening ETOR in Texas</vt:lpstr>
      <vt:lpstr>Newborn Screening (NBS) Interoperability Xanadu</vt:lpstr>
      <vt:lpstr>Electronic Orders</vt:lpstr>
      <vt:lpstr>Electronic Results</vt:lpstr>
      <vt:lpstr>NBS ETOR in Texas</vt:lpstr>
      <vt:lpstr>Revised Message Solution Goals</vt:lpstr>
      <vt:lpstr>Successes</vt:lpstr>
      <vt:lpstr>Electronic Test Ordering and Reporting (ETOR)</vt:lpstr>
      <vt:lpstr>ETOR Lab Data Entry Time Savings</vt:lpstr>
      <vt:lpstr>ETOR –  Data Accuracy</vt:lpstr>
      <vt:lpstr>ETOR - Data Completeness</vt:lpstr>
      <vt:lpstr>Challenges</vt:lpstr>
      <vt:lpstr>Agency Xanadu</vt:lpstr>
      <vt:lpstr>NBS Bloodspot Silo</vt:lpstr>
      <vt:lpstr>Electronic Order – Standard Test</vt:lpstr>
      <vt:lpstr>Electronic Order - NBS</vt:lpstr>
      <vt:lpstr>New Approach?</vt:lpstr>
      <vt:lpstr>Electronic Result - NBS</vt:lpstr>
      <vt:lpstr>Electronic Result - NBS</vt:lpstr>
      <vt:lpstr>Conclusions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Brendan Reilly</dc:creator>
  <cp:lastModifiedBy>Brendan Reilly</cp:lastModifiedBy>
  <cp:revision>199</cp:revision>
  <dcterms:created xsi:type="dcterms:W3CDTF">2017-08-23T21:57:36Z</dcterms:created>
  <dcterms:modified xsi:type="dcterms:W3CDTF">2019-12-10T00:55:54Z</dcterms:modified>
</cp:coreProperties>
</file>