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ec5bc02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ec5bc02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eb64005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eb64005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ec5bc022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ec5bc022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ec5bc022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ec5bc022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ec5bc022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ec5bc022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ec5bc022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ec5bc022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ec5bc022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ec5bc022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ec5bc022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ec5bc022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ec5bc022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ec5bc022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ec5bc022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ec5bc022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ec5bc022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ec5bc022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b8d90e52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b8d90e52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ec5bc022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ec5bc022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 p14:dur="600">
        <p:fade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500">
                <a:solidFill>
                  <a:srgbClr val="6F2772"/>
                </a:solidFill>
              </a:rPr>
              <a:t>Newborn Screening &amp; Vital Records: </a:t>
            </a:r>
            <a:endParaRPr b="1" sz="2500">
              <a:solidFill>
                <a:srgbClr val="6F27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6F2772"/>
                </a:solidFill>
              </a:rPr>
              <a:t>Data Collaborations for Best Outcomes</a:t>
            </a:r>
            <a:endParaRPr b="1" sz="1500">
              <a:solidFill>
                <a:srgbClr val="6F27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62" y="3980050"/>
            <a:ext cx="1857661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7668" r="26338" t="0"/>
          <a:stretch/>
        </p:blipFill>
        <p:spPr>
          <a:xfrm>
            <a:off x="5756600" y="1727100"/>
            <a:ext cx="338740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122250" y="1778550"/>
            <a:ext cx="5634300" cy="32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Heidi Wallis, Utah Newborn Screening Program</a:t>
            </a:r>
            <a:endParaRPr sz="1700"/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Grant Analyst &amp; Project Coordinator</a:t>
            </a:r>
            <a:endParaRPr sz="1700"/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Kyle Lunt, Utah Center for Health Data &amp; Informatics</a:t>
            </a:r>
            <a:endParaRPr sz="1700"/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Health Informatics Office Director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Identity Resolution</a:t>
            </a:r>
            <a:endParaRPr b="1">
              <a:solidFill>
                <a:srgbClr val="6F2772"/>
              </a:solidFill>
            </a:endParaRPr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DOHMPI - Department of Health Master Person Index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MPI available to all UDOH programs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13 Source Systems live, more in progress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Services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Record d</a:t>
            </a:r>
            <a:r>
              <a:rPr lang="en"/>
              <a:t>eduplication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Record linkage </a:t>
            </a:r>
            <a:r>
              <a:rPr lang="en"/>
              <a:t>across</a:t>
            </a:r>
            <a:r>
              <a:rPr lang="en"/>
              <a:t> datasets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Notification services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NBS Opportunities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Enables easier integration</a:t>
            </a:r>
            <a:endParaRPr/>
          </a:p>
          <a:p>
            <a:pPr indent="-317500" lvl="2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Receiving data from others</a:t>
            </a:r>
            <a:endParaRPr/>
          </a:p>
          <a:p>
            <a:pPr indent="-317500" lvl="2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Sending NBS data to others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60" y="4170325"/>
            <a:ext cx="1857661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1725" y="2105625"/>
            <a:ext cx="3560575" cy="20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Benefits of new integration</a:t>
            </a:r>
            <a:endParaRPr b="1">
              <a:solidFill>
                <a:srgbClr val="6F2772"/>
              </a:solidFill>
            </a:endParaRPr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more manual data cleaning and exchange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Save staff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NBS receives infant demographic updates (e.g., baby’s first name)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Up-to-date reporting and reduction of confusion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NBS knows when an infant is born and does not have a screening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Education of midwives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babies screened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NBS has back up contact information available 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ways to find the baby for an urgent result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Best outcomes for infants affected by NBS disorders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Identifying unregistered infants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 infant with a NBS but no birth certificate/state file number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OVRS follow up to get family to register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Identify </a:t>
            </a:r>
            <a:r>
              <a:rPr lang="en"/>
              <a:t>better</a:t>
            </a:r>
            <a:r>
              <a:rPr lang="en"/>
              <a:t> out-of-state birth count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60" y="4170325"/>
            <a:ext cx="1857661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Getting Started Checklist</a:t>
            </a:r>
            <a:endParaRPr b="1">
              <a:solidFill>
                <a:srgbClr val="6F2772"/>
              </a:solidFill>
            </a:endParaRPr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921300" y="1000075"/>
            <a:ext cx="556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a “pitch deck” of mutual benefits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What are your needs? 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What can your data to for the other department?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Arrange a meeting to share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Brainstorm solutions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Estimate costs of solution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Look for funding if needed</a:t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60" y="4170325"/>
            <a:ext cx="1857661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200" y="1088075"/>
            <a:ext cx="281300" cy="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200" y="1880220"/>
            <a:ext cx="281300" cy="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200" y="2210978"/>
            <a:ext cx="281300" cy="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200" y="2515778"/>
            <a:ext cx="281300" cy="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200" y="2820578"/>
            <a:ext cx="281300" cy="2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Thank you!</a:t>
            </a:r>
            <a:endParaRPr b="1">
              <a:solidFill>
                <a:srgbClr val="6F2772"/>
              </a:solidFill>
            </a:endParaRPr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997950"/>
            <a:ext cx="8520600" cy="22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heidiwallis@utah.gov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kylelunt@utah.gov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https://newbornscreening.health.utah.gov/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60" y="4170325"/>
            <a:ext cx="1857661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9326" y="0"/>
            <a:ext cx="5124676" cy="34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>
                <a:solidFill>
                  <a:srgbClr val="6F2772"/>
                </a:solidFill>
              </a:rPr>
              <a:t>Interdepartmental relationships are possible!</a:t>
            </a:r>
            <a:endParaRPr b="1" sz="2620">
              <a:solidFill>
                <a:srgbClr val="6F27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>
                <a:solidFill>
                  <a:srgbClr val="6F2772"/>
                </a:solidFill>
              </a:rPr>
              <a:t>Identify benefits to both parties</a:t>
            </a:r>
            <a:endParaRPr b="1" sz="2620">
              <a:solidFill>
                <a:srgbClr val="6F27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65" y="4241300"/>
            <a:ext cx="1857661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623000" y="2509575"/>
            <a:ext cx="1758450" cy="1457000"/>
          </a:xfrm>
          <a:prstGeom prst="flowChartMagneticDisk">
            <a:avLst/>
          </a:prstGeom>
          <a:solidFill>
            <a:srgbClr val="6F277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Newborn Screening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6590900" y="2509575"/>
            <a:ext cx="1758450" cy="145700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Vital Records</a:t>
            </a:r>
            <a:endParaRPr b="1">
              <a:solidFill>
                <a:srgbClr val="6F2772"/>
              </a:solidFill>
            </a:endParaRPr>
          </a:p>
        </p:txBody>
      </p:sp>
      <p:cxnSp>
        <p:nvCxnSpPr>
          <p:cNvPr id="66" name="Google Shape;66;p14"/>
          <p:cNvCxnSpPr>
            <a:stCxn id="64" idx="4"/>
            <a:endCxn id="65" idx="2"/>
          </p:cNvCxnSpPr>
          <p:nvPr/>
        </p:nvCxnSpPr>
        <p:spPr>
          <a:xfrm>
            <a:off x="2381450" y="3238075"/>
            <a:ext cx="4209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14088" l="0" r="0" t="21553"/>
          <a:stretch/>
        </p:blipFill>
        <p:spPr>
          <a:xfrm>
            <a:off x="2713050" y="1508100"/>
            <a:ext cx="3253175" cy="13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Why work together? </a:t>
            </a:r>
            <a:endParaRPr b="1">
              <a:solidFill>
                <a:srgbClr val="6F27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Case Scenario:</a:t>
            </a:r>
            <a:endParaRPr b="1">
              <a:solidFill>
                <a:srgbClr val="6F2772"/>
              </a:solidFill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Vital Records verifies the NBS kit number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Unique identifier used across several programs’ platforms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Duplicate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No kit number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Incorrect format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60" y="4220575"/>
            <a:ext cx="1857661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Why work together? </a:t>
            </a:r>
            <a:endParaRPr b="1">
              <a:solidFill>
                <a:srgbClr val="6F27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Case Scenario:</a:t>
            </a:r>
            <a:endParaRPr b="1">
              <a:solidFill>
                <a:srgbClr val="6F2772"/>
              </a:solidFill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.   OVRS reports number of births in Utah</a:t>
            </a:r>
            <a:endParaRPr/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NBS data ensures this information is reported correctly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10" y="4200475"/>
            <a:ext cx="1857661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Why work together? </a:t>
            </a:r>
            <a:endParaRPr b="1">
              <a:solidFill>
                <a:srgbClr val="6F27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Case Scenario:</a:t>
            </a:r>
            <a:endParaRPr b="1">
              <a:solidFill>
                <a:srgbClr val="6F2772"/>
              </a:solidFill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  OVRS data- Pregnancy Risk Assessment Monitoring System</a:t>
            </a:r>
            <a:r>
              <a:rPr lang="en"/>
              <a:t> (PRAMS) survey</a:t>
            </a:r>
            <a:endParaRPr/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Mother is randomly selected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Mother’s Contact Information may be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Incorrect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Not provided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Change &gt; Adoption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35" y="4200475"/>
            <a:ext cx="1857661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Why work together? </a:t>
            </a:r>
            <a:endParaRPr b="1">
              <a:solidFill>
                <a:srgbClr val="6F27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Case Scenario:</a:t>
            </a:r>
            <a:endParaRPr b="1">
              <a:solidFill>
                <a:srgbClr val="6F2772"/>
              </a:solidFill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/>
              <a:t>.   Newborn Screening urgent results</a:t>
            </a:r>
            <a:endParaRPr/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Information on the card is not always correct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Typos, changes, blanks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Weekends and holidays are especially of concern without HCP support in making contact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35" y="4200475"/>
            <a:ext cx="1857661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Past</a:t>
            </a:r>
            <a:endParaRPr b="1">
              <a:solidFill>
                <a:srgbClr val="6F2772"/>
              </a:solidFill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Monthly </a:t>
            </a:r>
            <a:r>
              <a:rPr lang="en"/>
              <a:t>Microsoft Access reports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user with knowledge of how to run this report against Vital Records information; user left OVRS; code is old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 manual interactions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 of LIMS; Access report not available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35" y="4180375"/>
            <a:ext cx="1857661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Present</a:t>
            </a:r>
            <a:endParaRPr b="1">
              <a:solidFill>
                <a:srgbClr val="6F2772"/>
              </a:solidFill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OVRS sends weekly list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Missing kit numbers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Duplicate kit numbers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Missing mom’s info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NBS staff manually checks LIMS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small benefit to NBS &gt; state birth count report is updated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Very time consuming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60" y="4170325"/>
            <a:ext cx="1857661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2772"/>
                </a:solidFill>
              </a:rPr>
              <a:t>Future</a:t>
            </a:r>
            <a:endParaRPr b="1">
              <a:solidFill>
                <a:srgbClr val="6F2772"/>
              </a:solidFill>
            </a:endParaRPr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Recipient of HRSA grant to improve NBS data operability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Funds informaticist to work on project, LIMS updates by vendor &amp; partners to help implement connection and logic with data exchange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Kick off with key stakeholders October 1st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years to </a:t>
            </a:r>
            <a:r>
              <a:rPr lang="en"/>
              <a:t>implement</a:t>
            </a:r>
            <a:r>
              <a:rPr lang="en"/>
              <a:t> an automated solution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Collaboration with our Center for Health Data and Informatics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Leveraging the DOHMPI system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Kyle Lunt, Health Informatics Office Director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60" y="4170325"/>
            <a:ext cx="1857661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11E3844E5F3943BDA9E830BA502E27" ma:contentTypeVersion="6" ma:contentTypeDescription="Create a new document." ma:contentTypeScope="" ma:versionID="0312e9106a8c3c03b72bb886c95b4b64">
  <xsd:schema xmlns:xsd="http://www.w3.org/2001/XMLSchema" xmlns:xs="http://www.w3.org/2001/XMLSchema" xmlns:p="http://schemas.microsoft.com/office/2006/metadata/properties" xmlns:ns2="669127c0-0fad-4d7d-b0ab-70de05b949f1" targetNamespace="http://schemas.microsoft.com/office/2006/metadata/properties" ma:root="true" ma:fieldsID="8bca5ce25081c7fe3de4fddeaa73c9a9" ns2:_="">
    <xsd:import namespace="669127c0-0fad-4d7d-b0ab-70de05b949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127c0-0fad-4d7d-b0ab-70de05b94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52C90B-971B-400B-92BD-41F95AEA46DA}"/>
</file>

<file path=customXml/itemProps2.xml><?xml version="1.0" encoding="utf-8"?>
<ds:datastoreItem xmlns:ds="http://schemas.openxmlformats.org/officeDocument/2006/customXml" ds:itemID="{EFE8AEA8-C8B8-4CD5-A322-6C8A621ADDDA}"/>
</file>

<file path=customXml/itemProps3.xml><?xml version="1.0" encoding="utf-8"?>
<ds:datastoreItem xmlns:ds="http://schemas.openxmlformats.org/officeDocument/2006/customXml" ds:itemID="{8521687F-3B88-4428-A054-EB8854596C9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0x0101007911E3844E5F3943BDA9E830BA502E27</vt:lpwstr>
  </property>
</Properties>
</file>