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23" r:id="rId3"/>
    <p:sldId id="311" r:id="rId4"/>
    <p:sldId id="329" r:id="rId5"/>
    <p:sldId id="312" r:id="rId6"/>
    <p:sldId id="310" r:id="rId7"/>
    <p:sldId id="330" r:id="rId8"/>
    <p:sldId id="313" r:id="rId9"/>
    <p:sldId id="324" r:id="rId10"/>
    <p:sldId id="325" r:id="rId11"/>
    <p:sldId id="326" r:id="rId12"/>
    <p:sldId id="315" r:id="rId13"/>
    <p:sldId id="331" r:id="rId14"/>
    <p:sldId id="317" r:id="rId15"/>
    <p:sldId id="319" r:id="rId16"/>
    <p:sldId id="332" r:id="rId17"/>
    <p:sldId id="327" r:id="rId18"/>
    <p:sldId id="328" r:id="rId19"/>
    <p:sldId id="314" r:id="rId20"/>
    <p:sldId id="316" r:id="rId21"/>
    <p:sldId id="318" r:id="rId22"/>
  </p:sldIdLst>
  <p:sldSz cx="9144000" cy="5143500" type="screen16x9"/>
  <p:notesSz cx="7010400" cy="9296400"/>
  <p:embeddedFontLst>
    <p:embeddedFont>
      <p:font typeface="Myriad Web Pro" panose="020B0604020202020204" charset="0"/>
      <p:regular r:id="rId25"/>
      <p:bold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916"/>
    <a:srgbClr val="618E7C"/>
    <a:srgbClr val="5A4099"/>
    <a:srgbClr val="B45340"/>
    <a:srgbClr val="E25423"/>
    <a:srgbClr val="006A71"/>
    <a:srgbClr val="8D8B00"/>
    <a:srgbClr val="56A0D3"/>
    <a:srgbClr val="880039"/>
    <a:srgbClr val="B97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84554" autoAdjust="0"/>
  </p:normalViewPr>
  <p:slideViewPr>
    <p:cSldViewPr snapToGrid="0">
      <p:cViewPr>
        <p:scale>
          <a:sx n="80" d="100"/>
          <a:sy n="80" d="100"/>
        </p:scale>
        <p:origin x="-2772" y="-15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83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CD9D4F3-1CB6-4E57-BC6A-8FDD6DF1AC39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A352C7E1-5E17-4B76-93F9-C135FF019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5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C03299-4BB1-4AD2-828F-715F084383AD}" type="datetimeFigureOut">
              <a:rPr lang="en-US"/>
              <a:pPr>
                <a:defRPr/>
              </a:pPr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88139" tIns="44070" rIns="88139" bIns="440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CAEC-4554-485B-9189-C45C7447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83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Adjusted for state-specific</a:t>
            </a:r>
            <a:r>
              <a:rPr lang="en-US" baseline="0" dirty="0" smtClean="0"/>
              <a:t> effects such as race, plurality, income, and unemployment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38CAEC-4554-485B-9189-C45C7447A4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0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2382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86451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05213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745908" indent="-22034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1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BDD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1"/>
          <a:stretch/>
        </p:blipFill>
        <p:spPr>
          <a:xfrm>
            <a:off x="0" y="0"/>
            <a:ext cx="9144000" cy="90796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39553"/>
            <a:ext cx="8229600" cy="866834"/>
          </a:xfrm>
          <a:prstGeom prst="rect">
            <a:avLst/>
          </a:prstGeom>
        </p:spPr>
        <p:txBody>
          <a:bodyPr/>
          <a:lstStyle>
            <a:lvl1pPr algn="l">
              <a:lnSpc>
                <a:spcPts val="3000"/>
              </a:lnSpc>
              <a:defRPr sz="28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2144512"/>
            <a:ext cx="6400800" cy="342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2959514"/>
            <a:ext cx="6400800" cy="971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800" baseline="0">
                <a:solidFill>
                  <a:srgbClr val="76AE99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90152"/>
            <a:ext cx="69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on Birth Defects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595539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76AE99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Bottom band: NCBDDD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4"/>
          <a:stretch/>
        </p:blipFill>
        <p:spPr>
          <a:xfrm>
            <a:off x="0" y="5016014"/>
            <a:ext cx="9144000" cy="127486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158875"/>
            <a:ext cx="8229600" cy="3341688"/>
          </a:xfrm>
        </p:spPr>
        <p:txBody>
          <a:bodyPr/>
          <a:lstStyle>
            <a:lvl1pPr marL="342900" indent="-342900">
              <a:buClr>
                <a:srgbClr val="618E7C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B45340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5A4099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4722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618E7C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4807131" y="1200151"/>
            <a:ext cx="3879669" cy="31432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24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742950" indent="-28575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18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2"/>
            <a:endParaRPr lang="en-US" dirty="0" smtClean="0"/>
          </a:p>
          <a:p>
            <a:pPr lvl="0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2"/>
          <a:stretch/>
        </p:blipFill>
        <p:spPr>
          <a:xfrm>
            <a:off x="0" y="5044697"/>
            <a:ext cx="9134357" cy="1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3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618E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350323"/>
            <a:ext cx="8294913" cy="87153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1" y="4425696"/>
            <a:ext cx="7772400" cy="426244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7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2" r:id="rId3"/>
    <p:sldLayoutId id="2147483823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Reduction in Infant Cardiac Deaths in US States Implementing Policies to Screen Newborns for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Critical Congenital Heart Disease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199" y="2535189"/>
            <a:ext cx="6985221" cy="3429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Matthew Oster, MD, MPH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430691"/>
            <a:ext cx="6865684" cy="647175"/>
          </a:xfrm>
        </p:spPr>
        <p:txBody>
          <a:bodyPr/>
          <a:lstStyle/>
          <a:p>
            <a:pPr marL="0" indent="0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Washington, DC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September 21, 2018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altLang="en-US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en-US" sz="1000" dirty="0" smtClean="0">
                <a:solidFill>
                  <a:schemeClr val="accent2">
                    <a:lumMod val="50000"/>
                  </a:schemeClr>
                </a:solidFill>
              </a:rPr>
              <a:t>The </a:t>
            </a:r>
            <a:r>
              <a:rPr lang="en-US" altLang="en-US" sz="1000" dirty="0">
                <a:solidFill>
                  <a:schemeClr val="accent2">
                    <a:lumMod val="50000"/>
                  </a:schemeClr>
                </a:solidFill>
              </a:rPr>
              <a:t>findings and conclusions in this presentation have not </a:t>
            </a:r>
            <a:r>
              <a:rPr lang="en-US" altLang="en-US" sz="1000" dirty="0" smtClean="0">
                <a:solidFill>
                  <a:schemeClr val="accent2">
                    <a:lumMod val="50000"/>
                  </a:schemeClr>
                </a:solidFill>
              </a:rPr>
              <a:t>been formally </a:t>
            </a:r>
            <a:r>
              <a:rPr lang="en-US" altLang="en-US" sz="1000" dirty="0">
                <a:solidFill>
                  <a:schemeClr val="accent2">
                    <a:lumMod val="50000"/>
                  </a:schemeClr>
                </a:solidFill>
              </a:rPr>
              <a:t>disseminated by the Centers for Disease Control and Prevention and should not be construed to represent any agency determination or policy.</a:t>
            </a:r>
          </a:p>
          <a:p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818" y="1906387"/>
            <a:ext cx="2078130" cy="1383255"/>
          </a:xfrm>
          <a:prstGeom prst="rect">
            <a:avLst/>
          </a:prstGeom>
        </p:spPr>
      </p:pic>
      <p:pic>
        <p:nvPicPr>
          <p:cNvPr id="8" name="Picture 2" descr="http://www.choa.org/~/media/CHOA/Images/About-Childrens/Hope-and-Will-20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69" y="4286249"/>
            <a:ext cx="838145" cy="8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ollegeadmissions.testmasters.com/wp-content/uploads/2011/05/emory_logo2_black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86" y="4286249"/>
            <a:ext cx="747434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Infant Deaths from CCHD or CHD During </a:t>
            </a:r>
            <a:r>
              <a:rPr lang="en-US" dirty="0"/>
              <a:t>January 1, 2007-June 1, 2013.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013019"/>
              </p:ext>
            </p:extLst>
          </p:nvPr>
        </p:nvGraphicFramePr>
        <p:xfrm>
          <a:off x="30750" y="1092693"/>
          <a:ext cx="9075150" cy="2692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923"/>
                <a:gridCol w="750157"/>
                <a:gridCol w="1197715"/>
                <a:gridCol w="983329"/>
                <a:gridCol w="1323078"/>
                <a:gridCol w="1007842"/>
                <a:gridCol w="858361"/>
                <a:gridCol w="694745"/>
              </a:tblGrid>
              <a:tr h="2328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20916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All states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States </a:t>
                      </a: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with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no </a:t>
                      </a: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policy implemented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States with mandatory policy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States with non-mandatory policy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Characteristic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Before enactment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Between enactment and implementation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After implementation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Before enactment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20916"/>
                          </a:solidFill>
                          <a:effectLst/>
                        </a:rPr>
                        <a:t>After enactment</a:t>
                      </a:r>
                      <a:endParaRPr lang="en-US" sz="11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</a:tr>
              <a:tr h="698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CCHD </a:t>
                      </a:r>
                      <a:r>
                        <a:rPr lang="en-US" sz="1400" dirty="0" err="1">
                          <a:solidFill>
                            <a:srgbClr val="020916"/>
                          </a:solidFill>
                          <a:effectLst/>
                        </a:rPr>
                        <a:t>deaths</a:t>
                      </a:r>
                      <a:r>
                        <a:rPr lang="en-US" sz="1400" baseline="30000" dirty="0" err="1">
                          <a:solidFill>
                            <a:srgbClr val="020916"/>
                          </a:solidFill>
                          <a:effectLst/>
                        </a:rPr>
                        <a:t>a</a:t>
                      </a: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 per 100,000 births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9.8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8.3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4.5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10.6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10.0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</a:tr>
              <a:tr h="8385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Other CHD deaths</a:t>
                      </a:r>
                      <a:r>
                        <a:rPr lang="en-US" sz="1400" baseline="30000">
                          <a:solidFill>
                            <a:srgbClr val="020916"/>
                          </a:solidFill>
                          <a:effectLst/>
                        </a:rPr>
                        <a:t>a</a:t>
                      </a: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 per 100,000 births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13.5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13.4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12.0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11.5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8.5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14.8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13.8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00019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Infant Deaths from CCHD or CHD During </a:t>
            </a:r>
            <a:r>
              <a:rPr lang="en-US" dirty="0"/>
              <a:t>January 1, 2007-June 1, 2013.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26070"/>
              </p:ext>
            </p:extLst>
          </p:nvPr>
        </p:nvGraphicFramePr>
        <p:xfrm>
          <a:off x="30750" y="1092693"/>
          <a:ext cx="9075150" cy="2692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923"/>
                <a:gridCol w="750157"/>
                <a:gridCol w="1197715"/>
                <a:gridCol w="983329"/>
                <a:gridCol w="1323078"/>
                <a:gridCol w="1007842"/>
                <a:gridCol w="858361"/>
                <a:gridCol w="694745"/>
              </a:tblGrid>
              <a:tr h="2328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20916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All states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States </a:t>
                      </a: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with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no </a:t>
                      </a: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policy implemented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States with mandatory policy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States with non-mandatory policy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Characteristic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Before enactment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Between enactment and implementation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After implementation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Before enactment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20916"/>
                          </a:solidFill>
                          <a:effectLst/>
                        </a:rPr>
                        <a:t>After enactment</a:t>
                      </a:r>
                      <a:endParaRPr lang="en-US" sz="11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698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CCHD </a:t>
                      </a:r>
                      <a:r>
                        <a:rPr lang="en-US" sz="1400" dirty="0" err="1">
                          <a:solidFill>
                            <a:srgbClr val="020916"/>
                          </a:solidFill>
                          <a:effectLst/>
                        </a:rPr>
                        <a:t>deaths</a:t>
                      </a:r>
                      <a:r>
                        <a:rPr lang="en-US" sz="1400" baseline="30000" dirty="0" err="1">
                          <a:solidFill>
                            <a:srgbClr val="020916"/>
                          </a:solidFill>
                          <a:effectLst/>
                        </a:rPr>
                        <a:t>a</a:t>
                      </a: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 per 100,000 births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9.8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8.3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4.5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10.6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10.0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8385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Other CHD deaths</a:t>
                      </a:r>
                      <a:r>
                        <a:rPr lang="en-US" sz="1400" baseline="30000">
                          <a:solidFill>
                            <a:srgbClr val="020916"/>
                          </a:solidFill>
                          <a:effectLst/>
                        </a:rPr>
                        <a:t>a</a:t>
                      </a: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 per 100,000 births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13.5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13.4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12.0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11.5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8.5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14.8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13.8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>
                    <a:solidFill>
                      <a:schemeClr val="bg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0001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Percent Declines in Rates of </a:t>
            </a:r>
            <a:r>
              <a:rPr lang="en-US" dirty="0" smtClean="0"/>
              <a:t>CCHD and Other CHD Deaths </a:t>
            </a:r>
            <a:r>
              <a:rPr lang="en-US" dirty="0"/>
              <a:t>Due to </a:t>
            </a:r>
            <a:r>
              <a:rPr lang="en-US" dirty="0" smtClean="0"/>
              <a:t>Mandatory </a:t>
            </a:r>
            <a:r>
              <a:rPr lang="en-US" dirty="0"/>
              <a:t>Screening Policies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325920"/>
              </p:ext>
            </p:extLst>
          </p:nvPr>
        </p:nvGraphicFramePr>
        <p:xfrm>
          <a:off x="541421" y="1423927"/>
          <a:ext cx="8061157" cy="2870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8230"/>
                <a:gridCol w="2009273"/>
                <a:gridCol w="2153654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Decline in death rate (%)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(95% confidence interval)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Age range of deaths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CCHD deaths 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Other CHD deaths 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24 hours to &lt;6 months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33.4%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21.4%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(10.6% - 50.3%)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(6.9% - 33.7%)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Sensitivity analyses – timing of mandate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Implemented Aug 2011-June 2012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19.7%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(3.1% – 37.1%)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21.7%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(8.7% - 32.9%)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Implemented July 2012-June 2013                                     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53.6%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21.0%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(36.0% - 66.3%)</a:t>
                      </a:r>
                      <a:endParaRPr lang="en-US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(0.3% - 37.4%)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725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 – Effects of Screening Policies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Relative reductions in CCHD and Other CHD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deaths compared to births in months with no state policy, adjusted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for state factors and time trends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Mandatory screening 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CCHD deaths to age 6 months fell by one-third (33.4%)  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Other CHD deaths fell by one-fifth (21.4%)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Both changes were statistically significant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Non-mandatory screening 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 reductions in CCHD or other CHD deaths (&lt;5% difference, not statistically significant)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218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Extrapolation to Universal CCHD Screening in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Potential reduction in annual deaths for US as a whole</a:t>
            </a:r>
          </a:p>
          <a:p>
            <a:pPr lvl="1"/>
            <a:r>
              <a:rPr lang="en-US" dirty="0" smtClean="0"/>
              <a:t>Recognized CCHD deaths: 120 (95% CI: 38–181)/year</a:t>
            </a:r>
          </a:p>
          <a:p>
            <a:pPr lvl="1"/>
            <a:r>
              <a:rPr lang="en-US" dirty="0" smtClean="0"/>
              <a:t>Other CHD deaths: 117 (95% CI: 38-185)/year</a:t>
            </a:r>
          </a:p>
          <a:p>
            <a:pPr lvl="2"/>
            <a:r>
              <a:rPr lang="en-US" dirty="0" smtClean="0"/>
              <a:t>May represent undiagnosed or unrecorded CCHD deaths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557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Small numbers of state birth-months exposed to state mandates</a:t>
            </a:r>
          </a:p>
          <a:p>
            <a:endParaRPr lang="en-US" dirty="0"/>
          </a:p>
          <a:p>
            <a:r>
              <a:rPr lang="en-US" dirty="0" smtClean="0"/>
              <a:t>Limited to information provided on death certificate</a:t>
            </a:r>
          </a:p>
          <a:p>
            <a:pPr lvl="1"/>
            <a:r>
              <a:rPr lang="en-US" dirty="0" smtClean="0"/>
              <a:t>CCHD vs. Other CHD</a:t>
            </a:r>
          </a:p>
          <a:p>
            <a:endParaRPr lang="en-US" dirty="0" smtClean="0"/>
          </a:p>
          <a:p>
            <a:r>
              <a:rPr lang="en-US" dirty="0" smtClean="0"/>
              <a:t>We used most recent data that were made available by NCHS. </a:t>
            </a:r>
            <a:r>
              <a:rPr lang="en-US" dirty="0" smtClean="0"/>
              <a:t>Updated analyses with more recent data are ongoing.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129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Broader limitations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Effect is limited to policy only</a:t>
            </a:r>
          </a:p>
          <a:p>
            <a:endParaRPr lang="en-US" dirty="0"/>
          </a:p>
          <a:p>
            <a:r>
              <a:rPr lang="en-US" dirty="0" smtClean="0"/>
              <a:t>Does not necessarily reflect practice</a:t>
            </a:r>
          </a:p>
          <a:p>
            <a:endParaRPr lang="en-US" dirty="0"/>
          </a:p>
          <a:p>
            <a:r>
              <a:rPr lang="en-US" dirty="0" smtClean="0"/>
              <a:t>Unknown: What is actual effect of </a:t>
            </a:r>
            <a:r>
              <a:rPr lang="en-US" i="1" dirty="0" smtClean="0"/>
              <a:t>hospital implementation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510632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Mandatory policies for CCHD screening using pulse oximetry had a significant impact on infant deaths</a:t>
            </a:r>
          </a:p>
          <a:p>
            <a:pPr lvl="1"/>
            <a:r>
              <a:rPr lang="en-US" dirty="0" smtClean="0"/>
              <a:t>Estimate ~120 fewer infant deaths/year in US due to recognized CCHD with a universal mandatory screening policy</a:t>
            </a:r>
          </a:p>
          <a:p>
            <a:pPr lvl="1"/>
            <a:r>
              <a:rPr lang="en-US" dirty="0"/>
              <a:t>Estimate </a:t>
            </a:r>
            <a:r>
              <a:rPr lang="en-US" dirty="0" smtClean="0"/>
              <a:t>~117 </a:t>
            </a:r>
            <a:r>
              <a:rPr lang="en-US" dirty="0"/>
              <a:t>fewer infant deaths/year in US due to </a:t>
            </a:r>
            <a:r>
              <a:rPr lang="en-US" dirty="0" smtClean="0"/>
              <a:t>“other CHD” with </a:t>
            </a:r>
            <a:r>
              <a:rPr lang="en-US" dirty="0"/>
              <a:t>a universal mandatory screening </a:t>
            </a:r>
            <a:r>
              <a:rPr lang="en-US" dirty="0" smtClean="0"/>
              <a:t>policy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These estimates may help inform policy decisions in other countries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6346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Thank you</a:t>
            </a:r>
            <a:endParaRPr lang="en-US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7549" y="1687464"/>
            <a:ext cx="5440220" cy="342900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chemeClr val="accent2">
                    <a:lumMod val="50000"/>
                  </a:schemeClr>
                </a:solidFill>
              </a:rPr>
              <a:t>Rahi</a:t>
            </a: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2">
                    <a:lumMod val="50000"/>
                  </a:schemeClr>
                </a:solidFill>
              </a:rPr>
              <a:t>Abouk</a:t>
            </a: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PhD</a:t>
            </a:r>
            <a:b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/>
              <a:t>William Paterson </a:t>
            </a:r>
            <a:r>
              <a:rPr lang="en-US" dirty="0" smtClean="0"/>
              <a:t>University,</a:t>
            </a:r>
            <a:br>
              <a:rPr lang="en-US" dirty="0" smtClean="0"/>
            </a:br>
            <a:r>
              <a:rPr lang="en-US" dirty="0" err="1" smtClean="0"/>
              <a:t>Cotsakos</a:t>
            </a:r>
            <a:r>
              <a:rPr lang="en-US" dirty="0" smtClean="0"/>
              <a:t> </a:t>
            </a:r>
            <a:r>
              <a:rPr lang="en-US" dirty="0"/>
              <a:t>College of </a:t>
            </a:r>
            <a:r>
              <a:rPr lang="en-US" dirty="0" smtClean="0"/>
              <a:t>Business</a:t>
            </a:r>
            <a:br>
              <a:rPr lang="en-US" dirty="0" smtClean="0"/>
            </a:br>
            <a:endParaRPr lang="en-US" b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Scott </a:t>
            </a: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Grosse,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PhD</a:t>
            </a:r>
            <a:endParaRPr lang="en-US" b="0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Elizabeth Ailes, </a:t>
            </a: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PhD</a:t>
            </a:r>
            <a:b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/>
              <a:t>Centers </a:t>
            </a:r>
            <a:r>
              <a:rPr lang="en-US" dirty="0"/>
              <a:t>for Disease Control and Prevention, National Center on Birth Defects and Developmental Disabilities</a:t>
            </a: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6325"/>
            <a:ext cx="190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choa.org/~/media/CHOA/Images/About-Childrens/Hope-and-Will-2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69" y="4286249"/>
            <a:ext cx="838145" cy="8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ollegeadmissions.testmasters.com/wp-content/uploads/2011/05/emory_logo2_black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486" y="4286249"/>
            <a:ext cx="747434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817768" y="1184041"/>
            <a:ext cx="2383145" cy="2364016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574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Results: Effects of CCHD Screening Policies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18149"/>
              </p:ext>
            </p:extLst>
          </p:nvPr>
        </p:nvGraphicFramePr>
        <p:xfrm>
          <a:off x="628650" y="1410554"/>
          <a:ext cx="7886700" cy="1565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6535"/>
                <a:gridCol w="1940128"/>
                <a:gridCol w="203003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Poisson regression coefficient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(95% confidence interval)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Explanatory variable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CCHD deaths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Other CHD deaths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Mandatory CCHD screening 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-0.406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-0.241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(-0.699, -0.112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)*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(-0.410, -0.071</a:t>
                      </a:r>
                      <a:r>
                        <a:rPr lang="en-US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)*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Non-mandatory CCHD screening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-0.065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-0.016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(-0.244, 0.114)</a:t>
                      </a:r>
                      <a:endParaRPr lang="en-US" sz="12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(-0.233, 0.201)</a:t>
                      </a:r>
                      <a:endParaRPr lang="en-US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376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 estimate the effect of CCHD newborn screening policies on infant deaths from congenital heart disease in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77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of Non-Parallel Trends Hypothesis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Regression coefficients on linear time interacted with the screening policy variables (mandatory and non-mandatory vs. no policy)</a:t>
            </a:r>
          </a:p>
          <a:p>
            <a:pPr lvl="1"/>
            <a:r>
              <a:rPr lang="en-US" dirty="0" smtClean="0"/>
              <a:t>Mandatory screening: 	-0.001 (95% CI: -0.008 to 0.006)</a:t>
            </a:r>
          </a:p>
          <a:p>
            <a:pPr lvl="1"/>
            <a:r>
              <a:rPr lang="en-US" dirty="0" smtClean="0"/>
              <a:t>Non-mandatory screening: 	-0.043 (95% CI: -0.221 to 0.136)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482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Falsification Analysis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Infant deaths for other leading causes substituted for CCHD/CHD – all confidence intervals overlap zero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16136"/>
              </p:ext>
            </p:extLst>
          </p:nvPr>
        </p:nvGraphicFramePr>
        <p:xfrm>
          <a:off x="890337" y="1997242"/>
          <a:ext cx="7372763" cy="225296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788476"/>
                <a:gridCol w="2579119"/>
                <a:gridCol w="2005168"/>
              </a:tblGrid>
              <a:tr h="622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Cause of death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Coefficient (95% CI) for the effect of mandatory CCHD screening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Coefficient (95% CI) for the effect of non-mandatory CCHD screening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2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Sudden infant death syndrome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0.139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(-0.088, 0.367)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0.090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(-0.059, 0.239)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02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Bacterial sepsis of newborn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0.158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(-0.192, 0.507)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0.082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(-0.070, 0.234)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ysClr val="windowText" lastClr="000000"/>
                          </a:solidFill>
                          <a:effectLst/>
                        </a:rPr>
                        <a:t>Maternal and placental complications</a:t>
                      </a:r>
                      <a:endParaRPr lang="en-US" sz="12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 0.216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(-0.370, 0.803)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0.359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(-0.050, 0.768)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2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Short gestation and low birth weight 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0.171                                            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(-0.483, 0.142)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0.056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(-0.207, 0.095)</a:t>
                      </a:r>
                      <a:endParaRPr lang="en-US" sz="1200" b="1" dirty="0" smtClean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2561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Difference-in-difference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analysis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This method compares changes in outcomes following the introduction of a policy in groups with the policy and without the policy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 be used to assess outcomes of policies adopted at different times by state or local governments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method assumes similar pre-policy trends in outcomes and attributes different post-introduction trends, after controlling for state-specific factors, to policy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6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 and Outcomes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Data source: Period Linked Birth-Infant Death Data files from National Center for Health Statistics  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All births and infant deaths through end of 2013 by state of birth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Underlying and multiple causes of death from death certificates classified using ICD-10 codes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Two outcome measures – counts of infant deaths from 24 hours to under 6 months due to CCHD or due to other/unspecified CHD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6557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State screening policies by month of birth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Mandate implemented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Non-mandatory 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Mandate adopted but not yet implemented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Voluntary screening policy</a:t>
            </a:r>
          </a:p>
          <a:p>
            <a:endParaRPr lang="en-US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Poisson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regression models 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State screening policy in place at beginning of birth month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Log of number of births in month in state 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Adjusted for state factors</a:t>
            </a:r>
          </a:p>
          <a:p>
            <a:pPr lvl="2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56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CCHD Screening Policies as of June 1, 2013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States first adopted CCHD screening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policies in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mid-2011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7 states implemented mandates by June 1, 2013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states implemented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mandates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during August 2011-January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2012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5 implemented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mandates during July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1, 2012-June 1, 2013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13 states adopted but did not yet implement mandates by June 1, 2013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4 other states adopted voluntary screening policies by June 1, 2013</a:t>
            </a:r>
          </a:p>
          <a:p>
            <a:endParaRPr lang="en-US" sz="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Birth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months through June 2013 included to allow for 6 months of death records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29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That Implemented Screening Mandates by June 1, 2013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344195"/>
              </p:ext>
            </p:extLst>
          </p:nvPr>
        </p:nvGraphicFramePr>
        <p:xfrm>
          <a:off x="1130968" y="1225349"/>
          <a:ext cx="6882063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40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State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Date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adopted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Date implemented 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Connecticut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May 2012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January 1, 2013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Delaware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May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1, 2013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May 1, 2013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Indiana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May 2011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January 1, 2012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Maryland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May 19, 2011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September 1, 2012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New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Hampshire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June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2012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August 11, 2012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New Jersey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June 2, 2011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August 31, 2011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Tennessee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March 1, 2012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May 31, 2013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West Virginia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April 5, 2012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September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1, 2012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60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CCHD Early Infant Death Rates, </a:t>
            </a:r>
            <a:r>
              <a:rPr lang="en-US" dirty="0" smtClean="0"/>
              <a:t>2007-2012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5" y="1219033"/>
            <a:ext cx="50292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926" y="1310475"/>
            <a:ext cx="713939" cy="25853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802" y="1533378"/>
            <a:ext cx="429066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4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Infant Deaths from CCHD or CHD During </a:t>
            </a:r>
            <a:r>
              <a:rPr lang="en-US" dirty="0"/>
              <a:t>January 1, 2007-June 1, 2013.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02189"/>
              </p:ext>
            </p:extLst>
          </p:nvPr>
        </p:nvGraphicFramePr>
        <p:xfrm>
          <a:off x="30750" y="1092693"/>
          <a:ext cx="9075150" cy="2692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923"/>
                <a:gridCol w="750157"/>
                <a:gridCol w="1197715"/>
                <a:gridCol w="983329"/>
                <a:gridCol w="1323078"/>
                <a:gridCol w="1007842"/>
                <a:gridCol w="858361"/>
                <a:gridCol w="694745"/>
              </a:tblGrid>
              <a:tr h="2328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20916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All states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States </a:t>
                      </a: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with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no </a:t>
                      </a: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policy implemented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States with mandatory policy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States with non-mandatory policy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6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Characteristic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Before enactment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Between enactment and implementation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After implementation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20916"/>
                          </a:solidFill>
                          <a:effectLst/>
                        </a:rPr>
                        <a:t>Before enactment</a:t>
                      </a:r>
                      <a:endParaRPr lang="en-US" sz="11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20916"/>
                          </a:solidFill>
                          <a:effectLst/>
                        </a:rPr>
                        <a:t>After enactment</a:t>
                      </a:r>
                      <a:endParaRPr lang="en-US" sz="11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</a:tr>
              <a:tr h="6987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CCHD </a:t>
                      </a:r>
                      <a:r>
                        <a:rPr lang="en-US" sz="1400" dirty="0" err="1">
                          <a:solidFill>
                            <a:srgbClr val="020916"/>
                          </a:solidFill>
                          <a:effectLst/>
                        </a:rPr>
                        <a:t>deaths</a:t>
                      </a:r>
                      <a:r>
                        <a:rPr lang="en-US" sz="1400" baseline="30000" dirty="0" err="1">
                          <a:solidFill>
                            <a:srgbClr val="020916"/>
                          </a:solidFill>
                          <a:effectLst/>
                        </a:rPr>
                        <a:t>a</a:t>
                      </a: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 per 100,000 births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9.8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8.3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4.5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10.6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10.0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</a:tr>
              <a:tr h="8385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Other CHD deaths</a:t>
                      </a:r>
                      <a:r>
                        <a:rPr lang="en-US" sz="1400" baseline="30000">
                          <a:solidFill>
                            <a:srgbClr val="020916"/>
                          </a:solidFill>
                          <a:effectLst/>
                        </a:rPr>
                        <a:t>a</a:t>
                      </a: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 per 100,000 births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20916"/>
                          </a:solidFill>
                          <a:effectLst/>
                        </a:rPr>
                        <a:t>13.5</a:t>
                      </a:r>
                      <a:endParaRPr lang="en-US" sz="140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13.4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20916"/>
                          </a:solidFill>
                          <a:effectLst/>
                        </a:rPr>
                        <a:t>12.0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11.5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8.5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14.8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20916"/>
                          </a:solidFill>
                          <a:effectLst/>
                        </a:rPr>
                        <a:t>13.8</a:t>
                      </a:r>
                      <a:endParaRPr lang="en-US" sz="1400" dirty="0">
                        <a:solidFill>
                          <a:srgbClr val="020916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668" marR="13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622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EH_ATSDR_combined">
  <a:themeElements>
    <a:clrScheme name="Custom 11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6829</TotalTime>
  <Words>1182</Words>
  <Application>Microsoft Office PowerPoint</Application>
  <PresentationFormat>On-screen Show (16:9)</PresentationFormat>
  <Paragraphs>290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Myriad Web Pro</vt:lpstr>
      <vt:lpstr>Wingdings</vt:lpstr>
      <vt:lpstr>Calibri</vt:lpstr>
      <vt:lpstr>Courier New</vt:lpstr>
      <vt:lpstr>NCEH_ATSDR_combined</vt:lpstr>
      <vt:lpstr>Reduction in Infant Cardiac Deaths in US States Implementing Policies to Screen Newborns for Critical Congenital Heart Disease</vt:lpstr>
      <vt:lpstr>Objective</vt:lpstr>
      <vt:lpstr>Study Design</vt:lpstr>
      <vt:lpstr>Data Source and Outcomes</vt:lpstr>
      <vt:lpstr>Estimation Approach</vt:lpstr>
      <vt:lpstr>CCHD Screening Policies as of June 1, 2013</vt:lpstr>
      <vt:lpstr>States That Implemented Screening Mandates by June 1, 2013</vt:lpstr>
      <vt:lpstr>Trends in CCHD Early Infant Death Rates, 2007-2012</vt:lpstr>
      <vt:lpstr>Changes in Infant Deaths from CCHD or CHD During January 1, 2007-June 1, 2013. </vt:lpstr>
      <vt:lpstr>Changes in Infant Deaths from CCHD or CHD During January 1, 2007-June 1, 2013. </vt:lpstr>
      <vt:lpstr>Changes in Infant Deaths from CCHD or CHD During January 1, 2007-June 1, 2013. </vt:lpstr>
      <vt:lpstr>Adjusted Percent Declines in Rates of CCHD and Other CHD Deaths Due to Mandatory Screening Policies</vt:lpstr>
      <vt:lpstr>Key Findings – Effects of Screening Policies</vt:lpstr>
      <vt:lpstr>Extrapolation to Universal CCHD Screening in US</vt:lpstr>
      <vt:lpstr>Limitations and Next Steps</vt:lpstr>
      <vt:lpstr>Broader limitations</vt:lpstr>
      <vt:lpstr>Conclusions</vt:lpstr>
      <vt:lpstr>Thank you</vt:lpstr>
      <vt:lpstr>Regression Results: Effects of CCHD Screening Policies</vt:lpstr>
      <vt:lpstr>Tests of Non-Parallel Trends Hypothesis</vt:lpstr>
      <vt:lpstr>Falsification Analysis 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Matt Oster</cp:lastModifiedBy>
  <cp:revision>254</cp:revision>
  <cp:lastPrinted>2017-07-14T14:43:06Z</cp:lastPrinted>
  <dcterms:created xsi:type="dcterms:W3CDTF">2011-03-17T17:43:16Z</dcterms:created>
  <dcterms:modified xsi:type="dcterms:W3CDTF">2018-09-20T13:41:56Z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