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handoutMasterIdLst>
    <p:handoutMasterId r:id="rId19"/>
  </p:handoutMasterIdLst>
  <p:sldIdLst>
    <p:sldId id="269" r:id="rId2"/>
    <p:sldId id="282" r:id="rId3"/>
    <p:sldId id="283" r:id="rId4"/>
    <p:sldId id="309" r:id="rId5"/>
    <p:sldId id="286" r:id="rId6"/>
    <p:sldId id="310" r:id="rId7"/>
    <p:sldId id="337" r:id="rId8"/>
    <p:sldId id="289" r:id="rId9"/>
    <p:sldId id="336" r:id="rId10"/>
    <p:sldId id="314" r:id="rId11"/>
    <p:sldId id="297" r:id="rId12"/>
    <p:sldId id="340" r:id="rId13"/>
    <p:sldId id="334" r:id="rId14"/>
    <p:sldId id="338" r:id="rId15"/>
    <p:sldId id="330" r:id="rId16"/>
    <p:sldId id="296"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orient="horz" pos="577" userDrawn="1">
          <p15:clr>
            <a:srgbClr val="A4A3A4"/>
          </p15:clr>
        </p15:guide>
        <p15:guide id="3" orient="horz" pos="3875" userDrawn="1">
          <p15:clr>
            <a:srgbClr val="A4A3A4"/>
          </p15:clr>
        </p15:guide>
        <p15:guide id="4" pos="3849" userDrawn="1">
          <p15:clr>
            <a:srgbClr val="A4A3A4"/>
          </p15:clr>
        </p15:guide>
        <p15:guide id="5" pos="192" userDrawn="1">
          <p15:clr>
            <a:srgbClr val="A4A3A4"/>
          </p15:clr>
        </p15:guide>
        <p15:guide id="6" pos="7487" userDrawn="1">
          <p15:clr>
            <a:srgbClr val="A4A3A4"/>
          </p15:clr>
        </p15:guide>
        <p15:guide id="7"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057"/>
    <a:srgbClr val="FAFAFA"/>
    <a:srgbClr val="155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02"/>
    <p:restoredTop sz="90945" autoAdjust="0"/>
  </p:normalViewPr>
  <p:slideViewPr>
    <p:cSldViewPr snapToGrid="0" showGuides="1">
      <p:cViewPr varScale="1">
        <p:scale>
          <a:sx n="112" d="100"/>
          <a:sy n="112" d="100"/>
        </p:scale>
        <p:origin x="888" y="184"/>
      </p:cViewPr>
      <p:guideLst>
        <p:guide orient="horz" pos="528"/>
        <p:guide orient="horz" pos="577"/>
        <p:guide orient="horz" pos="3875"/>
        <p:guide pos="3849"/>
        <p:guide pos="192"/>
        <p:guide pos="7487"/>
        <p:guide orient="horz" pos="216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86" d="100"/>
          <a:sy n="86" d="100"/>
        </p:scale>
        <p:origin x="271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9DEE843-50CF-4A90-9EC4-80FC6F9CD26E}" type="datetimeFigureOut">
              <a:rPr lang="en-US" smtClean="0">
                <a:latin typeface="Arial" pitchFamily="34" charset="0"/>
                <a:cs typeface="Arial" pitchFamily="34" charset="0"/>
              </a:rPr>
              <a:pPr/>
              <a:t>10/19/18</a:t>
            </a:fld>
            <a:endParaRPr lang="en-US">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z="800" dirty="0"/>
              <a:t>© 2008 Extreme Networks, Inc.  All rights reserved</a:t>
            </a:r>
          </a:p>
          <a:p>
            <a:endParaRPr lang="en-US" sz="800" dirty="0">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6A41526-17FD-4A83-99AD-8BF262C55C76}" type="slidenum">
              <a:rPr lang="en-US" smtClean="0">
                <a:latin typeface="Arial" pitchFamily="34" charset="0"/>
                <a:cs typeface="Arial" pitchFamily="34" charset="0"/>
              </a: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1718167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cs typeface="Arial" pitchFamily="34"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cs typeface="Arial" pitchFamily="34" charset="0"/>
              </a:defRPr>
            </a:lvl1pPr>
          </a:lstStyle>
          <a:p>
            <a:fld id="{282168E8-5A7C-4672-9A3B-BA14F7331558}" type="datetimeFigureOut">
              <a:rPr lang="en-US" smtClean="0"/>
              <a:pPr/>
              <a:t>10/19/18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atin typeface="Arial" pitchFamily="34" charset="0"/>
                <a:cs typeface="Arial" pitchFamily="34" charset="0"/>
              </a:defRPr>
            </a:lvl1pPr>
          </a:lstStyle>
          <a:p>
            <a:r>
              <a:rPr lang="en-US"/>
              <a:t>© 2008 Extreme Networks, Inc.  All rights reserved</a:t>
            </a:r>
          </a:p>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cs typeface="Arial" pitchFamily="34" charset="0"/>
              </a:defRPr>
            </a:lvl1pPr>
          </a:lstStyle>
          <a:p>
            <a:fld id="{BA1A982F-05DF-4110-8B37-AC23CDDE2D21}" type="slidenum">
              <a:rPr lang="en-US" smtClean="0"/>
              <a:pPr/>
              <a:t>‹#›</a:t>
            </a:fld>
            <a:endParaRPr lang="en-US"/>
          </a:p>
        </p:txBody>
      </p:sp>
    </p:spTree>
    <p:extLst>
      <p:ext uri="{BB962C8B-B14F-4D97-AF65-F5344CB8AC3E}">
        <p14:creationId xmlns:p14="http://schemas.microsoft.com/office/powerpoint/2010/main" val="76795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Arial"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a:t>
            </a:fld>
            <a:endParaRPr lang="en-US"/>
          </a:p>
        </p:txBody>
      </p:sp>
    </p:spTree>
    <p:extLst>
      <p:ext uri="{BB962C8B-B14F-4D97-AF65-F5344CB8AC3E}">
        <p14:creationId xmlns:p14="http://schemas.microsoft.com/office/powerpoint/2010/main" val="119539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dirty="0"/>
              <a:t>Want</a:t>
            </a:r>
            <a:r>
              <a:rPr lang="en-US" sz="1200" baseline="0" dirty="0"/>
              <a:t> to learn more about Mission Ready Packages or develop your own?  </a:t>
            </a:r>
          </a:p>
          <a:p>
            <a:pPr marL="0" indent="0">
              <a:buFont typeface="Wingdings" pitchFamily="2" charset="2"/>
              <a:buNone/>
            </a:pPr>
            <a:endParaRPr lang="en-US" sz="1200" baseline="0" dirty="0"/>
          </a:p>
          <a:p>
            <a:pPr marL="0" indent="0">
              <a:buFont typeface="Wingdings" pitchFamily="2" charset="2"/>
              <a:buNone/>
            </a:pPr>
            <a:r>
              <a:rPr lang="en-US" sz="1200" baseline="0" dirty="0"/>
              <a:t>Go to the Mutual Aid Resources tab on the EMAC website, scroll down to Mission Ready Packages. Over on the right hand side of the page, you will see links to all of the specific disciplines.  If you go to those tabs, you will be able to see models for packages.  The models identify the types of things you need to think about such as equipment, commodities, personnel to help you develop your own response specific mission ready package.  </a:t>
            </a:r>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10</a:t>
            </a:fld>
            <a:endParaRPr lang="en-US"/>
          </a:p>
        </p:txBody>
      </p:sp>
    </p:spTree>
    <p:extLst>
      <p:ext uri="{BB962C8B-B14F-4D97-AF65-F5344CB8AC3E}">
        <p14:creationId xmlns:p14="http://schemas.microsoft.com/office/powerpoint/2010/main" val="4183405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r>
              <a:rPr lang="en-US" dirty="0"/>
              <a:t>To</a:t>
            </a:r>
            <a:r>
              <a:rPr lang="en-US" baseline="0" dirty="0"/>
              <a:t> develop your own MRP, you can download the Excel worksheet and fill it in with all of your information. </a:t>
            </a:r>
          </a:p>
          <a:p>
            <a:pPr>
              <a:buFont typeface="Wingdings" pitchFamily="2" charset="2"/>
              <a:buNone/>
            </a:pPr>
            <a:endParaRPr lang="en-US" baseline="0" dirty="0"/>
          </a:p>
          <a:p>
            <a:pPr>
              <a:buFont typeface="Wingdings" pitchFamily="2" charset="2"/>
              <a:buNone/>
            </a:pPr>
            <a:r>
              <a:rPr lang="en-US" dirty="0"/>
              <a:t>has</a:t>
            </a:r>
            <a:r>
              <a:rPr lang="en-US" baseline="0" dirty="0"/>
              <a:t> been created as an Excel workbook file and contains 20 “fields” of information</a:t>
            </a:r>
          </a:p>
          <a:p>
            <a:pPr>
              <a:buFont typeface="Wingdings" pitchFamily="2" charset="2"/>
              <a:buChar char="Ø"/>
            </a:pPr>
            <a:endParaRPr lang="en-US" baseline="0" dirty="0"/>
          </a:p>
          <a:p>
            <a:pPr>
              <a:buFont typeface="Wingdings" pitchFamily="2" charset="2"/>
              <a:buNone/>
            </a:pPr>
            <a:r>
              <a:rPr lang="en-US" baseline="0" dirty="0"/>
              <a:t>Cost-estimation forms are integrated into the workbook.</a:t>
            </a:r>
          </a:p>
          <a:p>
            <a:pPr>
              <a:buFont typeface="Wingdings" pitchFamily="2" charset="2"/>
              <a:buChar char="Ø"/>
            </a:pPr>
            <a:endParaRPr lang="en-US" baseline="0" dirty="0"/>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11</a:t>
            </a:fld>
            <a:endParaRPr lang="en-US"/>
          </a:p>
        </p:txBody>
      </p:sp>
    </p:spTree>
    <p:extLst>
      <p:ext uri="{BB962C8B-B14F-4D97-AF65-F5344CB8AC3E}">
        <p14:creationId xmlns:p14="http://schemas.microsoft.com/office/powerpoint/2010/main" val="309845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12</a:t>
            </a:fld>
            <a:endParaRPr lang="en-US"/>
          </a:p>
        </p:txBody>
      </p:sp>
    </p:spTree>
    <p:extLst>
      <p:ext uri="{BB962C8B-B14F-4D97-AF65-F5344CB8AC3E}">
        <p14:creationId xmlns:p14="http://schemas.microsoft.com/office/powerpoint/2010/main" val="352899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Calibri" charset="0"/>
              </a:rPr>
              <a:t>Next week, June 25, 2008 EMAC will pilot the first multi-discipline training education course that provides an in-dept understand of EMAC.  The course will be taught by the recently hired full time EMAC Training Coordinator.  This course will also be delivered as a Train-the-Trainer at EMI (EMAC-430) so response and recovery disciplines can teach about successful EMAC implementation to their organizations.  </a:t>
            </a:r>
          </a:p>
        </p:txBody>
      </p:sp>
      <p:sp>
        <p:nvSpPr>
          <p:cNvPr id="35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BEA87C-AD37-0C4C-8F8D-E7B991A48EEC}" type="slidenum">
              <a:rPr lang="en-US" sz="1200">
                <a:solidFill>
                  <a:srgbClr val="000000"/>
                </a:solidFill>
              </a:rPr>
              <a:pPr eaLnBrk="1" hangingPunct="1"/>
              <a:t>13</a:t>
            </a:fld>
            <a:endParaRPr lang="en-US" sz="1200">
              <a:solidFill>
                <a:srgbClr val="000000"/>
              </a:solidFill>
            </a:endParaRPr>
          </a:p>
        </p:txBody>
      </p:sp>
    </p:spTree>
    <p:extLst>
      <p:ext uri="{BB962C8B-B14F-4D97-AF65-F5344CB8AC3E}">
        <p14:creationId xmlns:p14="http://schemas.microsoft.com/office/powerpoint/2010/main" val="415631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MASS?  </a:t>
            </a:r>
          </a:p>
          <a:p>
            <a:endParaRPr lang="en-US" dirty="0"/>
          </a:p>
          <a:p>
            <a:r>
              <a:rPr lang="en-US" dirty="0"/>
              <a:t>The</a:t>
            </a:r>
            <a:r>
              <a:rPr lang="en-US" baseline="0" dirty="0"/>
              <a:t> mutual aid support system focuses on mission ready packaging</a:t>
            </a:r>
          </a:p>
          <a:p>
            <a:endParaRPr lang="en-US" baseline="0" dirty="0"/>
          </a:p>
          <a:p>
            <a:r>
              <a:rPr lang="en-US" baseline="0" dirty="0"/>
              <a:t>MASS can talk to your existing resource management system </a:t>
            </a:r>
          </a:p>
          <a:p>
            <a:endParaRPr lang="en-US" baseline="0" dirty="0"/>
          </a:p>
          <a:p>
            <a:r>
              <a:rPr lang="en-US" dirty="0"/>
              <a:t>MASS pulls your </a:t>
            </a:r>
            <a:r>
              <a:rPr lang="en-US" b="1" i="1" dirty="0"/>
              <a:t>current resource inventory </a:t>
            </a:r>
            <a:r>
              <a:rPr lang="en-US" dirty="0"/>
              <a:t>and adds the Mission Ready Packaging fields</a:t>
            </a:r>
          </a:p>
          <a:p>
            <a:endParaRPr lang="en-US" dirty="0"/>
          </a:p>
          <a:p>
            <a:r>
              <a:rPr lang="en-US" dirty="0"/>
              <a:t>Export a spreadsheet (XML) from MASS that you can upload directly into the offer section of the EMAC Operations System</a:t>
            </a:r>
          </a:p>
          <a:p>
            <a:endParaRPr lang="en-US" dirty="0"/>
          </a:p>
          <a:p>
            <a:r>
              <a:rPr lang="en-US" b="1" dirty="0"/>
              <a:t>You </a:t>
            </a:r>
            <a:r>
              <a:rPr lang="en-US" dirty="0"/>
              <a:t>control the data view and who can see your resource inventory</a:t>
            </a:r>
          </a:p>
          <a:p>
            <a:endParaRPr lang="en-US" dirty="0"/>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14</a:t>
            </a:fld>
            <a:endParaRPr lang="en-US"/>
          </a:p>
        </p:txBody>
      </p:sp>
    </p:spTree>
    <p:extLst>
      <p:ext uri="{BB962C8B-B14F-4D97-AF65-F5344CB8AC3E}">
        <p14:creationId xmlns:p14="http://schemas.microsoft.com/office/powerpoint/2010/main" val="68580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15</a:t>
            </a:fld>
            <a:endParaRPr lang="en-US"/>
          </a:p>
        </p:txBody>
      </p:sp>
    </p:spTree>
    <p:extLst>
      <p:ext uri="{BB962C8B-B14F-4D97-AF65-F5344CB8AC3E}">
        <p14:creationId xmlns:p14="http://schemas.microsoft.com/office/powerpoint/2010/main" val="262288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kern="1200" dirty="0">
                <a:solidFill>
                  <a:schemeClr val="tx1"/>
                </a:solidFill>
                <a:latin typeface="Calibri" pitchFamily="34" charset="0"/>
                <a:ea typeface="+mn-ea"/>
                <a:cs typeface="Arial" pitchFamily="34" charset="0"/>
              </a:rPr>
              <a:t>EMAC is a nationally adopted mutual aid</a:t>
            </a:r>
            <a:r>
              <a:rPr lang="en-US" sz="1200" kern="1200" baseline="0" dirty="0">
                <a:solidFill>
                  <a:schemeClr val="tx1"/>
                </a:solidFill>
                <a:latin typeface="Calibri" pitchFamily="34" charset="0"/>
                <a:ea typeface="+mn-ea"/>
                <a:cs typeface="Arial" pitchFamily="34" charset="0"/>
              </a:rPr>
              <a:t> agreement </a:t>
            </a:r>
            <a:r>
              <a:rPr lang="en-US" sz="1200" kern="1200" dirty="0">
                <a:solidFill>
                  <a:schemeClr val="tx1"/>
                </a:solidFill>
                <a:latin typeface="Calibri" pitchFamily="34" charset="0"/>
                <a:ea typeface="+mn-ea"/>
                <a:cs typeface="Arial" pitchFamily="34" charset="0"/>
              </a:rPr>
              <a:t>that establishes a national system to facilitate the sharing of state and local government publicly-owned resources across state lines during times of emergency or disaster as long as there is a State of Emergency declared by the governor of  the affected EMAC Member State. </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2</a:t>
            </a:fld>
            <a:endParaRPr lang="en-US"/>
          </a:p>
        </p:txBody>
      </p:sp>
    </p:spTree>
    <p:extLst>
      <p:ext uri="{BB962C8B-B14F-4D97-AF65-F5344CB8AC3E}">
        <p14:creationId xmlns:p14="http://schemas.microsoft.com/office/powerpoint/2010/main" val="991960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request resources, commodities, and services under EMAC.  </a:t>
            </a:r>
          </a:p>
          <a:p>
            <a:endParaRPr lang="en-US" dirty="0"/>
          </a:p>
          <a:p>
            <a:r>
              <a:rPr lang="en-US" dirty="0"/>
              <a:t>If you need it, ask – chances are – another state will have that resource.  </a:t>
            </a:r>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3</a:t>
            </a:fld>
            <a:endParaRPr lang="en-US"/>
          </a:p>
        </p:txBody>
      </p:sp>
    </p:spTree>
    <p:extLst>
      <p:ext uri="{BB962C8B-B14F-4D97-AF65-F5344CB8AC3E}">
        <p14:creationId xmlns:p14="http://schemas.microsoft.com/office/powerpoint/2010/main" val="263512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dirty="0"/>
              <a:t>Now that we understand the legal basis of EMAC, let’s look at how the Compact</a:t>
            </a:r>
            <a:r>
              <a:rPr lang="en-US" baseline="0" dirty="0"/>
              <a:t> started and how it has changed over time.  </a:t>
            </a:r>
          </a:p>
          <a:p>
            <a:pPr>
              <a:buFont typeface="Arial" pitchFamily="34" charset="0"/>
              <a:buNone/>
            </a:pPr>
            <a:endParaRPr lang="en-US" dirty="0"/>
          </a:p>
          <a:p>
            <a:pPr>
              <a:buFont typeface="Arial" pitchFamily="34" charset="0"/>
              <a:buNone/>
            </a:pPr>
            <a:r>
              <a:rPr lang="en-US" dirty="0"/>
              <a:t>In</a:t>
            </a:r>
            <a:r>
              <a:rPr lang="en-US" baseline="0" dirty="0"/>
              <a:t> 1992, after Hurricane Andrew, Governor Chiles wanted to find a way where states surrounding Florida could help them should they be impacted by disaster again. </a:t>
            </a:r>
            <a:endParaRPr lang="en-US" dirty="0"/>
          </a:p>
          <a:p>
            <a:pPr>
              <a:buFont typeface="Arial" pitchFamily="34" charset="0"/>
              <a:buNone/>
            </a:pPr>
            <a:endParaRPr lang="en-US" dirty="0"/>
          </a:p>
          <a:p>
            <a:pPr>
              <a:buFont typeface="Arial" pitchFamily="34" charset="0"/>
              <a:buChar char="•"/>
            </a:pPr>
            <a:r>
              <a:rPr lang="en-US" baseline="0" dirty="0"/>
              <a:t>Governor Chiles called upon Georgia, Virginia, and North Carolina for help. </a:t>
            </a:r>
          </a:p>
          <a:p>
            <a:pPr>
              <a:buFont typeface="Arial" pitchFamily="34" charset="0"/>
              <a:buChar char="•"/>
            </a:pPr>
            <a:r>
              <a:rPr lang="en-US" baseline="0" dirty="0"/>
              <a:t>Response exposed the need to create a permanent legal mutual aid agreement between states at risk from major hurricanes.</a:t>
            </a:r>
          </a:p>
          <a:p>
            <a:pPr>
              <a:buFont typeface="Arial" pitchFamily="34" charset="0"/>
              <a:buChar char="•"/>
            </a:pPr>
            <a:r>
              <a:rPr lang="en-US" baseline="0" dirty="0"/>
              <a:t>Thus the process began between the 17 states comprising the Southern Governors Association (SGA) who established SREMAC – or the Southern Regional Emergency Management Assistance Compact </a:t>
            </a:r>
            <a:endParaRPr lang="en-US" dirty="0"/>
          </a:p>
          <a:p>
            <a:pPr>
              <a:buFont typeface="Arial" pitchFamily="34" charset="0"/>
              <a:buNone/>
            </a:pPr>
            <a:endParaRPr lang="en-US" dirty="0"/>
          </a:p>
          <a:p>
            <a:pPr>
              <a:buFont typeface="Arial" pitchFamily="34" charset="0"/>
              <a:buNone/>
            </a:pPr>
            <a:r>
              <a:rPr lang="en-US" dirty="0"/>
              <a:t>In 1995, SREMAC was</a:t>
            </a:r>
            <a:r>
              <a:rPr lang="en-US" baseline="0" dirty="0"/>
              <a:t> broadened to any state or US territory who would want to join.</a:t>
            </a:r>
          </a:p>
          <a:p>
            <a:pPr>
              <a:buFont typeface="Arial" pitchFamily="34" charset="0"/>
              <a:buNone/>
            </a:pPr>
            <a:endParaRPr lang="en-US" baseline="0" dirty="0"/>
          </a:p>
          <a:p>
            <a:pPr>
              <a:buFont typeface="Arial" pitchFamily="34" charset="0"/>
              <a:buNone/>
            </a:pPr>
            <a:r>
              <a:rPr lang="en-US" baseline="0" dirty="0"/>
              <a:t>In 1996, EMAC was ratified by the US Congress and signed into law.</a:t>
            </a:r>
          </a:p>
          <a:p>
            <a:pPr>
              <a:buFont typeface="Arial" pitchFamily="34" charset="0"/>
              <a:buNone/>
            </a:pPr>
            <a:endParaRPr lang="en-US" baseline="0" dirty="0"/>
          </a:p>
          <a:p>
            <a:pPr>
              <a:buFont typeface="Arial" pitchFamily="34" charset="0"/>
              <a:buNone/>
            </a:pPr>
            <a:r>
              <a:rPr lang="en-US" baseline="0" dirty="0"/>
              <a:t>Everything is going along just fine between 1996 and 2003.  </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4</a:t>
            </a:fld>
            <a:endParaRPr lang="en-US"/>
          </a:p>
        </p:txBody>
      </p:sp>
    </p:spTree>
    <p:extLst>
      <p:ext uri="{BB962C8B-B14F-4D97-AF65-F5344CB8AC3E}">
        <p14:creationId xmlns:p14="http://schemas.microsoft.com/office/powerpoint/2010/main" val="141791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a:t>
            </a:r>
            <a:r>
              <a:rPr lang="en-US" baseline="0" dirty="0"/>
              <a:t> in 2004 forever changed the face of EMAC.  </a:t>
            </a:r>
            <a:endParaRPr lang="en-US" dirty="0"/>
          </a:p>
          <a:p>
            <a:endParaRPr lang="en-US" dirty="0"/>
          </a:p>
          <a:p>
            <a:r>
              <a:rPr lang="en-US" dirty="0"/>
              <a:t>2004:</a:t>
            </a:r>
            <a:r>
              <a:rPr lang="en-US" baseline="0" dirty="0"/>
              <a:t>  Multidiscipline personnel were deployed for 1</a:t>
            </a:r>
            <a:r>
              <a:rPr lang="en-US" baseline="30000" dirty="0"/>
              <a:t>st</a:t>
            </a:r>
            <a:r>
              <a:rPr lang="en-US" baseline="0" dirty="0"/>
              <a:t> time during Hurricanes Bonnie, Charley, Floyd, and in FL.  Craig Fugate, then the State Emergency Management Director of Florida realized that they needed additional help in fire, law enforcement, medical, EMS, and other areas.  He read the EMAC law and saw that it was very broad, allowing for any resource one state would want to share with another to deploy under the Compact.  </a:t>
            </a:r>
          </a:p>
          <a:p>
            <a:endParaRPr lang="en-US" baseline="0" dirty="0"/>
          </a:p>
          <a:p>
            <a:r>
              <a:rPr lang="en-US" baseline="0" dirty="0"/>
              <a:t>It was just a year later when the gulf coast was hit by Katrina.  </a:t>
            </a:r>
          </a:p>
          <a:p>
            <a:endParaRPr lang="en-US" baseline="0" dirty="0"/>
          </a:p>
          <a:p>
            <a:r>
              <a:rPr lang="en-US" baseline="0" dirty="0"/>
              <a:t>Why is that a big deal?  </a:t>
            </a:r>
          </a:p>
          <a:p>
            <a:endParaRPr lang="en-US" baseline="0" dirty="0"/>
          </a:p>
          <a:p>
            <a:r>
              <a:rPr lang="en-US" baseline="0" dirty="0"/>
              <a:t>How can non-state resources deploy under EMAC?  </a:t>
            </a:r>
          </a:p>
          <a:p>
            <a:endParaRPr lang="en-US" baseline="0" dirty="0"/>
          </a:p>
          <a:p>
            <a:r>
              <a:rPr lang="en-US" baseline="0" dirty="0"/>
              <a:t>39 of the 54 EMAC member states have intrastate mutual aid agreements that seamlessly allows non-state personnel to deploy under EMAC.   Many of the other states use agreements – where they sign once and make that asset deployable under EMAC.  </a:t>
            </a:r>
          </a:p>
          <a:p>
            <a:endParaRPr lang="en-US" baseline="0" dirty="0"/>
          </a:p>
          <a:p>
            <a:r>
              <a:rPr lang="en-US" baseline="0" dirty="0"/>
              <a:t>2005: Hurricane Katrina and Rita resulted in the largest deployment in mutual aid history (over 76,000 at an estimated cost in excess of $865 million)</a:t>
            </a:r>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5</a:t>
            </a:fld>
            <a:endParaRPr lang="en-US"/>
          </a:p>
        </p:txBody>
      </p:sp>
    </p:spTree>
    <p:extLst>
      <p:ext uri="{BB962C8B-B14F-4D97-AF65-F5344CB8AC3E}">
        <p14:creationId xmlns:p14="http://schemas.microsoft.com/office/powerpoint/2010/main" val="11222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a:t>
            </a:r>
            <a:r>
              <a:rPr lang="en-US" baseline="0" dirty="0"/>
              <a:t> in 2004 forever changed the face of EMAC.  </a:t>
            </a:r>
            <a:endParaRPr lang="en-US" dirty="0"/>
          </a:p>
          <a:p>
            <a:endParaRPr lang="en-US" dirty="0"/>
          </a:p>
          <a:p>
            <a:r>
              <a:rPr lang="en-US" dirty="0"/>
              <a:t>2004:</a:t>
            </a:r>
            <a:r>
              <a:rPr lang="en-US" baseline="0" dirty="0"/>
              <a:t>  Multidiscipline personnel were deployed for 1</a:t>
            </a:r>
            <a:r>
              <a:rPr lang="en-US" baseline="30000" dirty="0"/>
              <a:t>st</a:t>
            </a:r>
            <a:r>
              <a:rPr lang="en-US" baseline="0" dirty="0"/>
              <a:t> time during Hurricanes Bonnie, Charley, Floyd, and in FL.  Craig Fugate, then the State Emergency Management Director of Florida realized that they needed additional help in fire, law enforcement, medical, EMS, and other areas.  He read the EMAC law and saw that it was very broad, allowing for any resource one state would want to share with another to deploy under the Compact.  </a:t>
            </a:r>
          </a:p>
          <a:p>
            <a:endParaRPr lang="en-US" baseline="0" dirty="0"/>
          </a:p>
          <a:p>
            <a:r>
              <a:rPr lang="en-US" baseline="0" dirty="0"/>
              <a:t>It was just a year later when the gulf coast was hit by Katrina.  </a:t>
            </a:r>
          </a:p>
          <a:p>
            <a:endParaRPr lang="en-US" baseline="0" dirty="0"/>
          </a:p>
          <a:p>
            <a:r>
              <a:rPr lang="en-US" baseline="0" dirty="0"/>
              <a:t>Why is that a big deal?  </a:t>
            </a:r>
          </a:p>
          <a:p>
            <a:endParaRPr lang="en-US" baseline="0" dirty="0"/>
          </a:p>
          <a:p>
            <a:r>
              <a:rPr lang="en-US" baseline="0" dirty="0"/>
              <a:t>How can non-state resources deploy under EMAC?  </a:t>
            </a:r>
          </a:p>
          <a:p>
            <a:endParaRPr lang="en-US" baseline="0" dirty="0"/>
          </a:p>
          <a:p>
            <a:r>
              <a:rPr lang="en-US" baseline="0" dirty="0"/>
              <a:t>39 of the 54 EMAC member states have intrastate mutual aid agreements that seamlessly allows non-state personnel to deploy under EMAC.   Many of the other states use agreements – where they sign once and make that asset deployable under EMAC.  </a:t>
            </a:r>
          </a:p>
          <a:p>
            <a:endParaRPr lang="en-US" baseline="0" dirty="0"/>
          </a:p>
          <a:p>
            <a:r>
              <a:rPr lang="en-US" baseline="0" dirty="0"/>
              <a:t>2005: Hurricane Katrina and Rita resulted in the largest deployment in mutual aid history (over 76,000 at an estimated cost in excess of $865 million)</a:t>
            </a:r>
          </a:p>
          <a:p>
            <a:endParaRPr lang="en-US" baseline="0" dirty="0"/>
          </a:p>
          <a:p>
            <a:r>
              <a:rPr lang="en-US" baseline="0" dirty="0"/>
              <a:t>Public Health has more recently become a more prominent member of the EMAC community, developing Mission Ready Packages, different types of deployments and greater situational awareness.</a:t>
            </a:r>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6</a:t>
            </a:fld>
            <a:endParaRPr lang="en-US"/>
          </a:p>
        </p:txBody>
      </p:sp>
    </p:spTree>
    <p:extLst>
      <p:ext uri="{BB962C8B-B14F-4D97-AF65-F5344CB8AC3E}">
        <p14:creationId xmlns:p14="http://schemas.microsoft.com/office/powerpoint/2010/main" val="792318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r>
              <a:rPr lang="en-US" dirty="0"/>
              <a:t>During Katrina, California,</a:t>
            </a:r>
            <a:r>
              <a:rPr lang="en-US" baseline="0" dirty="0"/>
              <a:t> the only state of the 50 that had not yet joined EMAC passed EMAC into law.  </a:t>
            </a:r>
          </a:p>
          <a:p>
            <a:endParaRPr lang="en-US" baseline="0" dirty="0"/>
          </a:p>
          <a:p>
            <a:r>
              <a:rPr lang="en-US" dirty="0"/>
              <a:t>EMAC</a:t>
            </a:r>
            <a:r>
              <a:rPr lang="en-US" baseline="0" dirty="0"/>
              <a:t> has been signed into law by all 50 states, the District of Columbia, the Commonwealth of Puerto Rico, the U. S. Virgin Islands, and Guam.</a:t>
            </a:r>
            <a:endParaRPr lang="en-US" dirty="0"/>
          </a:p>
        </p:txBody>
      </p:sp>
    </p:spTree>
    <p:extLst>
      <p:ext uri="{BB962C8B-B14F-4D97-AF65-F5344CB8AC3E}">
        <p14:creationId xmlns:p14="http://schemas.microsoft.com/office/powerpoint/2010/main" val="2279165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look at the EMAC process in 5 phases.  </a:t>
            </a:r>
          </a:p>
          <a:p>
            <a:br>
              <a:rPr lang="en-US" dirty="0"/>
            </a:br>
            <a:r>
              <a:rPr lang="en-US" dirty="0"/>
              <a:t>Has</a:t>
            </a:r>
            <a:r>
              <a:rPr lang="en-US" baseline="0" dirty="0"/>
              <a:t> anyone in this room been on an EMAC deployment? </a:t>
            </a:r>
            <a:endParaRPr lang="en-US" dirty="0"/>
          </a:p>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8</a:t>
            </a:fld>
            <a:endParaRPr lang="en-US"/>
          </a:p>
        </p:txBody>
      </p:sp>
    </p:spTree>
    <p:extLst>
      <p:ext uri="{BB962C8B-B14F-4D97-AF65-F5344CB8AC3E}">
        <p14:creationId xmlns:p14="http://schemas.microsoft.com/office/powerpoint/2010/main" val="389649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A982F-05DF-4110-8B37-AC23CDDE2D21}" type="slidenum">
              <a:rPr lang="en-US" smtClean="0"/>
              <a:pPr/>
              <a:t>9</a:t>
            </a:fld>
            <a:endParaRPr lang="en-US"/>
          </a:p>
        </p:txBody>
      </p:sp>
    </p:spTree>
    <p:extLst>
      <p:ext uri="{BB962C8B-B14F-4D97-AF65-F5344CB8AC3E}">
        <p14:creationId xmlns:p14="http://schemas.microsoft.com/office/powerpoint/2010/main" val="20549664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330771" cy="6936059"/>
          </a:xfrm>
          <a:prstGeom prst="rect">
            <a:avLst/>
          </a:prstGeom>
        </p:spPr>
      </p:pic>
      <p:sp>
        <p:nvSpPr>
          <p:cNvPr id="2" name="Title 1"/>
          <p:cNvSpPr>
            <a:spLocks noGrp="1"/>
          </p:cNvSpPr>
          <p:nvPr>
            <p:ph type="title"/>
          </p:nvPr>
        </p:nvSpPr>
        <p:spPr>
          <a:xfrm>
            <a:off x="329749" y="5185171"/>
            <a:ext cx="9610117" cy="713117"/>
          </a:xfrm>
        </p:spPr>
        <p:txBody>
          <a:bodyPr/>
          <a:lstStyle>
            <a:lvl1pPr algn="l">
              <a:defRPr sz="3500" b="0">
                <a:solidFill>
                  <a:schemeClr val="bg2"/>
                </a:solidFill>
                <a:effectLst/>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2"/>
          </p:nvPr>
        </p:nvSpPr>
        <p:spPr>
          <a:xfrm>
            <a:off x="329749" y="5905477"/>
            <a:ext cx="9610118" cy="288985"/>
          </a:xfrm>
        </p:spPr>
        <p:txBody>
          <a:bodyPr/>
          <a:lstStyle>
            <a:lvl1pPr algn="l">
              <a:buNone/>
              <a:defRPr sz="2000" b="0">
                <a:solidFill>
                  <a:schemeClr val="bg2"/>
                </a:solidFill>
                <a:effectLst/>
                <a:latin typeface="Century Gothic" panose="020B0502020202020204" pitchFamily="34" charset="0"/>
              </a:defRPr>
            </a:lvl1pPr>
          </a:lstStyle>
          <a:p>
            <a:pPr lvl="0"/>
            <a:r>
              <a:rPr lang="en-US" dirty="0"/>
              <a:t>Click to edit Master text</a:t>
            </a:r>
          </a:p>
        </p:txBody>
      </p:sp>
      <p:sp>
        <p:nvSpPr>
          <p:cNvPr id="3" name="TextBox 2"/>
          <p:cNvSpPr txBox="1"/>
          <p:nvPr userDrawn="1"/>
        </p:nvSpPr>
        <p:spPr>
          <a:xfrm>
            <a:off x="499533" y="3307161"/>
            <a:ext cx="3225800" cy="160867"/>
          </a:xfrm>
          <a:prstGeom prst="rect">
            <a:avLst/>
          </a:prstGeom>
          <a:noFill/>
          <a:effectLst/>
        </p:spPr>
        <p:txBody>
          <a:bodyPr wrap="square" lIns="45720" rIns="45720" rtlCol="0">
            <a:noAutofit/>
          </a:bodyPr>
          <a:lstStyle/>
          <a:p>
            <a:pPr algn="l" defTabSz="914400" rtl="0" eaLnBrk="1" latinLnBrk="0" hangingPunct="1">
              <a:lnSpc>
                <a:spcPct val="85000"/>
              </a:lnSpc>
              <a:spcBef>
                <a:spcPts val="0"/>
              </a:spcBef>
              <a:spcAft>
                <a:spcPts val="600"/>
              </a:spcAft>
              <a:buNone/>
            </a:pPr>
            <a:r>
              <a:rPr lang="en-US" sz="900" b="1" kern="1200" baseline="0" dirty="0">
                <a:solidFill>
                  <a:schemeClr val="bg2"/>
                </a:solidFill>
                <a:effectLst/>
                <a:latin typeface="Century Gothic" panose="020B0502020202020204" pitchFamily="34" charset="0"/>
                <a:ea typeface="+mj-ea"/>
                <a:cs typeface="Arial" pitchFamily="34" charset="0"/>
              </a:rPr>
              <a:t>Image: FEMA/Rieger </a:t>
            </a: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4" y="0"/>
            <a:ext cx="12343048" cy="6942965"/>
          </a:xfrm>
          <a:prstGeom prst="rect">
            <a:avLst/>
          </a:prstGeom>
          <a:ln>
            <a:noFill/>
          </a:ln>
        </p:spPr>
      </p:pic>
      <p:sp>
        <p:nvSpPr>
          <p:cNvPr id="2" name="Title 1"/>
          <p:cNvSpPr>
            <a:spLocks noGrp="1"/>
          </p:cNvSpPr>
          <p:nvPr>
            <p:ph type="title"/>
          </p:nvPr>
        </p:nvSpPr>
        <p:spPr>
          <a:xfrm>
            <a:off x="329749" y="5185171"/>
            <a:ext cx="9610117" cy="713117"/>
          </a:xfrm>
        </p:spPr>
        <p:txBody>
          <a:bodyPr/>
          <a:lstStyle>
            <a:lvl1pPr algn="l">
              <a:defRPr sz="3500" b="0">
                <a:solidFill>
                  <a:schemeClr val="bg2"/>
                </a:solidFill>
                <a:effectLst/>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2"/>
          </p:nvPr>
        </p:nvSpPr>
        <p:spPr>
          <a:xfrm>
            <a:off x="329749" y="5905477"/>
            <a:ext cx="9610118" cy="288985"/>
          </a:xfrm>
        </p:spPr>
        <p:txBody>
          <a:bodyPr/>
          <a:lstStyle>
            <a:lvl1pPr algn="l">
              <a:buNone/>
              <a:defRPr sz="2000" b="0">
                <a:solidFill>
                  <a:schemeClr val="bg2"/>
                </a:solidFill>
                <a:effectLst/>
                <a:latin typeface="Century Gothic" panose="020B0502020202020204" pitchFamily="34" charset="0"/>
              </a:defRPr>
            </a:lvl1pPr>
          </a:lstStyle>
          <a:p>
            <a:pPr lvl="0"/>
            <a:r>
              <a:rPr lang="en-US" dirty="0"/>
              <a:t>Click to edit Master text</a:t>
            </a:r>
          </a:p>
        </p:txBody>
      </p:sp>
    </p:spTree>
    <p:extLst>
      <p:ext uri="{BB962C8B-B14F-4D97-AF65-F5344CB8AC3E}">
        <p14:creationId xmlns:p14="http://schemas.microsoft.com/office/powerpoint/2010/main" val="3964662719"/>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4" y="0"/>
            <a:ext cx="12343048" cy="6942964"/>
          </a:xfrm>
          <a:prstGeom prst="rect">
            <a:avLst/>
          </a:prstGeom>
          <a:ln>
            <a:noFill/>
          </a:ln>
        </p:spPr>
      </p:pic>
      <p:sp>
        <p:nvSpPr>
          <p:cNvPr id="2" name="Title 1"/>
          <p:cNvSpPr>
            <a:spLocks noGrp="1"/>
          </p:cNvSpPr>
          <p:nvPr>
            <p:ph type="title"/>
          </p:nvPr>
        </p:nvSpPr>
        <p:spPr>
          <a:xfrm>
            <a:off x="329749" y="5760905"/>
            <a:ext cx="9610117" cy="713117"/>
          </a:xfrm>
        </p:spPr>
        <p:txBody>
          <a:bodyPr/>
          <a:lstStyle>
            <a:lvl1pPr algn="l">
              <a:defRPr sz="3000" b="0">
                <a:solidFill>
                  <a:schemeClr val="accent1"/>
                </a:solidFill>
                <a:effectLst/>
                <a:latin typeface="Century Gothic" panose="020B0502020202020204" pitchFamily="34" charset="0"/>
              </a:defRPr>
            </a:lvl1pPr>
          </a:lstStyle>
          <a:p>
            <a:r>
              <a:rPr lang="en-US" dirty="0"/>
              <a:t>Click to edit Master title style</a:t>
            </a:r>
          </a:p>
        </p:txBody>
      </p:sp>
      <p:sp>
        <p:nvSpPr>
          <p:cNvPr id="12" name="Text Placeholder 11"/>
          <p:cNvSpPr>
            <a:spLocks noGrp="1"/>
          </p:cNvSpPr>
          <p:nvPr>
            <p:ph type="body" sz="quarter" idx="12"/>
          </p:nvPr>
        </p:nvSpPr>
        <p:spPr>
          <a:xfrm>
            <a:off x="329749" y="6481211"/>
            <a:ext cx="9610118" cy="288985"/>
          </a:xfrm>
        </p:spPr>
        <p:txBody>
          <a:bodyPr/>
          <a:lstStyle>
            <a:lvl1pPr algn="l">
              <a:buNone/>
              <a:defRPr sz="2000" b="0">
                <a:solidFill>
                  <a:schemeClr val="accent3"/>
                </a:solidFill>
                <a:effectLst/>
                <a:latin typeface="Century Gothic" panose="020B0502020202020204" pitchFamily="34" charset="0"/>
              </a:defRPr>
            </a:lvl1pPr>
          </a:lstStyle>
          <a:p>
            <a:pPr lvl="0"/>
            <a:r>
              <a:rPr lang="en-US" dirty="0"/>
              <a:t>Click to edit Master text</a:t>
            </a:r>
          </a:p>
        </p:txBody>
      </p:sp>
    </p:spTree>
    <p:extLst>
      <p:ext uri="{BB962C8B-B14F-4D97-AF65-F5344CB8AC3E}">
        <p14:creationId xmlns:p14="http://schemas.microsoft.com/office/powerpoint/2010/main" val="305992223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4" y="0"/>
            <a:ext cx="12343047" cy="6942964"/>
          </a:xfrm>
          <a:prstGeom prst="rect">
            <a:avLst/>
          </a:prstGeom>
          <a:ln>
            <a:noFill/>
          </a:ln>
        </p:spPr>
      </p:pic>
      <p:sp>
        <p:nvSpPr>
          <p:cNvPr id="2" name="Title 1"/>
          <p:cNvSpPr>
            <a:spLocks noGrp="1"/>
          </p:cNvSpPr>
          <p:nvPr>
            <p:ph type="title"/>
          </p:nvPr>
        </p:nvSpPr>
        <p:spPr>
          <a:xfrm>
            <a:off x="337843" y="5792749"/>
            <a:ext cx="5660572" cy="713117"/>
          </a:xfrm>
        </p:spPr>
        <p:txBody>
          <a:bodyPr/>
          <a:lstStyle>
            <a:lvl1pPr algn="l">
              <a:defRPr sz="3500" b="0">
                <a:solidFill>
                  <a:schemeClr val="accent1"/>
                </a:solidFill>
                <a:effectLst/>
                <a:latin typeface="Century Gothic" panose="020B0502020202020204" pitchFamily="34" charset="0"/>
              </a:defRPr>
            </a:lvl1pPr>
          </a:lstStyle>
          <a:p>
            <a:r>
              <a:rPr lang="en-US" dirty="0"/>
              <a:t>Click to edit Master </a:t>
            </a:r>
          </a:p>
        </p:txBody>
      </p:sp>
      <p:sp>
        <p:nvSpPr>
          <p:cNvPr id="12" name="Text Placeholder 11"/>
          <p:cNvSpPr>
            <a:spLocks noGrp="1"/>
          </p:cNvSpPr>
          <p:nvPr>
            <p:ph type="body" sz="quarter" idx="12"/>
          </p:nvPr>
        </p:nvSpPr>
        <p:spPr>
          <a:xfrm>
            <a:off x="337842" y="6513055"/>
            <a:ext cx="5660573" cy="288985"/>
          </a:xfrm>
        </p:spPr>
        <p:txBody>
          <a:bodyPr/>
          <a:lstStyle>
            <a:lvl1pPr algn="l">
              <a:buNone/>
              <a:defRPr sz="2000" b="0">
                <a:solidFill>
                  <a:schemeClr val="accent3"/>
                </a:solidFill>
                <a:effectLst/>
                <a:latin typeface="Century Gothic" panose="020B0502020202020204" pitchFamily="34" charset="0"/>
              </a:defRPr>
            </a:lvl1pPr>
          </a:lstStyle>
          <a:p>
            <a:pPr lvl="0"/>
            <a:r>
              <a:rPr lang="en-US" dirty="0"/>
              <a:t>Click to edit Master text</a:t>
            </a:r>
          </a:p>
        </p:txBody>
      </p:sp>
    </p:spTree>
    <p:extLst>
      <p:ext uri="{BB962C8B-B14F-4D97-AF65-F5344CB8AC3E}">
        <p14:creationId xmlns:p14="http://schemas.microsoft.com/office/powerpoint/2010/main" val="156647500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4" y="0"/>
            <a:ext cx="12343047" cy="6942963"/>
          </a:xfrm>
          <a:prstGeom prst="rect">
            <a:avLst/>
          </a:prstGeom>
          <a:ln>
            <a:noFill/>
          </a:ln>
        </p:spPr>
      </p:pic>
      <p:sp>
        <p:nvSpPr>
          <p:cNvPr id="2" name="Title 1"/>
          <p:cNvSpPr>
            <a:spLocks noGrp="1"/>
          </p:cNvSpPr>
          <p:nvPr>
            <p:ph type="title"/>
          </p:nvPr>
        </p:nvSpPr>
        <p:spPr>
          <a:xfrm>
            <a:off x="337843" y="5792749"/>
            <a:ext cx="5660572" cy="713117"/>
          </a:xfrm>
        </p:spPr>
        <p:txBody>
          <a:bodyPr/>
          <a:lstStyle>
            <a:lvl1pPr algn="l">
              <a:defRPr sz="3500" b="0">
                <a:solidFill>
                  <a:schemeClr val="accent1"/>
                </a:solidFill>
                <a:effectLst/>
                <a:latin typeface="Century Gothic" panose="020B0502020202020204" pitchFamily="34" charset="0"/>
              </a:defRPr>
            </a:lvl1pPr>
          </a:lstStyle>
          <a:p>
            <a:r>
              <a:rPr lang="en-US" dirty="0"/>
              <a:t>Click to edit Master </a:t>
            </a:r>
          </a:p>
        </p:txBody>
      </p:sp>
      <p:sp>
        <p:nvSpPr>
          <p:cNvPr id="12" name="Text Placeholder 11"/>
          <p:cNvSpPr>
            <a:spLocks noGrp="1"/>
          </p:cNvSpPr>
          <p:nvPr>
            <p:ph type="body" sz="quarter" idx="12"/>
          </p:nvPr>
        </p:nvSpPr>
        <p:spPr>
          <a:xfrm>
            <a:off x="337842" y="6513055"/>
            <a:ext cx="5660573" cy="288985"/>
          </a:xfrm>
        </p:spPr>
        <p:txBody>
          <a:bodyPr/>
          <a:lstStyle>
            <a:lvl1pPr algn="l">
              <a:buNone/>
              <a:defRPr sz="2000" b="0">
                <a:solidFill>
                  <a:schemeClr val="accent3"/>
                </a:solidFill>
                <a:effectLst/>
                <a:latin typeface="Century Gothic" panose="020B0502020202020204" pitchFamily="34" charset="0"/>
              </a:defRPr>
            </a:lvl1pPr>
          </a:lstStyle>
          <a:p>
            <a:pPr lvl="0"/>
            <a:r>
              <a:rPr lang="en-US" dirty="0"/>
              <a:t>Click to edit Master text</a:t>
            </a:r>
          </a:p>
        </p:txBody>
      </p:sp>
    </p:spTree>
    <p:extLst>
      <p:ext uri="{BB962C8B-B14F-4D97-AF65-F5344CB8AC3E}">
        <p14:creationId xmlns:p14="http://schemas.microsoft.com/office/powerpoint/2010/main" val="314711670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9639" y="299593"/>
            <a:ext cx="11575445" cy="685800"/>
          </a:xfrm>
        </p:spPr>
        <p:txBody>
          <a:bodyPr/>
          <a:lstStyle>
            <a:lvl1pPr>
              <a:defRPr/>
            </a:lvl1pPr>
          </a:lstStyle>
          <a:p>
            <a:r>
              <a:rPr lang="en-US" dirty="0"/>
              <a:t>Click to edit Master title style</a:t>
            </a:r>
          </a:p>
        </p:txBody>
      </p:sp>
      <p:sp>
        <p:nvSpPr>
          <p:cNvPr id="7" name="Text Placeholder 6"/>
          <p:cNvSpPr>
            <a:spLocks noGrp="1"/>
          </p:cNvSpPr>
          <p:nvPr>
            <p:ph type="body" sz="quarter" idx="13"/>
          </p:nvPr>
        </p:nvSpPr>
        <p:spPr>
          <a:xfrm>
            <a:off x="304801" y="1017916"/>
            <a:ext cx="11580284" cy="4934310"/>
          </a:xfrm>
        </p:spPr>
        <p:txBody>
          <a:bodyPr/>
          <a:lstStyle>
            <a:lvl1pPr>
              <a:lnSpc>
                <a:spcPct val="100000"/>
              </a:lnSpc>
              <a:defRPr>
                <a:latin typeface="Century Gothic" panose="020B0502020202020204" pitchFamily="34" charset="0"/>
              </a:defRPr>
            </a:lvl1pPr>
            <a:lvl2pPr>
              <a:lnSpc>
                <a:spcPct val="100000"/>
              </a:lnSpc>
              <a:defRPr>
                <a:latin typeface="Century Gothic" panose="020B0502020202020204" pitchFamily="34" charset="0"/>
              </a:defRPr>
            </a:lvl2pPr>
            <a:lvl3pPr>
              <a:lnSpc>
                <a:spcPct val="100000"/>
              </a:lnSpc>
              <a:defRPr>
                <a:latin typeface="Century Gothic" panose="020B0502020202020204" pitchFamily="34" charset="0"/>
              </a:defRPr>
            </a:lvl3pPr>
            <a:lvl4pPr>
              <a:lnSpc>
                <a:spcPct val="100000"/>
              </a:lnSpc>
              <a:defRPr>
                <a:latin typeface="Century Gothic" panose="020B0502020202020204" pitchFamily="34" charset="0"/>
              </a:defRPr>
            </a:lvl4pPr>
            <a:lvl5pPr>
              <a:lnSpc>
                <a:spcPct val="100000"/>
              </a:lnSpc>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172524" y="6648379"/>
            <a:ext cx="345855" cy="140610"/>
          </a:xfrm>
          <a:prstGeom prst="rect">
            <a:avLst/>
          </a:prstGeom>
        </p:spPr>
        <p:txBody>
          <a:bodyPr vert="horz" lIns="91440" tIns="45720" rIns="91440" bIns="45720" rtlCol="0" anchor="ctr"/>
          <a:lstStyle>
            <a:lvl1pPr algn="r">
              <a:lnSpc>
                <a:spcPct val="85000"/>
              </a:lnSpc>
              <a:spcAft>
                <a:spcPts val="600"/>
              </a:spcAft>
              <a:defRPr sz="900" b="0" i="0">
                <a:solidFill>
                  <a:schemeClr val="bg1"/>
                </a:solidFill>
                <a:latin typeface="Arial" pitchFamily="34" charset="0"/>
                <a:cs typeface="Arial" pitchFamily="34" charset="0"/>
              </a:defRPr>
            </a:lvl1pPr>
          </a:lstStyle>
          <a:p>
            <a:fld id="{E0945A5B-6FD1-4E75-90E0-1022EA54FCBA}" type="slidenum">
              <a:rPr lang="en-US" smtClean="0"/>
              <a:pPr/>
              <a:t>‹#›</a:t>
            </a:fld>
            <a:endParaRPr lang="en-US"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4"/>
          </p:nvPr>
        </p:nvSpPr>
        <p:spPr>
          <a:xfrm>
            <a:off x="172524" y="6648379"/>
            <a:ext cx="345855" cy="140610"/>
          </a:xfrm>
          <a:prstGeom prst="rect">
            <a:avLst/>
          </a:prstGeom>
        </p:spPr>
        <p:txBody>
          <a:bodyPr vert="horz" lIns="91440" tIns="45720" rIns="91440" bIns="45720" rtlCol="0" anchor="ctr"/>
          <a:lstStyle>
            <a:lvl1pPr algn="r">
              <a:lnSpc>
                <a:spcPct val="85000"/>
              </a:lnSpc>
              <a:spcAft>
                <a:spcPts val="600"/>
              </a:spcAft>
              <a:defRPr sz="900" b="0" i="0">
                <a:solidFill>
                  <a:schemeClr val="bg1"/>
                </a:solidFill>
                <a:latin typeface="Arial" pitchFamily="34" charset="0"/>
                <a:cs typeface="Arial" pitchFamily="34" charset="0"/>
              </a:defRPr>
            </a:lvl1pPr>
          </a:lstStyle>
          <a:p>
            <a:fld id="{E0945A5B-6FD1-4E75-90E0-1022EA54FCBA}" type="slidenum">
              <a:rPr lang="en-US" smtClean="0"/>
              <a:pPr/>
              <a:t>‹#›</a:t>
            </a:fld>
            <a:endParaRPr lang="en-US"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172524" y="6648379"/>
            <a:ext cx="345855" cy="140610"/>
          </a:xfrm>
          <a:prstGeom prst="rect">
            <a:avLst/>
          </a:prstGeom>
        </p:spPr>
        <p:txBody>
          <a:bodyPr vert="horz" lIns="91440" tIns="45720" rIns="91440" bIns="45720" rtlCol="0" anchor="ctr"/>
          <a:lstStyle>
            <a:lvl1pPr algn="r">
              <a:lnSpc>
                <a:spcPct val="85000"/>
              </a:lnSpc>
              <a:spcAft>
                <a:spcPts val="600"/>
              </a:spcAft>
              <a:defRPr sz="900" b="0" i="0">
                <a:solidFill>
                  <a:schemeClr val="bg1"/>
                </a:solidFill>
                <a:latin typeface="Arial" pitchFamily="34" charset="0"/>
                <a:cs typeface="Arial" pitchFamily="34" charset="0"/>
              </a:defRPr>
            </a:lvl1pPr>
          </a:lstStyle>
          <a:p>
            <a:fld id="{E0945A5B-6FD1-4E75-90E0-1022EA54FCBA}" type="slidenum">
              <a:rPr lang="en-US" smtClean="0"/>
              <a:pPr/>
              <a:t>‹#›</a:t>
            </a:fld>
            <a:endParaRPr lang="en-US"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343050" cy="6942965"/>
          </a:xfrm>
          <a:prstGeom prst="rect">
            <a:avLst/>
          </a:prstGeom>
        </p:spPr>
      </p:pic>
      <p:sp>
        <p:nvSpPr>
          <p:cNvPr id="2" name="Title Placeholder 1"/>
          <p:cNvSpPr>
            <a:spLocks noGrp="1"/>
          </p:cNvSpPr>
          <p:nvPr>
            <p:ph type="title"/>
          </p:nvPr>
        </p:nvSpPr>
        <p:spPr>
          <a:xfrm>
            <a:off x="309639" y="239211"/>
            <a:ext cx="9845865" cy="761453"/>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304800" y="1061050"/>
            <a:ext cx="11768517" cy="518118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4800" y="6320017"/>
            <a:ext cx="11768517" cy="174386"/>
          </a:xfrm>
          <a:prstGeom prst="rect">
            <a:avLst/>
          </a:prstGeom>
        </p:spPr>
        <p:txBody>
          <a:bodyPr vert="horz" lIns="91440" tIns="45720" rIns="91440" bIns="45720" rtlCol="0" anchor="ctr"/>
          <a:lstStyle>
            <a:lvl1pPr algn="l">
              <a:lnSpc>
                <a:spcPct val="85000"/>
              </a:lnSpc>
              <a:spcAft>
                <a:spcPts val="600"/>
              </a:spcAft>
              <a:defRPr sz="900" i="0">
                <a:solidFill>
                  <a:schemeClr val="tx1">
                    <a:lumMod val="75000"/>
                    <a:lumOff val="25000"/>
                  </a:schemeClr>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172524" y="6648379"/>
            <a:ext cx="345855" cy="140610"/>
          </a:xfrm>
          <a:prstGeom prst="rect">
            <a:avLst/>
          </a:prstGeom>
        </p:spPr>
        <p:txBody>
          <a:bodyPr vert="horz" lIns="91440" tIns="45720" rIns="91440" bIns="45720" rtlCol="0" anchor="ctr"/>
          <a:lstStyle>
            <a:lvl1pPr algn="r">
              <a:lnSpc>
                <a:spcPct val="85000"/>
              </a:lnSpc>
              <a:spcAft>
                <a:spcPts val="600"/>
              </a:spcAft>
              <a:defRPr sz="900" b="0" i="0">
                <a:solidFill>
                  <a:schemeClr val="bg1"/>
                </a:solidFill>
                <a:latin typeface="Arial" pitchFamily="34" charset="0"/>
                <a:cs typeface="Arial" pitchFamily="34" charset="0"/>
              </a:defRPr>
            </a:lvl1pPr>
          </a:lstStyle>
          <a:p>
            <a:fld id="{E0945A5B-6FD1-4E75-90E0-1022EA54FCB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6" r:id="rId1"/>
    <p:sldLayoutId id="2147483662" r:id="rId2"/>
    <p:sldLayoutId id="2147483663" r:id="rId3"/>
    <p:sldLayoutId id="2147483661" r:id="rId4"/>
    <p:sldLayoutId id="2147483664" r:id="rId5"/>
    <p:sldLayoutId id="2147483657" r:id="rId6"/>
    <p:sldLayoutId id="2147483658" r:id="rId7"/>
    <p:sldLayoutId id="2147483655" r:id="rId8"/>
  </p:sldLayoutIdLst>
  <p:transition spd="med">
    <p:fade/>
  </p:transition>
  <p:hf hdr="0" ftr="0" dt="0"/>
  <p:txStyles>
    <p:titleStyle>
      <a:lvl1pPr algn="l" defTabSz="914400" rtl="0" eaLnBrk="1" latinLnBrk="0" hangingPunct="1">
        <a:lnSpc>
          <a:spcPct val="85000"/>
        </a:lnSpc>
        <a:spcBef>
          <a:spcPts val="0"/>
        </a:spcBef>
        <a:spcAft>
          <a:spcPts val="600"/>
        </a:spcAft>
        <a:buNone/>
        <a:defRPr sz="2800" b="1" kern="1200" baseline="0">
          <a:solidFill>
            <a:schemeClr val="accent3"/>
          </a:solidFill>
          <a:latin typeface="Century Gothic" panose="020B0502020202020204" pitchFamily="34" charset="0"/>
          <a:ea typeface="+mj-ea"/>
          <a:cs typeface="Arial" pitchFamily="34" charset="0"/>
        </a:defRPr>
      </a:lvl1pPr>
    </p:titleStyle>
    <p:body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endParaRPr lang="en-US" dirty="0"/>
          </a:p>
        </p:txBody>
      </p:sp>
      <p:sp>
        <p:nvSpPr>
          <p:cNvPr id="4" name="Text Placeholder 3"/>
          <p:cNvSpPr>
            <a:spLocks noGrp="1"/>
          </p:cNvSpPr>
          <p:nvPr>
            <p:ph type="body" sz="quarter" idx="12"/>
          </p:nvPr>
        </p:nvSpPr>
        <p:spPr/>
        <p:txBody>
          <a:bodyPr/>
          <a:lstStyle/>
          <a:p>
            <a:r>
              <a:rPr lang="en-US" b="1" dirty="0" err="1"/>
              <a:t>Gerrit</a:t>
            </a:r>
            <a:r>
              <a:rPr lang="en-US" b="1" dirty="0"/>
              <a:t> Bakker, Senior Director Public Health Preparedness</a:t>
            </a:r>
          </a:p>
          <a:p>
            <a:r>
              <a:rPr lang="en-US" sz="1600" dirty="0"/>
              <a:t>Association of State and Territorial Health Officials</a:t>
            </a:r>
          </a:p>
          <a:p>
            <a:endParaRPr lang="en-US" sz="1400" dirty="0"/>
          </a:p>
        </p:txBody>
      </p:sp>
    </p:spTree>
    <p:extLst>
      <p:ext uri="{BB962C8B-B14F-4D97-AF65-F5344CB8AC3E}">
        <p14:creationId xmlns:p14="http://schemas.microsoft.com/office/powerpoint/2010/main" val="2375782212"/>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www.emacweb.org</a:t>
            </a:r>
          </a:p>
        </p:txBody>
      </p:sp>
      <p:sp>
        <p:nvSpPr>
          <p:cNvPr id="2" name="Slide Number Placeholder 1"/>
          <p:cNvSpPr>
            <a:spLocks noGrp="1"/>
          </p:cNvSpPr>
          <p:nvPr>
            <p:ph type="sldNum" sz="quarter" idx="4"/>
          </p:nvPr>
        </p:nvSpPr>
        <p:spPr/>
        <p:txBody>
          <a:bodyPr/>
          <a:lstStyle/>
          <a:p>
            <a:fld id="{E0945A5B-6FD1-4E75-90E0-1022EA54FCBA}" type="slidenum">
              <a:rPr lang="en-US" smtClean="0"/>
              <a:pPr/>
              <a:t>10</a:t>
            </a:fld>
            <a:endParaRPr lang="en-US" dirty="0"/>
          </a:p>
        </p:txBody>
      </p:sp>
      <p:pic>
        <p:nvPicPr>
          <p:cNvPr id="10" name="Picture 9" descr="Screen Shot 2012-11-13 at 4.37.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33" y="1103671"/>
            <a:ext cx="6185951" cy="5240290"/>
          </a:xfrm>
          <a:prstGeom prst="rect">
            <a:avLst/>
          </a:prstGeom>
        </p:spPr>
      </p:pic>
    </p:spTree>
    <p:extLst>
      <p:ext uri="{BB962C8B-B14F-4D97-AF65-F5344CB8AC3E}">
        <p14:creationId xmlns:p14="http://schemas.microsoft.com/office/powerpoint/2010/main" val="157335782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MRP Worksheet</a:t>
            </a:r>
          </a:p>
        </p:txBody>
      </p:sp>
      <p:pic>
        <p:nvPicPr>
          <p:cNvPr id="8" name="Picture 7"/>
          <p:cNvPicPr>
            <a:picLocks noChangeAspect="1"/>
          </p:cNvPicPr>
          <p:nvPr/>
        </p:nvPicPr>
        <p:blipFill>
          <a:blip r:embed="rId3" cstate="print"/>
          <a:stretch>
            <a:fillRect/>
          </a:stretch>
        </p:blipFill>
        <p:spPr>
          <a:xfrm>
            <a:off x="304800" y="1207770"/>
            <a:ext cx="4038600" cy="4953000"/>
          </a:xfrm>
          <a:prstGeom prst="rect">
            <a:avLst/>
          </a:prstGeom>
          <a:ln>
            <a:noFill/>
          </a:ln>
        </p:spPr>
      </p:pic>
      <p:pic>
        <p:nvPicPr>
          <p:cNvPr id="9" name="Picture 8"/>
          <p:cNvPicPr>
            <a:picLocks noChangeAspect="1"/>
          </p:cNvPicPr>
          <p:nvPr/>
        </p:nvPicPr>
        <p:blipFill>
          <a:blip r:embed="rId4" cstate="print"/>
          <a:stretch>
            <a:fillRect/>
          </a:stretch>
        </p:blipFill>
        <p:spPr>
          <a:xfrm>
            <a:off x="4443773" y="1207770"/>
            <a:ext cx="3315720" cy="4953000"/>
          </a:xfrm>
          <a:prstGeom prst="rect">
            <a:avLst/>
          </a:prstGeom>
          <a:ln>
            <a:noFill/>
          </a:ln>
        </p:spPr>
      </p:pic>
    </p:spTree>
    <p:extLst>
      <p:ext uri="{BB962C8B-B14F-4D97-AF65-F5344CB8AC3E}">
        <p14:creationId xmlns:p14="http://schemas.microsoft.com/office/powerpoint/2010/main" val="10304203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EMAC Can be Utilized for </a:t>
            </a:r>
            <a:br>
              <a:rPr lang="en-US" dirty="0"/>
            </a:br>
            <a:r>
              <a:rPr lang="en-US" dirty="0"/>
              <a:t>Natural or Man-Made Disasters</a:t>
            </a:r>
          </a:p>
        </p:txBody>
      </p:sp>
      <p:sp>
        <p:nvSpPr>
          <p:cNvPr id="19" name="Rectangle 18"/>
          <p:cNvSpPr/>
          <p:nvPr/>
        </p:nvSpPr>
        <p:spPr>
          <a:xfrm>
            <a:off x="0" y="1417320"/>
            <a:ext cx="4114800" cy="162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14800" y="1417320"/>
            <a:ext cx="4114800" cy="162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229600" y="1417320"/>
            <a:ext cx="4114800" cy="1623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430" y="4797083"/>
            <a:ext cx="12355830" cy="1192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3040380"/>
            <a:ext cx="12344400" cy="17567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rot="10800000">
            <a:off x="1422154" y="4780935"/>
            <a:ext cx="502922" cy="30048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354549" y="1756209"/>
            <a:ext cx="2743200" cy="332438"/>
          </a:xfrm>
          <a:prstGeom prst="rect">
            <a:avLst/>
          </a:prstGeom>
          <a:noFill/>
          <a:effectLst/>
        </p:spPr>
        <p:txBody>
          <a:bodyPr wrap="square" lIns="45720" rIns="45720" rtlCol="0">
            <a:noAutofit/>
          </a:bodyPr>
          <a:lstStyle/>
          <a:p>
            <a:pPr>
              <a:lnSpc>
                <a:spcPct val="85000"/>
              </a:lnSpc>
              <a:spcBef>
                <a:spcPts val="700"/>
              </a:spcBef>
            </a:pPr>
            <a:r>
              <a:rPr lang="en-US" sz="2200" b="1" dirty="0">
                <a:solidFill>
                  <a:schemeClr val="bg1"/>
                </a:solidFill>
                <a:latin typeface="Century Gothic" panose="020B0502020202020204" pitchFamily="34" charset="0"/>
                <a:ea typeface="+mj-ea"/>
                <a:cs typeface="Arial" pitchFamily="34" charset="0"/>
              </a:rPr>
              <a:t>local incident</a:t>
            </a:r>
          </a:p>
        </p:txBody>
      </p:sp>
      <p:sp>
        <p:nvSpPr>
          <p:cNvPr id="35" name="TextBox 34"/>
          <p:cNvSpPr txBox="1"/>
          <p:nvPr/>
        </p:nvSpPr>
        <p:spPr>
          <a:xfrm>
            <a:off x="8391377" y="1671610"/>
            <a:ext cx="4347389" cy="701063"/>
          </a:xfrm>
          <a:prstGeom prst="rect">
            <a:avLst/>
          </a:prstGeom>
          <a:noFill/>
          <a:effectLst/>
        </p:spPr>
        <p:txBody>
          <a:bodyPr wrap="square" lIns="45720" rIns="45720" rtlCol="0">
            <a:noAutofit/>
          </a:bodyPr>
          <a:lstStyle/>
          <a:p>
            <a:pPr>
              <a:lnSpc>
                <a:spcPct val="85000"/>
              </a:lnSpc>
              <a:spcBef>
                <a:spcPts val="700"/>
              </a:spcBef>
            </a:pPr>
            <a:r>
              <a:rPr lang="en-US" sz="2200" b="1" dirty="0">
                <a:solidFill>
                  <a:schemeClr val="bg1"/>
                </a:solidFill>
                <a:latin typeface="Century Gothic" panose="020B0502020202020204" pitchFamily="34" charset="0"/>
                <a:ea typeface="+mj-ea"/>
                <a:cs typeface="Arial" pitchFamily="34" charset="0"/>
              </a:rPr>
              <a:t>local may make intrastate mutual aid request </a:t>
            </a:r>
          </a:p>
          <a:p>
            <a:pPr>
              <a:lnSpc>
                <a:spcPct val="85000"/>
              </a:lnSpc>
              <a:spcBef>
                <a:spcPts val="700"/>
              </a:spcBef>
            </a:pPr>
            <a:r>
              <a:rPr lang="en-US" dirty="0">
                <a:solidFill>
                  <a:schemeClr val="bg1"/>
                </a:solidFill>
                <a:latin typeface="Century Gothic" panose="020B0502020202020204" pitchFamily="34" charset="0"/>
                <a:ea typeface="+mj-ea"/>
                <a:cs typeface="Arial" pitchFamily="34" charset="0"/>
              </a:rPr>
              <a:t>(depends on state process)</a:t>
            </a:r>
          </a:p>
        </p:txBody>
      </p:sp>
      <p:sp>
        <p:nvSpPr>
          <p:cNvPr id="38" name="TextBox 37"/>
          <p:cNvSpPr txBox="1"/>
          <p:nvPr/>
        </p:nvSpPr>
        <p:spPr>
          <a:xfrm>
            <a:off x="1219208" y="5081416"/>
            <a:ext cx="4492541" cy="401013"/>
          </a:xfrm>
          <a:prstGeom prst="rect">
            <a:avLst/>
          </a:prstGeom>
          <a:noFill/>
          <a:effectLst/>
        </p:spPr>
        <p:txBody>
          <a:bodyPr wrap="square" lIns="45720" rIns="45720" rtlCol="0">
            <a:noAutofit/>
          </a:bodyPr>
          <a:lstStyle/>
          <a:p>
            <a:pPr>
              <a:spcBef>
                <a:spcPts val="700"/>
              </a:spcBef>
            </a:pPr>
            <a:r>
              <a:rPr lang="en-US" sz="2200" b="1" dirty="0">
                <a:solidFill>
                  <a:schemeClr val="bg1"/>
                </a:solidFill>
                <a:latin typeface="Century Gothic" panose="020B0502020202020204" pitchFamily="34" charset="0"/>
                <a:ea typeface="+mj-ea"/>
                <a:cs typeface="Arial" pitchFamily="34" charset="0"/>
              </a:rPr>
              <a:t>If EMAC-enters the EMAC Request and Offer Process</a:t>
            </a:r>
          </a:p>
        </p:txBody>
      </p:sp>
      <p:sp>
        <p:nvSpPr>
          <p:cNvPr id="30" name="Isosceles Triangle 29"/>
          <p:cNvSpPr/>
          <p:nvPr/>
        </p:nvSpPr>
        <p:spPr>
          <a:xfrm rot="5400000">
            <a:off x="8030409" y="2136926"/>
            <a:ext cx="423877" cy="194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V="1">
            <a:off x="8145193" y="1383030"/>
            <a:ext cx="0" cy="16573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4309108" y="1676249"/>
            <a:ext cx="3931920" cy="1183086"/>
            <a:chOff x="4224701" y="1676249"/>
            <a:chExt cx="3931920" cy="1183086"/>
          </a:xfrm>
        </p:grpSpPr>
        <p:sp>
          <p:nvSpPr>
            <p:cNvPr id="37" name="TextBox 36"/>
            <p:cNvSpPr txBox="1"/>
            <p:nvPr/>
          </p:nvSpPr>
          <p:spPr>
            <a:xfrm>
              <a:off x="4224701" y="1676249"/>
              <a:ext cx="3931920" cy="457694"/>
            </a:xfrm>
            <a:prstGeom prst="rect">
              <a:avLst/>
            </a:prstGeom>
            <a:noFill/>
            <a:effectLst/>
          </p:spPr>
          <p:txBody>
            <a:bodyPr wrap="square" lIns="45720" rIns="45720" rtlCol="0">
              <a:noAutofit/>
            </a:bodyPr>
            <a:lstStyle/>
            <a:p>
              <a:pPr>
                <a:lnSpc>
                  <a:spcPct val="85000"/>
                </a:lnSpc>
                <a:spcBef>
                  <a:spcPts val="700"/>
                </a:spcBef>
              </a:pPr>
              <a:r>
                <a:rPr lang="en-US" sz="2200" b="1" dirty="0">
                  <a:solidFill>
                    <a:schemeClr val="bg1"/>
                  </a:solidFill>
                  <a:latin typeface="Century Gothic" panose="020B0502020202020204" pitchFamily="34" charset="0"/>
                  <a:ea typeface="+mj-ea"/>
                  <a:cs typeface="Arial" pitchFamily="34" charset="0"/>
                </a:rPr>
                <a:t>Local resources exhausted</a:t>
              </a:r>
            </a:p>
            <a:p>
              <a:pPr>
                <a:lnSpc>
                  <a:spcPct val="85000"/>
                </a:lnSpc>
                <a:spcBef>
                  <a:spcPts val="700"/>
                </a:spcBef>
              </a:pPr>
              <a:r>
                <a:rPr lang="en-US" dirty="0">
                  <a:solidFill>
                    <a:schemeClr val="bg1"/>
                  </a:solidFill>
                  <a:latin typeface="Century Gothic" panose="020B0502020202020204" pitchFamily="34" charset="0"/>
                  <a:ea typeface="+mj-ea"/>
                  <a:cs typeface="Arial" pitchFamily="34" charset="0"/>
                </a:rPr>
                <a:t>Escalated intrastate response: </a:t>
              </a:r>
            </a:p>
          </p:txBody>
        </p:sp>
        <p:grpSp>
          <p:nvGrpSpPr>
            <p:cNvPr id="64" name="Group 63"/>
            <p:cNvGrpSpPr/>
            <p:nvPr/>
          </p:nvGrpSpPr>
          <p:grpSpPr>
            <a:xfrm>
              <a:off x="4224701" y="2502568"/>
              <a:ext cx="3566632" cy="356767"/>
              <a:chOff x="4351313" y="2502568"/>
              <a:chExt cx="3566632" cy="356767"/>
            </a:xfrm>
          </p:grpSpPr>
          <p:grpSp>
            <p:nvGrpSpPr>
              <p:cNvPr id="59" name="Group 58"/>
              <p:cNvGrpSpPr/>
              <p:nvPr/>
            </p:nvGrpSpPr>
            <p:grpSpPr>
              <a:xfrm>
                <a:off x="4351313" y="2502568"/>
                <a:ext cx="895326" cy="356767"/>
                <a:chOff x="4351313" y="2544772"/>
                <a:chExt cx="895326" cy="356767"/>
              </a:xfrm>
            </p:grpSpPr>
            <p:sp>
              <p:nvSpPr>
                <p:cNvPr id="14" name="TextBox 13"/>
                <p:cNvSpPr txBox="1"/>
                <p:nvPr/>
              </p:nvSpPr>
              <p:spPr>
                <a:xfrm>
                  <a:off x="4351313" y="2544772"/>
                  <a:ext cx="755040" cy="356767"/>
                </a:xfrm>
                <a:prstGeom prst="rect">
                  <a:avLst/>
                </a:prstGeom>
                <a:noFill/>
                <a:effectLst/>
              </p:spPr>
              <p:txBody>
                <a:bodyPr wrap="square" lIns="45720" rIns="45720" rtlCol="0">
                  <a:noAutofit/>
                </a:bodyPr>
                <a:lstStyle/>
                <a:p>
                  <a:pPr>
                    <a:lnSpc>
                      <a:spcPct val="85000"/>
                    </a:lnSpc>
                    <a:spcBef>
                      <a:spcPts val="700"/>
                    </a:spcBef>
                  </a:pPr>
                  <a:r>
                    <a:rPr lang="en-US" sz="2000" dirty="0">
                      <a:solidFill>
                        <a:schemeClr val="bg1"/>
                      </a:solidFill>
                      <a:latin typeface="Century Gothic" panose="020B0502020202020204" pitchFamily="34" charset="0"/>
                      <a:cs typeface="Arial" pitchFamily="34" charset="0"/>
                    </a:rPr>
                    <a:t>City</a:t>
                  </a:r>
                  <a:endParaRPr lang="en-US" sz="2000" dirty="0"/>
                </a:p>
              </p:txBody>
            </p:sp>
            <p:cxnSp>
              <p:nvCxnSpPr>
                <p:cNvPr id="57" name="Straight Connector 56"/>
                <p:cNvCxnSpPr/>
                <p:nvPr/>
              </p:nvCxnSpPr>
              <p:spPr>
                <a:xfrm>
                  <a:off x="4950998" y="2723156"/>
                  <a:ext cx="295641" cy="0"/>
                </a:xfrm>
                <a:prstGeom prst="line">
                  <a:avLst/>
                </a:prstGeom>
                <a:ln w="63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430130" y="2502568"/>
                <a:ext cx="2487815" cy="356767"/>
                <a:chOff x="4399061" y="2544772"/>
                <a:chExt cx="2487815" cy="356767"/>
              </a:xfrm>
            </p:grpSpPr>
            <p:sp>
              <p:nvSpPr>
                <p:cNvPr id="61" name="TextBox 60"/>
                <p:cNvSpPr txBox="1"/>
                <p:nvPr/>
              </p:nvSpPr>
              <p:spPr>
                <a:xfrm>
                  <a:off x="4399061" y="2544772"/>
                  <a:ext cx="1088757" cy="356767"/>
                </a:xfrm>
                <a:prstGeom prst="rect">
                  <a:avLst/>
                </a:prstGeom>
                <a:noFill/>
                <a:effectLst/>
              </p:spPr>
              <p:txBody>
                <a:bodyPr wrap="square" lIns="45720" rIns="45720" rtlCol="0">
                  <a:noAutofit/>
                </a:bodyPr>
                <a:lstStyle/>
                <a:p>
                  <a:pPr>
                    <a:lnSpc>
                      <a:spcPct val="85000"/>
                    </a:lnSpc>
                    <a:spcBef>
                      <a:spcPts val="700"/>
                    </a:spcBef>
                  </a:pPr>
                  <a:r>
                    <a:rPr lang="en-US" sz="2000" dirty="0">
                      <a:solidFill>
                        <a:schemeClr val="bg1"/>
                      </a:solidFill>
                      <a:latin typeface="Century Gothic" panose="020B0502020202020204" pitchFamily="34" charset="0"/>
                      <a:cs typeface="Arial" pitchFamily="34" charset="0"/>
                    </a:rPr>
                    <a:t>County</a:t>
                  </a:r>
                </a:p>
              </p:txBody>
            </p:sp>
            <p:cxnSp>
              <p:nvCxnSpPr>
                <p:cNvPr id="62" name="Straight Connector 61"/>
                <p:cNvCxnSpPr/>
                <p:nvPr/>
              </p:nvCxnSpPr>
              <p:spPr>
                <a:xfrm>
                  <a:off x="5480673" y="2723156"/>
                  <a:ext cx="295641" cy="0"/>
                </a:xfrm>
                <a:prstGeom prst="line">
                  <a:avLst/>
                </a:prstGeom>
                <a:ln w="63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798119" y="2544772"/>
                  <a:ext cx="1088757" cy="356767"/>
                </a:xfrm>
                <a:prstGeom prst="rect">
                  <a:avLst/>
                </a:prstGeom>
                <a:noFill/>
                <a:effectLst/>
              </p:spPr>
              <p:txBody>
                <a:bodyPr wrap="square" lIns="45720" rIns="45720" rtlCol="0">
                  <a:noAutofit/>
                </a:bodyPr>
                <a:lstStyle/>
                <a:p>
                  <a:pPr>
                    <a:lnSpc>
                      <a:spcPct val="85000"/>
                    </a:lnSpc>
                    <a:spcBef>
                      <a:spcPts val="700"/>
                    </a:spcBef>
                  </a:pPr>
                  <a:r>
                    <a:rPr lang="en-US" sz="2000" dirty="0">
                      <a:solidFill>
                        <a:schemeClr val="bg1"/>
                      </a:solidFill>
                      <a:latin typeface="Century Gothic" panose="020B0502020202020204" pitchFamily="34" charset="0"/>
                      <a:cs typeface="Arial" pitchFamily="34" charset="0"/>
                    </a:rPr>
                    <a:t>State</a:t>
                  </a:r>
                </a:p>
              </p:txBody>
            </p:sp>
          </p:grpSp>
        </p:grpSp>
      </p:grpSp>
      <p:sp>
        <p:nvSpPr>
          <p:cNvPr id="66" name="TextBox 65"/>
          <p:cNvSpPr txBox="1"/>
          <p:nvPr/>
        </p:nvSpPr>
        <p:spPr>
          <a:xfrm>
            <a:off x="8726294" y="3279639"/>
            <a:ext cx="3373389" cy="1206404"/>
          </a:xfrm>
          <a:prstGeom prst="rect">
            <a:avLst/>
          </a:prstGeom>
          <a:noFill/>
          <a:effectLst/>
        </p:spPr>
        <p:txBody>
          <a:bodyPr wrap="square" lIns="45720" rIns="45720" rtlCol="0">
            <a:noAutofit/>
          </a:bodyPr>
          <a:lstStyle/>
          <a:p>
            <a:pPr>
              <a:spcBef>
                <a:spcPts val="700"/>
              </a:spcBef>
            </a:pPr>
            <a:r>
              <a:rPr lang="en-US" sz="2000" b="1" dirty="0">
                <a:solidFill>
                  <a:schemeClr val="accent3"/>
                </a:solidFill>
                <a:latin typeface="Century Gothic" panose="020B0502020202020204" pitchFamily="34" charset="0"/>
                <a:ea typeface="+mj-ea"/>
                <a:cs typeface="Arial" pitchFamily="34" charset="0"/>
              </a:rPr>
              <a:t>Resource Request to </a:t>
            </a:r>
            <a:r>
              <a:rPr lang="en-US" sz="2000" b="1" dirty="0">
                <a:solidFill>
                  <a:schemeClr val="accent3"/>
                </a:solidFill>
                <a:latin typeface="Century Gothic" panose="020B0502020202020204" pitchFamily="34" charset="0"/>
                <a:ea typeface="+mj-ea"/>
                <a:cs typeface="Arial" pitchFamily="34" charset="0"/>
                <a:sym typeface="Wingdings"/>
              </a:rPr>
              <a:t>State Emergency Management Agency</a:t>
            </a:r>
            <a:endParaRPr lang="en-US" sz="2000" b="1" dirty="0">
              <a:solidFill>
                <a:schemeClr val="accent3"/>
              </a:solidFill>
              <a:latin typeface="Century Gothic" panose="020B0502020202020204" pitchFamily="34" charset="0"/>
              <a:ea typeface="+mj-ea"/>
              <a:cs typeface="Arial" pitchFamily="34" charset="0"/>
            </a:endParaRPr>
          </a:p>
        </p:txBody>
      </p:sp>
      <p:sp>
        <p:nvSpPr>
          <p:cNvPr id="68" name="TextBox 67"/>
          <p:cNvSpPr txBox="1"/>
          <p:nvPr/>
        </p:nvSpPr>
        <p:spPr>
          <a:xfrm>
            <a:off x="4999729" y="3279639"/>
            <a:ext cx="2020050" cy="1206404"/>
          </a:xfrm>
          <a:prstGeom prst="rect">
            <a:avLst/>
          </a:prstGeom>
          <a:noFill/>
          <a:effectLst/>
        </p:spPr>
        <p:txBody>
          <a:bodyPr wrap="square" lIns="45720" rIns="45720" rtlCol="0">
            <a:noAutofit/>
          </a:bodyPr>
          <a:lstStyle/>
          <a:p>
            <a:pPr>
              <a:spcBef>
                <a:spcPts val="700"/>
              </a:spcBef>
            </a:pPr>
            <a:r>
              <a:rPr lang="en-US" sz="2000" b="1" dirty="0">
                <a:solidFill>
                  <a:schemeClr val="accent3"/>
                </a:solidFill>
                <a:latin typeface="Century Gothic" panose="020B0502020202020204" pitchFamily="34" charset="0"/>
                <a:ea typeface="+mj-ea"/>
                <a:cs typeface="Arial" pitchFamily="34" charset="0"/>
              </a:rPr>
              <a:t>Determine </a:t>
            </a:r>
          </a:p>
          <a:p>
            <a:pPr>
              <a:spcBef>
                <a:spcPts val="700"/>
              </a:spcBef>
            </a:pPr>
            <a:r>
              <a:rPr lang="en-US" sz="2000" b="1" dirty="0">
                <a:solidFill>
                  <a:schemeClr val="accent3"/>
                </a:solidFill>
                <a:latin typeface="Century Gothic" panose="020B0502020202020204" pitchFamily="34" charset="0"/>
                <a:ea typeface="+mj-ea"/>
                <a:cs typeface="Arial" pitchFamily="34" charset="0"/>
              </a:rPr>
              <a:t>Resource</a:t>
            </a:r>
          </a:p>
          <a:p>
            <a:pPr>
              <a:spcBef>
                <a:spcPts val="700"/>
              </a:spcBef>
            </a:pPr>
            <a:r>
              <a:rPr lang="en-US" sz="2000" b="1" dirty="0">
                <a:solidFill>
                  <a:schemeClr val="accent3"/>
                </a:solidFill>
                <a:latin typeface="Century Gothic" panose="020B0502020202020204" pitchFamily="34" charset="0"/>
                <a:ea typeface="+mj-ea"/>
                <a:cs typeface="Arial" pitchFamily="34" charset="0"/>
              </a:rPr>
              <a:t>Source</a:t>
            </a:r>
          </a:p>
        </p:txBody>
      </p:sp>
      <p:sp>
        <p:nvSpPr>
          <p:cNvPr id="69" name="TextBox 68"/>
          <p:cNvSpPr txBox="1"/>
          <p:nvPr/>
        </p:nvSpPr>
        <p:spPr>
          <a:xfrm>
            <a:off x="342086" y="3279639"/>
            <a:ext cx="2323808" cy="1206404"/>
          </a:xfrm>
          <a:prstGeom prst="rect">
            <a:avLst/>
          </a:prstGeom>
          <a:noFill/>
          <a:effectLst/>
        </p:spPr>
        <p:txBody>
          <a:bodyPr wrap="square" lIns="45720" rIns="45720" rtlCol="0">
            <a:noAutofit/>
          </a:bodyPr>
          <a:lstStyle/>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Federal</a:t>
            </a:r>
          </a:p>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Private Sector</a:t>
            </a:r>
          </a:p>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Volunteer</a:t>
            </a:r>
          </a:p>
        </p:txBody>
      </p:sp>
      <p:sp>
        <p:nvSpPr>
          <p:cNvPr id="70" name="TextBox 69"/>
          <p:cNvSpPr txBox="1"/>
          <p:nvPr/>
        </p:nvSpPr>
        <p:spPr>
          <a:xfrm>
            <a:off x="2388036" y="3293707"/>
            <a:ext cx="2323808" cy="1206404"/>
          </a:xfrm>
          <a:prstGeom prst="rect">
            <a:avLst/>
          </a:prstGeom>
          <a:noFill/>
          <a:effectLst/>
        </p:spPr>
        <p:txBody>
          <a:bodyPr wrap="square" lIns="45720" rIns="45720" rtlCol="0">
            <a:noAutofit/>
          </a:bodyPr>
          <a:lstStyle/>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Intrastate</a:t>
            </a:r>
          </a:p>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Other</a:t>
            </a:r>
          </a:p>
          <a:p>
            <a:pPr indent="-171450">
              <a:spcBef>
                <a:spcPts val="700"/>
              </a:spcBef>
              <a:buFont typeface="Arial"/>
              <a:buChar char="•"/>
            </a:pPr>
            <a:r>
              <a:rPr lang="en-US" sz="2000" b="1" dirty="0">
                <a:solidFill>
                  <a:schemeClr val="accent3"/>
                </a:solidFill>
                <a:latin typeface="Century Gothic" panose="020B0502020202020204" pitchFamily="34" charset="0"/>
                <a:ea typeface="+mj-ea"/>
                <a:cs typeface="Arial" pitchFamily="34" charset="0"/>
              </a:rPr>
              <a:t>EMAC</a:t>
            </a:r>
          </a:p>
        </p:txBody>
      </p:sp>
      <p:sp>
        <p:nvSpPr>
          <p:cNvPr id="71" name="Isosceles Triangle 70"/>
          <p:cNvSpPr/>
          <p:nvPr/>
        </p:nvSpPr>
        <p:spPr>
          <a:xfrm rot="10800000">
            <a:off x="10286997" y="3033488"/>
            <a:ext cx="502922" cy="2002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Isosceles Triangle 71"/>
          <p:cNvSpPr/>
          <p:nvPr/>
        </p:nvSpPr>
        <p:spPr>
          <a:xfrm rot="16200000">
            <a:off x="7762920" y="3687584"/>
            <a:ext cx="540907" cy="2479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5400000">
            <a:off x="3930350" y="2136926"/>
            <a:ext cx="423877" cy="1943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flipV="1">
            <a:off x="4069299" y="1357972"/>
            <a:ext cx="0" cy="165735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4045134" y="3051809"/>
            <a:ext cx="4100058" cy="1741619"/>
            <a:chOff x="4045134" y="3051809"/>
            <a:chExt cx="4100058" cy="2218516"/>
          </a:xfrm>
        </p:grpSpPr>
        <p:cxnSp>
          <p:nvCxnSpPr>
            <p:cNvPr id="56" name="Straight Connector 55"/>
            <p:cNvCxnSpPr/>
            <p:nvPr/>
          </p:nvCxnSpPr>
          <p:spPr>
            <a:xfrm flipV="1">
              <a:off x="8145192" y="3051809"/>
              <a:ext cx="0" cy="2218516"/>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045134" y="3051809"/>
              <a:ext cx="0" cy="2218516"/>
            </a:xfrm>
            <a:prstGeom prst="line">
              <a:avLst/>
            </a:prstGeom>
            <a:ln w="635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73" name="Isosceles Triangle 72"/>
          <p:cNvSpPr/>
          <p:nvPr/>
        </p:nvSpPr>
        <p:spPr>
          <a:xfrm rot="16200000">
            <a:off x="3665988" y="3687584"/>
            <a:ext cx="540907" cy="2479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p:cNvGrpSpPr/>
          <p:nvPr/>
        </p:nvGrpSpPr>
        <p:grpSpPr>
          <a:xfrm>
            <a:off x="5402738" y="4931175"/>
            <a:ext cx="2847897" cy="870897"/>
            <a:chOff x="5593074" y="4879301"/>
            <a:chExt cx="3349481" cy="1024283"/>
          </a:xfrm>
        </p:grpSpPr>
        <p:sp>
          <p:nvSpPr>
            <p:cNvPr id="79" name="Oval 78"/>
            <p:cNvSpPr/>
            <p:nvPr/>
          </p:nvSpPr>
          <p:spPr>
            <a:xfrm>
              <a:off x="5593074" y="4879301"/>
              <a:ext cx="1024283" cy="1024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918272" y="4879301"/>
              <a:ext cx="1024283" cy="10242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p:cNvCxnSpPr/>
            <p:nvPr/>
          </p:nvCxnSpPr>
          <p:spPr>
            <a:xfrm>
              <a:off x="6765178" y="5391442"/>
              <a:ext cx="957985" cy="0"/>
            </a:xfrm>
            <a:prstGeom prst="line">
              <a:avLst/>
            </a:prstGeom>
            <a:ln w="63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6" name="Group 85"/>
            <p:cNvGrpSpPr/>
            <p:nvPr/>
          </p:nvGrpSpPr>
          <p:grpSpPr>
            <a:xfrm>
              <a:off x="8085550" y="5189972"/>
              <a:ext cx="689726" cy="465227"/>
              <a:chOff x="4245509" y="2182628"/>
              <a:chExt cx="689726" cy="465227"/>
            </a:xfrm>
            <a:solidFill>
              <a:schemeClr val="accent2"/>
            </a:solidFill>
          </p:grpSpPr>
          <p:sp>
            <p:nvSpPr>
              <p:cNvPr id="84" name="Freeform 24"/>
              <p:cNvSpPr>
                <a:spLocks/>
              </p:cNvSpPr>
              <p:nvPr/>
            </p:nvSpPr>
            <p:spPr bwMode="auto">
              <a:xfrm>
                <a:off x="4245509" y="2270534"/>
                <a:ext cx="443588" cy="377321"/>
              </a:xfrm>
              <a:custGeom>
                <a:avLst/>
                <a:gdLst>
                  <a:gd name="T0" fmla="*/ 68 w 137"/>
                  <a:gd name="T1" fmla="*/ 0 h 116"/>
                  <a:gd name="T2" fmla="*/ 0 w 137"/>
                  <a:gd name="T3" fmla="*/ 50 h 116"/>
                  <a:gd name="T4" fmla="*/ 41 w 137"/>
                  <a:gd name="T5" fmla="*/ 96 h 116"/>
                  <a:gd name="T6" fmla="*/ 46 w 137"/>
                  <a:gd name="T7" fmla="*/ 116 h 116"/>
                  <a:gd name="T8" fmla="*/ 63 w 137"/>
                  <a:gd name="T9" fmla="*/ 100 h 116"/>
                  <a:gd name="T10" fmla="*/ 68 w 137"/>
                  <a:gd name="T11" fmla="*/ 100 h 116"/>
                  <a:gd name="T12" fmla="*/ 137 w 137"/>
                  <a:gd name="T13" fmla="*/ 50 h 116"/>
                  <a:gd name="T14" fmla="*/ 68 w 137"/>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16">
                    <a:moveTo>
                      <a:pt x="68" y="0"/>
                    </a:moveTo>
                    <a:cubicBezTo>
                      <a:pt x="30" y="0"/>
                      <a:pt x="0" y="23"/>
                      <a:pt x="0" y="50"/>
                    </a:cubicBezTo>
                    <a:cubicBezTo>
                      <a:pt x="0" y="71"/>
                      <a:pt x="17" y="89"/>
                      <a:pt x="41" y="96"/>
                    </a:cubicBezTo>
                    <a:cubicBezTo>
                      <a:pt x="46" y="116"/>
                      <a:pt x="46" y="116"/>
                      <a:pt x="46" y="116"/>
                    </a:cubicBezTo>
                    <a:cubicBezTo>
                      <a:pt x="63" y="100"/>
                      <a:pt x="63" y="100"/>
                      <a:pt x="63" y="100"/>
                    </a:cubicBezTo>
                    <a:cubicBezTo>
                      <a:pt x="65" y="100"/>
                      <a:pt x="66" y="100"/>
                      <a:pt x="68" y="100"/>
                    </a:cubicBezTo>
                    <a:cubicBezTo>
                      <a:pt x="106" y="100"/>
                      <a:pt x="137" y="78"/>
                      <a:pt x="137" y="50"/>
                    </a:cubicBezTo>
                    <a:cubicBezTo>
                      <a:pt x="137" y="23"/>
                      <a:pt x="106" y="0"/>
                      <a:pt x="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5"/>
              <p:cNvSpPr>
                <a:spLocks/>
              </p:cNvSpPr>
              <p:nvPr/>
            </p:nvSpPr>
            <p:spPr bwMode="auto">
              <a:xfrm>
                <a:off x="4526809" y="2182628"/>
                <a:ext cx="408426" cy="377321"/>
              </a:xfrm>
              <a:custGeom>
                <a:avLst/>
                <a:gdLst>
                  <a:gd name="T0" fmla="*/ 57 w 126"/>
                  <a:gd name="T1" fmla="*/ 0 h 116"/>
                  <a:gd name="T2" fmla="*/ 126 w 126"/>
                  <a:gd name="T3" fmla="*/ 50 h 116"/>
                  <a:gd name="T4" fmla="*/ 85 w 126"/>
                  <a:gd name="T5" fmla="*/ 96 h 116"/>
                  <a:gd name="T6" fmla="*/ 79 w 126"/>
                  <a:gd name="T7" fmla="*/ 116 h 116"/>
                  <a:gd name="T8" fmla="*/ 63 w 126"/>
                  <a:gd name="T9" fmla="*/ 100 h 116"/>
                  <a:gd name="T10" fmla="*/ 57 w 126"/>
                  <a:gd name="T11" fmla="*/ 100 h 116"/>
                  <a:gd name="T12" fmla="*/ 51 w 126"/>
                  <a:gd name="T13" fmla="*/ 100 h 116"/>
                  <a:gd name="T14" fmla="*/ 58 w 126"/>
                  <a:gd name="T15" fmla="*/ 77 h 116"/>
                  <a:gd name="T16" fmla="*/ 0 w 126"/>
                  <a:gd name="T17" fmla="*/ 23 h 116"/>
                  <a:gd name="T18" fmla="*/ 57 w 126"/>
                  <a:gd name="T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16">
                    <a:moveTo>
                      <a:pt x="57" y="0"/>
                    </a:moveTo>
                    <a:cubicBezTo>
                      <a:pt x="95" y="0"/>
                      <a:pt x="126" y="23"/>
                      <a:pt x="126" y="50"/>
                    </a:cubicBezTo>
                    <a:cubicBezTo>
                      <a:pt x="126" y="71"/>
                      <a:pt x="109" y="89"/>
                      <a:pt x="85" y="96"/>
                    </a:cubicBezTo>
                    <a:cubicBezTo>
                      <a:pt x="79" y="116"/>
                      <a:pt x="79" y="116"/>
                      <a:pt x="79" y="116"/>
                    </a:cubicBezTo>
                    <a:cubicBezTo>
                      <a:pt x="63" y="100"/>
                      <a:pt x="63" y="100"/>
                      <a:pt x="63" y="100"/>
                    </a:cubicBezTo>
                    <a:cubicBezTo>
                      <a:pt x="61" y="100"/>
                      <a:pt x="59" y="100"/>
                      <a:pt x="57" y="100"/>
                    </a:cubicBezTo>
                    <a:cubicBezTo>
                      <a:pt x="55" y="100"/>
                      <a:pt x="53" y="100"/>
                      <a:pt x="51" y="100"/>
                    </a:cubicBezTo>
                    <a:cubicBezTo>
                      <a:pt x="55" y="93"/>
                      <a:pt x="58" y="85"/>
                      <a:pt x="58" y="77"/>
                    </a:cubicBezTo>
                    <a:cubicBezTo>
                      <a:pt x="58" y="51"/>
                      <a:pt x="33" y="29"/>
                      <a:pt x="0" y="23"/>
                    </a:cubicBezTo>
                    <a:cubicBezTo>
                      <a:pt x="12" y="9"/>
                      <a:pt x="33" y="0"/>
                      <a:pt x="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7" name="Freeform 5"/>
            <p:cNvSpPr>
              <a:spLocks noEditPoints="1"/>
            </p:cNvSpPr>
            <p:nvPr/>
          </p:nvSpPr>
          <p:spPr bwMode="auto">
            <a:xfrm>
              <a:off x="5752630" y="5162306"/>
              <a:ext cx="696648" cy="430136"/>
            </a:xfrm>
            <a:custGeom>
              <a:avLst/>
              <a:gdLst>
                <a:gd name="T0" fmla="*/ 457 w 473"/>
                <a:gd name="T1" fmla="*/ 242 h 291"/>
                <a:gd name="T2" fmla="*/ 421 w 473"/>
                <a:gd name="T3" fmla="*/ 242 h 291"/>
                <a:gd name="T4" fmla="*/ 421 w 473"/>
                <a:gd name="T5" fmla="*/ 13 h 291"/>
                <a:gd name="T6" fmla="*/ 408 w 473"/>
                <a:gd name="T7" fmla="*/ 0 h 291"/>
                <a:gd name="T8" fmla="*/ 65 w 473"/>
                <a:gd name="T9" fmla="*/ 0 h 291"/>
                <a:gd name="T10" fmla="*/ 53 w 473"/>
                <a:gd name="T11" fmla="*/ 13 h 291"/>
                <a:gd name="T12" fmla="*/ 53 w 473"/>
                <a:gd name="T13" fmla="*/ 242 h 291"/>
                <a:gd name="T14" fmla="*/ 17 w 473"/>
                <a:gd name="T15" fmla="*/ 242 h 291"/>
                <a:gd name="T16" fmla="*/ 0 w 473"/>
                <a:gd name="T17" fmla="*/ 259 h 291"/>
                <a:gd name="T18" fmla="*/ 0 w 473"/>
                <a:gd name="T19" fmla="*/ 275 h 291"/>
                <a:gd name="T20" fmla="*/ 17 w 473"/>
                <a:gd name="T21" fmla="*/ 291 h 291"/>
                <a:gd name="T22" fmla="*/ 457 w 473"/>
                <a:gd name="T23" fmla="*/ 291 h 291"/>
                <a:gd name="T24" fmla="*/ 473 w 473"/>
                <a:gd name="T25" fmla="*/ 275 h 291"/>
                <a:gd name="T26" fmla="*/ 473 w 473"/>
                <a:gd name="T27" fmla="*/ 259 h 291"/>
                <a:gd name="T28" fmla="*/ 457 w 473"/>
                <a:gd name="T29" fmla="*/ 242 h 291"/>
                <a:gd name="T30" fmla="*/ 309 w 473"/>
                <a:gd name="T31" fmla="*/ 268 h 291"/>
                <a:gd name="T32" fmla="*/ 302 w 473"/>
                <a:gd name="T33" fmla="*/ 274 h 291"/>
                <a:gd name="T34" fmla="*/ 171 w 473"/>
                <a:gd name="T35" fmla="*/ 274 h 291"/>
                <a:gd name="T36" fmla="*/ 165 w 473"/>
                <a:gd name="T37" fmla="*/ 268 h 291"/>
                <a:gd name="T38" fmla="*/ 165 w 473"/>
                <a:gd name="T39" fmla="*/ 262 h 291"/>
                <a:gd name="T40" fmla="*/ 165 w 473"/>
                <a:gd name="T41" fmla="*/ 260 h 291"/>
                <a:gd name="T42" fmla="*/ 308 w 473"/>
                <a:gd name="T43" fmla="*/ 260 h 291"/>
                <a:gd name="T44" fmla="*/ 309 w 473"/>
                <a:gd name="T45" fmla="*/ 262 h 291"/>
                <a:gd name="T46" fmla="*/ 309 w 473"/>
                <a:gd name="T47" fmla="*/ 268 h 291"/>
                <a:gd name="T48" fmla="*/ 382 w 473"/>
                <a:gd name="T49" fmla="*/ 274 h 291"/>
                <a:gd name="T50" fmla="*/ 377 w 473"/>
                <a:gd name="T51" fmla="*/ 268 h 291"/>
                <a:gd name="T52" fmla="*/ 382 w 473"/>
                <a:gd name="T53" fmla="*/ 263 h 291"/>
                <a:gd name="T54" fmla="*/ 388 w 473"/>
                <a:gd name="T55" fmla="*/ 268 h 291"/>
                <a:gd name="T56" fmla="*/ 382 w 473"/>
                <a:gd name="T57" fmla="*/ 274 h 291"/>
                <a:gd name="T58" fmla="*/ 389 w 473"/>
                <a:gd name="T59" fmla="*/ 233 h 291"/>
                <a:gd name="T60" fmla="*/ 85 w 473"/>
                <a:gd name="T61" fmla="*/ 233 h 291"/>
                <a:gd name="T62" fmla="*/ 85 w 473"/>
                <a:gd name="T63" fmla="*/ 30 h 291"/>
                <a:gd name="T64" fmla="*/ 86 w 473"/>
                <a:gd name="T65" fmla="*/ 30 h 291"/>
                <a:gd name="T66" fmla="*/ 388 w 473"/>
                <a:gd name="T67" fmla="*/ 30 h 291"/>
                <a:gd name="T68" fmla="*/ 389 w 473"/>
                <a:gd name="T69" fmla="*/ 30 h 291"/>
                <a:gd name="T70" fmla="*/ 389 w 473"/>
                <a:gd name="T71" fmla="*/ 233 h 291"/>
                <a:gd name="T72" fmla="*/ 407 w 473"/>
                <a:gd name="T73" fmla="*/ 274 h 291"/>
                <a:gd name="T74" fmla="*/ 402 w 473"/>
                <a:gd name="T75" fmla="*/ 268 h 291"/>
                <a:gd name="T76" fmla="*/ 407 w 473"/>
                <a:gd name="T77" fmla="*/ 263 h 291"/>
                <a:gd name="T78" fmla="*/ 412 w 473"/>
                <a:gd name="T79" fmla="*/ 268 h 291"/>
                <a:gd name="T80" fmla="*/ 407 w 473"/>
                <a:gd name="T81" fmla="*/ 274 h 291"/>
                <a:gd name="T82" fmla="*/ 432 w 473"/>
                <a:gd name="T83" fmla="*/ 274 h 291"/>
                <a:gd name="T84" fmla="*/ 426 w 473"/>
                <a:gd name="T85" fmla="*/ 268 h 291"/>
                <a:gd name="T86" fmla="*/ 432 w 473"/>
                <a:gd name="T87" fmla="*/ 263 h 291"/>
                <a:gd name="T88" fmla="*/ 437 w 473"/>
                <a:gd name="T89" fmla="*/ 268 h 291"/>
                <a:gd name="T90" fmla="*/ 432 w 473"/>
                <a:gd name="T91" fmla="*/ 27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3" h="291">
                  <a:moveTo>
                    <a:pt x="457" y="242"/>
                  </a:moveTo>
                  <a:cubicBezTo>
                    <a:pt x="421" y="242"/>
                    <a:pt x="421" y="242"/>
                    <a:pt x="421" y="242"/>
                  </a:cubicBezTo>
                  <a:cubicBezTo>
                    <a:pt x="421" y="13"/>
                    <a:pt x="421" y="13"/>
                    <a:pt x="421" y="13"/>
                  </a:cubicBezTo>
                  <a:cubicBezTo>
                    <a:pt x="421" y="6"/>
                    <a:pt x="415" y="0"/>
                    <a:pt x="408" y="0"/>
                  </a:cubicBezTo>
                  <a:cubicBezTo>
                    <a:pt x="65" y="0"/>
                    <a:pt x="65" y="0"/>
                    <a:pt x="65" y="0"/>
                  </a:cubicBezTo>
                  <a:cubicBezTo>
                    <a:pt x="58" y="0"/>
                    <a:pt x="53" y="6"/>
                    <a:pt x="53" y="13"/>
                  </a:cubicBezTo>
                  <a:cubicBezTo>
                    <a:pt x="53" y="242"/>
                    <a:pt x="53" y="242"/>
                    <a:pt x="53" y="242"/>
                  </a:cubicBezTo>
                  <a:cubicBezTo>
                    <a:pt x="17" y="242"/>
                    <a:pt x="17" y="242"/>
                    <a:pt x="17" y="242"/>
                  </a:cubicBezTo>
                  <a:cubicBezTo>
                    <a:pt x="8" y="242"/>
                    <a:pt x="0" y="250"/>
                    <a:pt x="0" y="259"/>
                  </a:cubicBezTo>
                  <a:cubicBezTo>
                    <a:pt x="0" y="275"/>
                    <a:pt x="0" y="275"/>
                    <a:pt x="0" y="275"/>
                  </a:cubicBezTo>
                  <a:cubicBezTo>
                    <a:pt x="0" y="284"/>
                    <a:pt x="8" y="291"/>
                    <a:pt x="17" y="291"/>
                  </a:cubicBezTo>
                  <a:cubicBezTo>
                    <a:pt x="457" y="291"/>
                    <a:pt x="457" y="291"/>
                    <a:pt x="457" y="291"/>
                  </a:cubicBezTo>
                  <a:cubicBezTo>
                    <a:pt x="466" y="291"/>
                    <a:pt x="473" y="284"/>
                    <a:pt x="473" y="275"/>
                  </a:cubicBezTo>
                  <a:cubicBezTo>
                    <a:pt x="473" y="259"/>
                    <a:pt x="473" y="259"/>
                    <a:pt x="473" y="259"/>
                  </a:cubicBezTo>
                  <a:cubicBezTo>
                    <a:pt x="473" y="250"/>
                    <a:pt x="466" y="242"/>
                    <a:pt x="457" y="242"/>
                  </a:cubicBezTo>
                  <a:close/>
                  <a:moveTo>
                    <a:pt x="309" y="268"/>
                  </a:moveTo>
                  <a:cubicBezTo>
                    <a:pt x="309" y="271"/>
                    <a:pt x="306" y="274"/>
                    <a:pt x="302" y="274"/>
                  </a:cubicBezTo>
                  <a:cubicBezTo>
                    <a:pt x="171" y="274"/>
                    <a:pt x="171" y="274"/>
                    <a:pt x="171" y="274"/>
                  </a:cubicBezTo>
                  <a:cubicBezTo>
                    <a:pt x="168" y="274"/>
                    <a:pt x="165" y="271"/>
                    <a:pt x="165" y="268"/>
                  </a:cubicBezTo>
                  <a:cubicBezTo>
                    <a:pt x="165" y="262"/>
                    <a:pt x="165" y="262"/>
                    <a:pt x="165" y="262"/>
                  </a:cubicBezTo>
                  <a:cubicBezTo>
                    <a:pt x="165" y="261"/>
                    <a:pt x="165" y="261"/>
                    <a:pt x="165" y="260"/>
                  </a:cubicBezTo>
                  <a:cubicBezTo>
                    <a:pt x="308" y="260"/>
                    <a:pt x="308" y="260"/>
                    <a:pt x="308" y="260"/>
                  </a:cubicBezTo>
                  <a:cubicBezTo>
                    <a:pt x="309" y="261"/>
                    <a:pt x="309" y="261"/>
                    <a:pt x="309" y="262"/>
                  </a:cubicBezTo>
                  <a:cubicBezTo>
                    <a:pt x="309" y="268"/>
                    <a:pt x="309" y="268"/>
                    <a:pt x="309" y="268"/>
                  </a:cubicBezTo>
                  <a:close/>
                  <a:moveTo>
                    <a:pt x="382" y="274"/>
                  </a:moveTo>
                  <a:cubicBezTo>
                    <a:pt x="380" y="274"/>
                    <a:pt x="377" y="271"/>
                    <a:pt x="377" y="268"/>
                  </a:cubicBezTo>
                  <a:cubicBezTo>
                    <a:pt x="377" y="265"/>
                    <a:pt x="380" y="263"/>
                    <a:pt x="382" y="263"/>
                  </a:cubicBezTo>
                  <a:cubicBezTo>
                    <a:pt x="385" y="263"/>
                    <a:pt x="388" y="265"/>
                    <a:pt x="388" y="268"/>
                  </a:cubicBezTo>
                  <a:cubicBezTo>
                    <a:pt x="388" y="271"/>
                    <a:pt x="385" y="274"/>
                    <a:pt x="382" y="274"/>
                  </a:cubicBezTo>
                  <a:close/>
                  <a:moveTo>
                    <a:pt x="389" y="233"/>
                  </a:moveTo>
                  <a:cubicBezTo>
                    <a:pt x="85" y="233"/>
                    <a:pt x="85" y="233"/>
                    <a:pt x="85" y="233"/>
                  </a:cubicBezTo>
                  <a:cubicBezTo>
                    <a:pt x="85" y="30"/>
                    <a:pt x="85" y="30"/>
                    <a:pt x="85" y="30"/>
                  </a:cubicBezTo>
                  <a:cubicBezTo>
                    <a:pt x="85" y="30"/>
                    <a:pt x="85" y="30"/>
                    <a:pt x="86" y="30"/>
                  </a:cubicBezTo>
                  <a:cubicBezTo>
                    <a:pt x="388" y="30"/>
                    <a:pt x="388" y="30"/>
                    <a:pt x="388" y="30"/>
                  </a:cubicBezTo>
                  <a:cubicBezTo>
                    <a:pt x="388" y="30"/>
                    <a:pt x="389" y="30"/>
                    <a:pt x="389" y="30"/>
                  </a:cubicBezTo>
                  <a:cubicBezTo>
                    <a:pt x="389" y="233"/>
                    <a:pt x="389" y="233"/>
                    <a:pt x="389" y="233"/>
                  </a:cubicBezTo>
                  <a:close/>
                  <a:moveTo>
                    <a:pt x="407" y="274"/>
                  </a:moveTo>
                  <a:cubicBezTo>
                    <a:pt x="404" y="274"/>
                    <a:pt x="402" y="271"/>
                    <a:pt x="402" y="268"/>
                  </a:cubicBezTo>
                  <a:cubicBezTo>
                    <a:pt x="402" y="265"/>
                    <a:pt x="404" y="263"/>
                    <a:pt x="407" y="263"/>
                  </a:cubicBezTo>
                  <a:cubicBezTo>
                    <a:pt x="410" y="263"/>
                    <a:pt x="412" y="265"/>
                    <a:pt x="412" y="268"/>
                  </a:cubicBezTo>
                  <a:cubicBezTo>
                    <a:pt x="412" y="271"/>
                    <a:pt x="410" y="274"/>
                    <a:pt x="407" y="274"/>
                  </a:cubicBezTo>
                  <a:close/>
                  <a:moveTo>
                    <a:pt x="432" y="274"/>
                  </a:moveTo>
                  <a:cubicBezTo>
                    <a:pt x="429" y="274"/>
                    <a:pt x="426" y="271"/>
                    <a:pt x="426" y="268"/>
                  </a:cubicBezTo>
                  <a:cubicBezTo>
                    <a:pt x="426" y="265"/>
                    <a:pt x="429" y="263"/>
                    <a:pt x="432" y="263"/>
                  </a:cubicBezTo>
                  <a:cubicBezTo>
                    <a:pt x="434" y="263"/>
                    <a:pt x="437" y="265"/>
                    <a:pt x="437" y="268"/>
                  </a:cubicBezTo>
                  <a:cubicBezTo>
                    <a:pt x="437" y="271"/>
                    <a:pt x="434" y="274"/>
                    <a:pt x="432" y="27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2525122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15720"/>
            <a:ext cx="12332368" cy="44396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txBox="1">
            <a:spLocks/>
          </p:cNvSpPr>
          <p:nvPr/>
        </p:nvSpPr>
        <p:spPr bwMode="auto">
          <a:xfrm>
            <a:off x="3352800" y="152400"/>
            <a:ext cx="6781800" cy="1143000"/>
          </a:xfrm>
          <a:prstGeom prst="rect">
            <a:avLst/>
          </a:prstGeom>
          <a:noFill/>
          <a:ln w="9525">
            <a:noFill/>
            <a:miter lim="800000"/>
            <a:headEnd/>
            <a:tailEnd/>
          </a:ln>
        </p:spPr>
        <p:txBody>
          <a:bodyPr anchor="ctr"/>
          <a:lstStyle/>
          <a:p>
            <a:pPr algn="ctr">
              <a:defRPr/>
            </a:pPr>
            <a:r>
              <a:rPr lang="en-US" sz="2400" dirty="0">
                <a:solidFill>
                  <a:prstClr val="white"/>
                </a:solidFill>
                <a:latin typeface="Calibri"/>
                <a:ea typeface="ＭＳ Ｐゴシック" charset="0"/>
                <a:cs typeface="ＭＳ Ｐゴシック" charset="0"/>
              </a:rPr>
              <a:t>(slide from an earlier EMAC presentation showing the request/offer, response, reimbursement process)</a:t>
            </a:r>
          </a:p>
        </p:txBody>
      </p:sp>
      <p:sp>
        <p:nvSpPr>
          <p:cNvPr id="18" name="Title 1"/>
          <p:cNvSpPr txBox="1">
            <a:spLocks/>
          </p:cNvSpPr>
          <p:nvPr/>
        </p:nvSpPr>
        <p:spPr>
          <a:xfrm>
            <a:off x="309640" y="299593"/>
            <a:ext cx="8220750" cy="685800"/>
          </a:xfrm>
          <a:prstGeom prst="rect">
            <a:avLst/>
          </a:prstGeom>
        </p:spPr>
        <p:txBody>
          <a:bodyPr anchor="b" anchorCtr="0"/>
          <a:lstStyle>
            <a:lvl1pPr algn="l" defTabSz="914400" rtl="0" eaLnBrk="1" latinLnBrk="0" hangingPunct="1">
              <a:lnSpc>
                <a:spcPct val="85000"/>
              </a:lnSpc>
              <a:spcBef>
                <a:spcPts val="0"/>
              </a:spcBef>
              <a:spcAft>
                <a:spcPts val="600"/>
              </a:spcAft>
              <a:buNone/>
              <a:defRPr sz="2800" b="1" kern="1200" baseline="0">
                <a:solidFill>
                  <a:schemeClr val="accent3"/>
                </a:solidFill>
                <a:latin typeface="Century Gothic" panose="020B0502020202020204" pitchFamily="34" charset="0"/>
                <a:ea typeface="+mj-ea"/>
                <a:cs typeface="Arial" pitchFamily="34" charset="0"/>
              </a:defRPr>
            </a:lvl1pPr>
          </a:lstStyle>
          <a:p>
            <a:r>
              <a:rPr lang="en-US" dirty="0"/>
              <a:t>EMAC does not </a:t>
            </a:r>
            <a:r>
              <a:rPr lang="ja-JP" altLang="en-US" dirty="0"/>
              <a:t>“</a:t>
            </a:r>
            <a:r>
              <a:rPr lang="en-US" altLang="ja-JP" dirty="0"/>
              <a:t>own</a:t>
            </a:r>
            <a:r>
              <a:rPr lang="ja-JP" altLang="en-US" dirty="0"/>
              <a:t>”</a:t>
            </a:r>
            <a:r>
              <a:rPr lang="en-US" altLang="ja-JP" dirty="0"/>
              <a:t> resources. </a:t>
            </a:r>
            <a:br>
              <a:rPr lang="en-US" altLang="ja-JP" dirty="0"/>
            </a:br>
            <a:r>
              <a:rPr lang="en-US" altLang="ja-JP" dirty="0"/>
              <a:t>It is the system to move the resources.</a:t>
            </a:r>
            <a:endParaRPr lang="en-US" dirty="0"/>
          </a:p>
        </p:txBody>
      </p:sp>
      <p:sp>
        <p:nvSpPr>
          <p:cNvPr id="19" name="Rectangle 18"/>
          <p:cNvSpPr/>
          <p:nvPr/>
        </p:nvSpPr>
        <p:spPr>
          <a:xfrm>
            <a:off x="0" y="1415719"/>
            <a:ext cx="12332368" cy="557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prstClr val="white"/>
              </a:solidFill>
              <a:latin typeface="Century Gothic" panose="020B0502020202020204" pitchFamily="34" charset="0"/>
            </a:endParaRPr>
          </a:p>
        </p:txBody>
      </p:sp>
      <p:sp>
        <p:nvSpPr>
          <p:cNvPr id="24" name="Rectangle 23"/>
          <p:cNvSpPr/>
          <p:nvPr/>
        </p:nvSpPr>
        <p:spPr>
          <a:xfrm>
            <a:off x="992827" y="1497752"/>
            <a:ext cx="2042547" cy="369332"/>
          </a:xfrm>
          <a:prstGeom prst="rect">
            <a:avLst/>
          </a:prstGeom>
        </p:spPr>
        <p:txBody>
          <a:bodyPr wrap="none">
            <a:spAutoFit/>
          </a:bodyPr>
          <a:lstStyle/>
          <a:p>
            <a:pPr algn="ctr">
              <a:defRPr/>
            </a:pPr>
            <a:r>
              <a:rPr lang="en-US" b="1" dirty="0">
                <a:solidFill>
                  <a:schemeClr val="bg1"/>
                </a:solidFill>
                <a:latin typeface="Century Gothic" panose="020B0502020202020204" pitchFamily="34" charset="0"/>
              </a:rPr>
              <a:t>Requesting State</a:t>
            </a:r>
          </a:p>
        </p:txBody>
      </p:sp>
      <p:sp>
        <p:nvSpPr>
          <p:cNvPr id="33" name="Isosceles Triangle 32"/>
          <p:cNvSpPr/>
          <p:nvPr/>
        </p:nvSpPr>
        <p:spPr>
          <a:xfrm rot="10800000">
            <a:off x="1863030" y="1972120"/>
            <a:ext cx="395801" cy="23891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2" name="Rectangle 31"/>
          <p:cNvSpPr/>
          <p:nvPr/>
        </p:nvSpPr>
        <p:spPr>
          <a:xfrm>
            <a:off x="9115344" y="1497752"/>
            <a:ext cx="2604834" cy="369332"/>
          </a:xfrm>
          <a:prstGeom prst="rect">
            <a:avLst/>
          </a:prstGeom>
        </p:spPr>
        <p:txBody>
          <a:bodyPr wrap="square">
            <a:spAutoFit/>
          </a:bodyPr>
          <a:lstStyle/>
          <a:p>
            <a:pPr algn="ctr">
              <a:defRPr/>
            </a:pPr>
            <a:r>
              <a:rPr lang="en-US" b="1" dirty="0">
                <a:solidFill>
                  <a:schemeClr val="bg1"/>
                </a:solidFill>
                <a:latin typeface="Century Gothic" panose="020B0502020202020204" pitchFamily="34" charset="0"/>
              </a:rPr>
              <a:t>Assisting State</a:t>
            </a:r>
          </a:p>
        </p:txBody>
      </p:sp>
      <p:sp>
        <p:nvSpPr>
          <p:cNvPr id="35" name="Isosceles Triangle 34"/>
          <p:cNvSpPr/>
          <p:nvPr/>
        </p:nvSpPr>
        <p:spPr>
          <a:xfrm rot="5400000">
            <a:off x="8311973" y="3622271"/>
            <a:ext cx="626361" cy="35378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39036" y="2479712"/>
            <a:ext cx="2859892" cy="646331"/>
          </a:xfrm>
          <a:prstGeom prst="rect">
            <a:avLst/>
          </a:prstGeom>
        </p:spPr>
        <p:txBody>
          <a:bodyPr wrap="square">
            <a:spAutoFit/>
          </a:bodyPr>
          <a:lstStyle/>
          <a:p>
            <a:pPr algn="ctr">
              <a:defRPr/>
            </a:pPr>
            <a:r>
              <a:rPr lang="en-US" b="1" dirty="0">
                <a:solidFill>
                  <a:prstClr val="white"/>
                </a:solidFill>
                <a:latin typeface="Calibri"/>
              </a:rPr>
              <a:t>State Emergency Management Agency</a:t>
            </a:r>
          </a:p>
        </p:txBody>
      </p:sp>
      <p:sp>
        <p:nvSpPr>
          <p:cNvPr id="43" name="Rectangle 42"/>
          <p:cNvSpPr/>
          <p:nvPr/>
        </p:nvSpPr>
        <p:spPr>
          <a:xfrm>
            <a:off x="911522" y="4472548"/>
            <a:ext cx="2514919" cy="923330"/>
          </a:xfrm>
          <a:prstGeom prst="rect">
            <a:avLst/>
          </a:prstGeom>
        </p:spPr>
        <p:txBody>
          <a:bodyPr wrap="square">
            <a:spAutoFit/>
          </a:bodyPr>
          <a:lstStyle/>
          <a:p>
            <a:pPr algn="ctr">
              <a:defRPr/>
            </a:pPr>
            <a:r>
              <a:rPr lang="en-US" b="1" dirty="0">
                <a:solidFill>
                  <a:prstClr val="white"/>
                </a:solidFill>
                <a:latin typeface="Calibri"/>
              </a:rPr>
              <a:t>Resource Provider: Agency, Department, Local, County, City etc. </a:t>
            </a:r>
          </a:p>
        </p:txBody>
      </p:sp>
      <p:sp>
        <p:nvSpPr>
          <p:cNvPr id="49" name="Rectangle 48"/>
          <p:cNvSpPr/>
          <p:nvPr/>
        </p:nvSpPr>
        <p:spPr>
          <a:xfrm>
            <a:off x="9032773" y="2479712"/>
            <a:ext cx="2859892" cy="646331"/>
          </a:xfrm>
          <a:prstGeom prst="rect">
            <a:avLst/>
          </a:prstGeom>
        </p:spPr>
        <p:txBody>
          <a:bodyPr wrap="square">
            <a:spAutoFit/>
          </a:bodyPr>
          <a:lstStyle/>
          <a:p>
            <a:pPr algn="ctr">
              <a:defRPr/>
            </a:pPr>
            <a:r>
              <a:rPr lang="en-US" b="1" dirty="0">
                <a:solidFill>
                  <a:prstClr val="white"/>
                </a:solidFill>
                <a:latin typeface="Calibri"/>
              </a:rPr>
              <a:t>State Emergency Management Agency</a:t>
            </a:r>
          </a:p>
        </p:txBody>
      </p:sp>
      <p:sp>
        <p:nvSpPr>
          <p:cNvPr id="50" name="Rectangle 49"/>
          <p:cNvSpPr/>
          <p:nvPr/>
        </p:nvSpPr>
        <p:spPr>
          <a:xfrm>
            <a:off x="9205259" y="4472548"/>
            <a:ext cx="2514919" cy="923330"/>
          </a:xfrm>
          <a:prstGeom prst="rect">
            <a:avLst/>
          </a:prstGeom>
        </p:spPr>
        <p:txBody>
          <a:bodyPr wrap="square">
            <a:spAutoFit/>
          </a:bodyPr>
          <a:lstStyle/>
          <a:p>
            <a:pPr algn="ctr">
              <a:defRPr/>
            </a:pPr>
            <a:r>
              <a:rPr lang="en-US" b="1" dirty="0">
                <a:solidFill>
                  <a:prstClr val="white"/>
                </a:solidFill>
                <a:latin typeface="Calibri"/>
              </a:rPr>
              <a:t>Resource Provider: Agency, Department, Local, County, City etc. </a:t>
            </a:r>
          </a:p>
        </p:txBody>
      </p:sp>
      <p:sp>
        <p:nvSpPr>
          <p:cNvPr id="31" name="Rectangle 30"/>
          <p:cNvSpPr/>
          <p:nvPr/>
        </p:nvSpPr>
        <p:spPr>
          <a:xfrm>
            <a:off x="3886761" y="1415718"/>
            <a:ext cx="4561497" cy="44439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3"/>
              </a:solidFill>
              <a:latin typeface="Century Gothic" panose="020B0502020202020204" pitchFamily="34" charset="0"/>
            </a:endParaRPr>
          </a:p>
        </p:txBody>
      </p:sp>
      <p:sp>
        <p:nvSpPr>
          <p:cNvPr id="96" name="Isosceles Triangle 95"/>
          <p:cNvSpPr/>
          <p:nvPr/>
        </p:nvSpPr>
        <p:spPr>
          <a:xfrm rot="16200000">
            <a:off x="3396686" y="3622271"/>
            <a:ext cx="626361" cy="35378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Isosceles Triangle 96"/>
          <p:cNvSpPr/>
          <p:nvPr/>
        </p:nvSpPr>
        <p:spPr>
          <a:xfrm rot="10800000">
            <a:off x="10181829" y="1972120"/>
            <a:ext cx="395801" cy="23891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Text Placeholder 2"/>
          <p:cNvSpPr txBox="1">
            <a:spLocks/>
          </p:cNvSpPr>
          <p:nvPr/>
        </p:nvSpPr>
        <p:spPr>
          <a:xfrm>
            <a:off x="5166280" y="2231057"/>
            <a:ext cx="2936711"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000" b="1" dirty="0"/>
              <a:t>EMAC Request/Offer</a:t>
            </a:r>
          </a:p>
        </p:txBody>
      </p:sp>
      <p:grpSp>
        <p:nvGrpSpPr>
          <p:cNvPr id="11" name="Group 10"/>
          <p:cNvGrpSpPr/>
          <p:nvPr/>
        </p:nvGrpSpPr>
        <p:grpSpPr>
          <a:xfrm>
            <a:off x="4073275" y="1910434"/>
            <a:ext cx="984354" cy="984354"/>
            <a:chOff x="4295432" y="2245048"/>
            <a:chExt cx="686687" cy="686687"/>
          </a:xfrm>
        </p:grpSpPr>
        <p:sp>
          <p:nvSpPr>
            <p:cNvPr id="78" name="Oval 77"/>
            <p:cNvSpPr/>
            <p:nvPr/>
          </p:nvSpPr>
          <p:spPr>
            <a:xfrm>
              <a:off x="4295432" y="2245048"/>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4415583" y="2434931"/>
              <a:ext cx="481154" cy="324543"/>
              <a:chOff x="-2036763" y="3132138"/>
              <a:chExt cx="809625" cy="546100"/>
            </a:xfrm>
            <a:solidFill>
              <a:schemeClr val="bg1"/>
            </a:solidFill>
          </p:grpSpPr>
          <p:sp>
            <p:nvSpPr>
              <p:cNvPr id="87" name="Freeform 24"/>
              <p:cNvSpPr>
                <a:spLocks/>
              </p:cNvSpPr>
              <p:nvPr/>
            </p:nvSpPr>
            <p:spPr bwMode="auto">
              <a:xfrm>
                <a:off x="-2036763" y="3235325"/>
                <a:ext cx="520700" cy="442913"/>
              </a:xfrm>
              <a:custGeom>
                <a:avLst/>
                <a:gdLst>
                  <a:gd name="T0" fmla="*/ 68 w 137"/>
                  <a:gd name="T1" fmla="*/ 0 h 116"/>
                  <a:gd name="T2" fmla="*/ 0 w 137"/>
                  <a:gd name="T3" fmla="*/ 50 h 116"/>
                  <a:gd name="T4" fmla="*/ 41 w 137"/>
                  <a:gd name="T5" fmla="*/ 96 h 116"/>
                  <a:gd name="T6" fmla="*/ 46 w 137"/>
                  <a:gd name="T7" fmla="*/ 116 h 116"/>
                  <a:gd name="T8" fmla="*/ 63 w 137"/>
                  <a:gd name="T9" fmla="*/ 100 h 116"/>
                  <a:gd name="T10" fmla="*/ 68 w 137"/>
                  <a:gd name="T11" fmla="*/ 100 h 116"/>
                  <a:gd name="T12" fmla="*/ 137 w 137"/>
                  <a:gd name="T13" fmla="*/ 50 h 116"/>
                  <a:gd name="T14" fmla="*/ 68 w 137"/>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16">
                    <a:moveTo>
                      <a:pt x="68" y="0"/>
                    </a:moveTo>
                    <a:cubicBezTo>
                      <a:pt x="30" y="0"/>
                      <a:pt x="0" y="23"/>
                      <a:pt x="0" y="50"/>
                    </a:cubicBezTo>
                    <a:cubicBezTo>
                      <a:pt x="0" y="71"/>
                      <a:pt x="17" y="89"/>
                      <a:pt x="41" y="96"/>
                    </a:cubicBezTo>
                    <a:cubicBezTo>
                      <a:pt x="46" y="116"/>
                      <a:pt x="46" y="116"/>
                      <a:pt x="46" y="116"/>
                    </a:cubicBezTo>
                    <a:cubicBezTo>
                      <a:pt x="63" y="100"/>
                      <a:pt x="63" y="100"/>
                      <a:pt x="63" y="100"/>
                    </a:cubicBezTo>
                    <a:cubicBezTo>
                      <a:pt x="65" y="100"/>
                      <a:pt x="66" y="100"/>
                      <a:pt x="68" y="100"/>
                    </a:cubicBezTo>
                    <a:cubicBezTo>
                      <a:pt x="106" y="100"/>
                      <a:pt x="137" y="78"/>
                      <a:pt x="137" y="50"/>
                    </a:cubicBezTo>
                    <a:cubicBezTo>
                      <a:pt x="137" y="23"/>
                      <a:pt x="106" y="0"/>
                      <a:pt x="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5"/>
              <p:cNvSpPr>
                <a:spLocks/>
              </p:cNvSpPr>
              <p:nvPr/>
            </p:nvSpPr>
            <p:spPr bwMode="auto">
              <a:xfrm>
                <a:off x="-1706563" y="3132138"/>
                <a:ext cx="479425" cy="442913"/>
              </a:xfrm>
              <a:custGeom>
                <a:avLst/>
                <a:gdLst>
                  <a:gd name="T0" fmla="*/ 57 w 126"/>
                  <a:gd name="T1" fmla="*/ 0 h 116"/>
                  <a:gd name="T2" fmla="*/ 126 w 126"/>
                  <a:gd name="T3" fmla="*/ 50 h 116"/>
                  <a:gd name="T4" fmla="*/ 85 w 126"/>
                  <a:gd name="T5" fmla="*/ 96 h 116"/>
                  <a:gd name="T6" fmla="*/ 79 w 126"/>
                  <a:gd name="T7" fmla="*/ 116 h 116"/>
                  <a:gd name="T8" fmla="*/ 63 w 126"/>
                  <a:gd name="T9" fmla="*/ 100 h 116"/>
                  <a:gd name="T10" fmla="*/ 57 w 126"/>
                  <a:gd name="T11" fmla="*/ 100 h 116"/>
                  <a:gd name="T12" fmla="*/ 51 w 126"/>
                  <a:gd name="T13" fmla="*/ 100 h 116"/>
                  <a:gd name="T14" fmla="*/ 58 w 126"/>
                  <a:gd name="T15" fmla="*/ 77 h 116"/>
                  <a:gd name="T16" fmla="*/ 0 w 126"/>
                  <a:gd name="T17" fmla="*/ 23 h 116"/>
                  <a:gd name="T18" fmla="*/ 57 w 126"/>
                  <a:gd name="T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16">
                    <a:moveTo>
                      <a:pt x="57" y="0"/>
                    </a:moveTo>
                    <a:cubicBezTo>
                      <a:pt x="95" y="0"/>
                      <a:pt x="126" y="23"/>
                      <a:pt x="126" y="50"/>
                    </a:cubicBezTo>
                    <a:cubicBezTo>
                      <a:pt x="126" y="71"/>
                      <a:pt x="109" y="89"/>
                      <a:pt x="85" y="96"/>
                    </a:cubicBezTo>
                    <a:cubicBezTo>
                      <a:pt x="79" y="116"/>
                      <a:pt x="79" y="116"/>
                      <a:pt x="79" y="116"/>
                    </a:cubicBezTo>
                    <a:cubicBezTo>
                      <a:pt x="63" y="100"/>
                      <a:pt x="63" y="100"/>
                      <a:pt x="63" y="100"/>
                    </a:cubicBezTo>
                    <a:cubicBezTo>
                      <a:pt x="61" y="100"/>
                      <a:pt x="59" y="100"/>
                      <a:pt x="57" y="100"/>
                    </a:cubicBezTo>
                    <a:cubicBezTo>
                      <a:pt x="55" y="100"/>
                      <a:pt x="53" y="100"/>
                      <a:pt x="51" y="100"/>
                    </a:cubicBezTo>
                    <a:cubicBezTo>
                      <a:pt x="55" y="93"/>
                      <a:pt x="58" y="85"/>
                      <a:pt x="58" y="77"/>
                    </a:cubicBezTo>
                    <a:cubicBezTo>
                      <a:pt x="58" y="51"/>
                      <a:pt x="33" y="29"/>
                      <a:pt x="0" y="23"/>
                    </a:cubicBezTo>
                    <a:cubicBezTo>
                      <a:pt x="12" y="9"/>
                      <a:pt x="33" y="0"/>
                      <a:pt x="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0" name="Straight Connector 9"/>
          <p:cNvCxnSpPr/>
          <p:nvPr/>
        </p:nvCxnSpPr>
        <p:spPr>
          <a:xfrm>
            <a:off x="2040565" y="3242338"/>
            <a:ext cx="0" cy="1078406"/>
          </a:xfrm>
          <a:prstGeom prst="line">
            <a:avLst/>
          </a:prstGeom>
          <a:ln w="63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0350118" y="3242338"/>
            <a:ext cx="0" cy="1078406"/>
          </a:xfrm>
          <a:prstGeom prst="line">
            <a:avLst/>
          </a:prstGeom>
          <a:ln w="635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Text Placeholder 2"/>
          <p:cNvSpPr txBox="1">
            <a:spLocks/>
          </p:cNvSpPr>
          <p:nvPr/>
        </p:nvSpPr>
        <p:spPr>
          <a:xfrm>
            <a:off x="5166280" y="3450887"/>
            <a:ext cx="2936711"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000" b="1" dirty="0"/>
              <a:t>Response</a:t>
            </a:r>
          </a:p>
        </p:txBody>
      </p:sp>
      <p:sp>
        <p:nvSpPr>
          <p:cNvPr id="101" name="Oval 100"/>
          <p:cNvSpPr/>
          <p:nvPr/>
        </p:nvSpPr>
        <p:spPr>
          <a:xfrm>
            <a:off x="4073275" y="3130264"/>
            <a:ext cx="984354" cy="9843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 Placeholder 2"/>
          <p:cNvSpPr txBox="1">
            <a:spLocks/>
          </p:cNvSpPr>
          <p:nvPr/>
        </p:nvSpPr>
        <p:spPr>
          <a:xfrm>
            <a:off x="5166280" y="4587129"/>
            <a:ext cx="2936711"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000" b="1" dirty="0"/>
              <a:t>Reimbursement </a:t>
            </a:r>
            <a:br>
              <a:rPr lang="en-US" sz="2000" b="1" dirty="0"/>
            </a:br>
            <a:r>
              <a:rPr lang="en-US" sz="2000" b="1" dirty="0"/>
              <a:t>Process</a:t>
            </a:r>
          </a:p>
        </p:txBody>
      </p:sp>
      <p:sp>
        <p:nvSpPr>
          <p:cNvPr id="107" name="Oval 106"/>
          <p:cNvSpPr/>
          <p:nvPr/>
        </p:nvSpPr>
        <p:spPr>
          <a:xfrm>
            <a:off x="4073275" y="4411524"/>
            <a:ext cx="984354" cy="9843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Plus 80"/>
          <p:cNvSpPr/>
          <p:nvPr/>
        </p:nvSpPr>
        <p:spPr>
          <a:xfrm>
            <a:off x="4290157" y="3342055"/>
            <a:ext cx="581837" cy="581837"/>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4346429" y="4603503"/>
            <a:ext cx="448761" cy="593239"/>
            <a:chOff x="-1350963" y="2882900"/>
            <a:chExt cx="325438" cy="430213"/>
          </a:xfrm>
        </p:grpSpPr>
        <p:sp>
          <p:nvSpPr>
            <p:cNvPr id="83" name="Freeform 18"/>
            <p:cNvSpPr>
              <a:spLocks/>
            </p:cNvSpPr>
            <p:nvPr/>
          </p:nvSpPr>
          <p:spPr bwMode="auto">
            <a:xfrm>
              <a:off x="-1228725" y="2963863"/>
              <a:ext cx="92075" cy="17463"/>
            </a:xfrm>
            <a:custGeom>
              <a:avLst/>
              <a:gdLst>
                <a:gd name="T0" fmla="*/ 2 w 33"/>
                <a:gd name="T1" fmla="*/ 0 h 6"/>
                <a:gd name="T2" fmla="*/ 0 w 33"/>
                <a:gd name="T3" fmla="*/ 1 h 6"/>
                <a:gd name="T4" fmla="*/ 0 w 33"/>
                <a:gd name="T5" fmla="*/ 5 h 6"/>
                <a:gd name="T6" fmla="*/ 2 w 33"/>
                <a:gd name="T7" fmla="*/ 6 h 6"/>
                <a:gd name="T8" fmla="*/ 31 w 33"/>
                <a:gd name="T9" fmla="*/ 6 h 6"/>
                <a:gd name="T10" fmla="*/ 33 w 33"/>
                <a:gd name="T11" fmla="*/ 5 h 6"/>
                <a:gd name="T12" fmla="*/ 33 w 33"/>
                <a:gd name="T13" fmla="*/ 1 h 6"/>
                <a:gd name="T14" fmla="*/ 31 w 33"/>
                <a:gd name="T15" fmla="*/ 0 h 6"/>
                <a:gd name="T16" fmla="*/ 2 w 3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6">
                  <a:moveTo>
                    <a:pt x="2" y="0"/>
                  </a:moveTo>
                  <a:cubicBezTo>
                    <a:pt x="1" y="0"/>
                    <a:pt x="0" y="1"/>
                    <a:pt x="0" y="1"/>
                  </a:cubicBezTo>
                  <a:cubicBezTo>
                    <a:pt x="0" y="5"/>
                    <a:pt x="0" y="5"/>
                    <a:pt x="0" y="5"/>
                  </a:cubicBezTo>
                  <a:cubicBezTo>
                    <a:pt x="0" y="5"/>
                    <a:pt x="1" y="6"/>
                    <a:pt x="2" y="6"/>
                  </a:cubicBezTo>
                  <a:cubicBezTo>
                    <a:pt x="31" y="6"/>
                    <a:pt x="31" y="6"/>
                    <a:pt x="31" y="6"/>
                  </a:cubicBezTo>
                  <a:cubicBezTo>
                    <a:pt x="32" y="6"/>
                    <a:pt x="33" y="5"/>
                    <a:pt x="33" y="5"/>
                  </a:cubicBezTo>
                  <a:cubicBezTo>
                    <a:pt x="33" y="1"/>
                    <a:pt x="33" y="1"/>
                    <a:pt x="33" y="1"/>
                  </a:cubicBezTo>
                  <a:cubicBezTo>
                    <a:pt x="33" y="1"/>
                    <a:pt x="32" y="0"/>
                    <a:pt x="31" y="0"/>
                  </a:cubicBezTo>
                  <a:lnTo>
                    <a:pt x="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19"/>
            <p:cNvSpPr>
              <a:spLocks/>
            </p:cNvSpPr>
            <p:nvPr/>
          </p:nvSpPr>
          <p:spPr bwMode="auto">
            <a:xfrm>
              <a:off x="-1260475" y="2882900"/>
              <a:ext cx="152400" cy="61913"/>
            </a:xfrm>
            <a:custGeom>
              <a:avLst/>
              <a:gdLst>
                <a:gd name="T0" fmla="*/ 11 w 54"/>
                <a:gd name="T1" fmla="*/ 22 h 22"/>
                <a:gd name="T2" fmla="*/ 45 w 54"/>
                <a:gd name="T3" fmla="*/ 22 h 22"/>
                <a:gd name="T4" fmla="*/ 53 w 54"/>
                <a:gd name="T5" fmla="*/ 7 h 22"/>
                <a:gd name="T6" fmla="*/ 38 w 54"/>
                <a:gd name="T7" fmla="*/ 11 h 22"/>
                <a:gd name="T8" fmla="*/ 28 w 54"/>
                <a:gd name="T9" fmla="*/ 0 h 22"/>
                <a:gd name="T10" fmla="*/ 22 w 54"/>
                <a:gd name="T11" fmla="*/ 11 h 22"/>
                <a:gd name="T12" fmla="*/ 6 w 54"/>
                <a:gd name="T13" fmla="*/ 2 h 22"/>
                <a:gd name="T14" fmla="*/ 1 w 54"/>
                <a:gd name="T15" fmla="*/ 7 h 22"/>
                <a:gd name="T16" fmla="*/ 11 w 5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2">
                  <a:moveTo>
                    <a:pt x="11" y="22"/>
                  </a:moveTo>
                  <a:cubicBezTo>
                    <a:pt x="45" y="22"/>
                    <a:pt x="45" y="22"/>
                    <a:pt x="45" y="22"/>
                  </a:cubicBezTo>
                  <a:cubicBezTo>
                    <a:pt x="53" y="7"/>
                    <a:pt x="53" y="7"/>
                    <a:pt x="53" y="7"/>
                  </a:cubicBezTo>
                  <a:cubicBezTo>
                    <a:pt x="54" y="5"/>
                    <a:pt x="40" y="11"/>
                    <a:pt x="38" y="11"/>
                  </a:cubicBezTo>
                  <a:cubicBezTo>
                    <a:pt x="28" y="0"/>
                    <a:pt x="28" y="0"/>
                    <a:pt x="28" y="0"/>
                  </a:cubicBezTo>
                  <a:cubicBezTo>
                    <a:pt x="22" y="11"/>
                    <a:pt x="22" y="11"/>
                    <a:pt x="22" y="11"/>
                  </a:cubicBezTo>
                  <a:cubicBezTo>
                    <a:pt x="6" y="2"/>
                    <a:pt x="6" y="2"/>
                    <a:pt x="6" y="2"/>
                  </a:cubicBezTo>
                  <a:cubicBezTo>
                    <a:pt x="3" y="2"/>
                    <a:pt x="0" y="5"/>
                    <a:pt x="1" y="7"/>
                  </a:cubicBezTo>
                  <a:lnTo>
                    <a:pt x="11" y="2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0"/>
            <p:cNvSpPr>
              <a:spLocks noEditPoints="1"/>
            </p:cNvSpPr>
            <p:nvPr/>
          </p:nvSpPr>
          <p:spPr bwMode="auto">
            <a:xfrm>
              <a:off x="-1350963" y="3000375"/>
              <a:ext cx="325438" cy="312738"/>
            </a:xfrm>
            <a:custGeom>
              <a:avLst/>
              <a:gdLst>
                <a:gd name="T0" fmla="*/ 115 w 115"/>
                <a:gd name="T1" fmla="*/ 78 h 112"/>
                <a:gd name="T2" fmla="*/ 113 w 115"/>
                <a:gd name="T3" fmla="*/ 46 h 112"/>
                <a:gd name="T4" fmla="*/ 70 w 115"/>
                <a:gd name="T5" fmla="*/ 0 h 112"/>
                <a:gd name="T6" fmla="*/ 50 w 115"/>
                <a:gd name="T7" fmla="*/ 0 h 112"/>
                <a:gd name="T8" fmla="*/ 2 w 115"/>
                <a:gd name="T9" fmla="*/ 71 h 112"/>
                <a:gd name="T10" fmla="*/ 2 w 115"/>
                <a:gd name="T11" fmla="*/ 82 h 112"/>
                <a:gd name="T12" fmla="*/ 2 w 115"/>
                <a:gd name="T13" fmla="*/ 82 h 112"/>
                <a:gd name="T14" fmla="*/ 4 w 115"/>
                <a:gd name="T15" fmla="*/ 87 h 112"/>
                <a:gd name="T16" fmla="*/ 36 w 115"/>
                <a:gd name="T17" fmla="*/ 109 h 112"/>
                <a:gd name="T18" fmla="*/ 59 w 115"/>
                <a:gd name="T19" fmla="*/ 112 h 112"/>
                <a:gd name="T20" fmla="*/ 81 w 115"/>
                <a:gd name="T21" fmla="*/ 109 h 112"/>
                <a:gd name="T22" fmla="*/ 115 w 115"/>
                <a:gd name="T23" fmla="*/ 83 h 112"/>
                <a:gd name="T24" fmla="*/ 115 w 115"/>
                <a:gd name="T25" fmla="*/ 80 h 112"/>
                <a:gd name="T26" fmla="*/ 115 w 115"/>
                <a:gd name="T27" fmla="*/ 78 h 112"/>
                <a:gd name="T28" fmla="*/ 61 w 115"/>
                <a:gd name="T29" fmla="*/ 84 h 112"/>
                <a:gd name="T30" fmla="*/ 61 w 115"/>
                <a:gd name="T31" fmla="*/ 90 h 112"/>
                <a:gd name="T32" fmla="*/ 56 w 115"/>
                <a:gd name="T33" fmla="*/ 90 h 112"/>
                <a:gd name="T34" fmla="*/ 56 w 115"/>
                <a:gd name="T35" fmla="*/ 84 h 112"/>
                <a:gd name="T36" fmla="*/ 42 w 115"/>
                <a:gd name="T37" fmla="*/ 71 h 112"/>
                <a:gd name="T38" fmla="*/ 42 w 115"/>
                <a:gd name="T39" fmla="*/ 68 h 112"/>
                <a:gd name="T40" fmla="*/ 54 w 115"/>
                <a:gd name="T41" fmla="*/ 68 h 112"/>
                <a:gd name="T42" fmla="*/ 54 w 115"/>
                <a:gd name="T43" fmla="*/ 69 h 112"/>
                <a:gd name="T44" fmla="*/ 59 w 115"/>
                <a:gd name="T45" fmla="*/ 76 h 112"/>
                <a:gd name="T46" fmla="*/ 64 w 115"/>
                <a:gd name="T47" fmla="*/ 70 h 112"/>
                <a:gd name="T48" fmla="*/ 42 w 115"/>
                <a:gd name="T49" fmla="*/ 47 h 112"/>
                <a:gd name="T50" fmla="*/ 56 w 115"/>
                <a:gd name="T51" fmla="*/ 32 h 112"/>
                <a:gd name="T52" fmla="*/ 56 w 115"/>
                <a:gd name="T53" fmla="*/ 27 h 112"/>
                <a:gd name="T54" fmla="*/ 61 w 115"/>
                <a:gd name="T55" fmla="*/ 27 h 112"/>
                <a:gd name="T56" fmla="*/ 61 w 115"/>
                <a:gd name="T57" fmla="*/ 32 h 112"/>
                <a:gd name="T58" fmla="*/ 75 w 115"/>
                <a:gd name="T59" fmla="*/ 46 h 112"/>
                <a:gd name="T60" fmla="*/ 75 w 115"/>
                <a:gd name="T61" fmla="*/ 47 h 112"/>
                <a:gd name="T62" fmla="*/ 64 w 115"/>
                <a:gd name="T63" fmla="*/ 47 h 112"/>
                <a:gd name="T64" fmla="*/ 63 w 115"/>
                <a:gd name="T65" fmla="*/ 42 h 112"/>
                <a:gd name="T66" fmla="*/ 59 w 115"/>
                <a:gd name="T67" fmla="*/ 40 h 112"/>
                <a:gd name="T68" fmla="*/ 54 w 115"/>
                <a:gd name="T69" fmla="*/ 45 h 112"/>
                <a:gd name="T70" fmla="*/ 76 w 115"/>
                <a:gd name="T71" fmla="*/ 68 h 112"/>
                <a:gd name="T72" fmla="*/ 61 w 115"/>
                <a:gd name="T73" fmla="*/ 8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2">
                  <a:moveTo>
                    <a:pt x="115" y="78"/>
                  </a:moveTo>
                  <a:cubicBezTo>
                    <a:pt x="115" y="68"/>
                    <a:pt x="115" y="56"/>
                    <a:pt x="113" y="46"/>
                  </a:cubicBezTo>
                  <a:cubicBezTo>
                    <a:pt x="109" y="25"/>
                    <a:pt x="94" y="0"/>
                    <a:pt x="70" y="0"/>
                  </a:cubicBezTo>
                  <a:cubicBezTo>
                    <a:pt x="50" y="0"/>
                    <a:pt x="50" y="0"/>
                    <a:pt x="50" y="0"/>
                  </a:cubicBezTo>
                  <a:cubicBezTo>
                    <a:pt x="26" y="0"/>
                    <a:pt x="0" y="40"/>
                    <a:pt x="2" y="71"/>
                  </a:cubicBezTo>
                  <a:cubicBezTo>
                    <a:pt x="2" y="73"/>
                    <a:pt x="2" y="80"/>
                    <a:pt x="2" y="82"/>
                  </a:cubicBezTo>
                  <a:cubicBezTo>
                    <a:pt x="2" y="82"/>
                    <a:pt x="2" y="82"/>
                    <a:pt x="2" y="82"/>
                  </a:cubicBezTo>
                  <a:cubicBezTo>
                    <a:pt x="2" y="83"/>
                    <a:pt x="3" y="85"/>
                    <a:pt x="4" y="87"/>
                  </a:cubicBezTo>
                  <a:cubicBezTo>
                    <a:pt x="7" y="97"/>
                    <a:pt x="20" y="105"/>
                    <a:pt x="36" y="109"/>
                  </a:cubicBezTo>
                  <a:cubicBezTo>
                    <a:pt x="43" y="111"/>
                    <a:pt x="51" y="112"/>
                    <a:pt x="59" y="112"/>
                  </a:cubicBezTo>
                  <a:cubicBezTo>
                    <a:pt x="67" y="112"/>
                    <a:pt x="74" y="111"/>
                    <a:pt x="81" y="109"/>
                  </a:cubicBezTo>
                  <a:cubicBezTo>
                    <a:pt x="100" y="104"/>
                    <a:pt x="113" y="95"/>
                    <a:pt x="115" y="83"/>
                  </a:cubicBezTo>
                  <a:cubicBezTo>
                    <a:pt x="115" y="82"/>
                    <a:pt x="115" y="81"/>
                    <a:pt x="115" y="80"/>
                  </a:cubicBezTo>
                  <a:cubicBezTo>
                    <a:pt x="115" y="79"/>
                    <a:pt x="115" y="79"/>
                    <a:pt x="115" y="78"/>
                  </a:cubicBezTo>
                  <a:close/>
                  <a:moveTo>
                    <a:pt x="61" y="84"/>
                  </a:moveTo>
                  <a:cubicBezTo>
                    <a:pt x="61" y="90"/>
                    <a:pt x="61" y="90"/>
                    <a:pt x="61" y="90"/>
                  </a:cubicBezTo>
                  <a:cubicBezTo>
                    <a:pt x="56" y="90"/>
                    <a:pt x="56" y="90"/>
                    <a:pt x="56" y="90"/>
                  </a:cubicBezTo>
                  <a:cubicBezTo>
                    <a:pt x="56" y="84"/>
                    <a:pt x="56" y="84"/>
                    <a:pt x="56" y="84"/>
                  </a:cubicBezTo>
                  <a:cubicBezTo>
                    <a:pt x="49" y="83"/>
                    <a:pt x="42" y="80"/>
                    <a:pt x="42" y="71"/>
                  </a:cubicBezTo>
                  <a:cubicBezTo>
                    <a:pt x="42" y="68"/>
                    <a:pt x="42" y="68"/>
                    <a:pt x="42" y="68"/>
                  </a:cubicBezTo>
                  <a:cubicBezTo>
                    <a:pt x="54" y="68"/>
                    <a:pt x="54" y="68"/>
                    <a:pt x="54" y="68"/>
                  </a:cubicBezTo>
                  <a:cubicBezTo>
                    <a:pt x="54" y="69"/>
                    <a:pt x="54" y="69"/>
                    <a:pt x="54" y="69"/>
                  </a:cubicBezTo>
                  <a:cubicBezTo>
                    <a:pt x="54" y="73"/>
                    <a:pt x="55" y="76"/>
                    <a:pt x="59" y="76"/>
                  </a:cubicBezTo>
                  <a:cubicBezTo>
                    <a:pt x="63" y="76"/>
                    <a:pt x="64" y="73"/>
                    <a:pt x="64" y="70"/>
                  </a:cubicBezTo>
                  <a:cubicBezTo>
                    <a:pt x="64" y="59"/>
                    <a:pt x="42" y="65"/>
                    <a:pt x="42" y="47"/>
                  </a:cubicBezTo>
                  <a:cubicBezTo>
                    <a:pt x="42" y="39"/>
                    <a:pt x="46" y="33"/>
                    <a:pt x="56" y="32"/>
                  </a:cubicBezTo>
                  <a:cubicBezTo>
                    <a:pt x="56" y="27"/>
                    <a:pt x="56" y="27"/>
                    <a:pt x="56" y="27"/>
                  </a:cubicBezTo>
                  <a:cubicBezTo>
                    <a:pt x="61" y="27"/>
                    <a:pt x="61" y="27"/>
                    <a:pt x="61" y="27"/>
                  </a:cubicBezTo>
                  <a:cubicBezTo>
                    <a:pt x="61" y="32"/>
                    <a:pt x="61" y="32"/>
                    <a:pt x="61" y="32"/>
                  </a:cubicBezTo>
                  <a:cubicBezTo>
                    <a:pt x="71" y="33"/>
                    <a:pt x="75" y="39"/>
                    <a:pt x="75" y="46"/>
                  </a:cubicBezTo>
                  <a:cubicBezTo>
                    <a:pt x="75" y="47"/>
                    <a:pt x="75" y="47"/>
                    <a:pt x="75" y="47"/>
                  </a:cubicBezTo>
                  <a:cubicBezTo>
                    <a:pt x="64" y="47"/>
                    <a:pt x="64" y="47"/>
                    <a:pt x="64" y="47"/>
                  </a:cubicBezTo>
                  <a:cubicBezTo>
                    <a:pt x="64" y="45"/>
                    <a:pt x="63" y="43"/>
                    <a:pt x="63" y="42"/>
                  </a:cubicBezTo>
                  <a:cubicBezTo>
                    <a:pt x="62" y="41"/>
                    <a:pt x="61" y="40"/>
                    <a:pt x="59" y="40"/>
                  </a:cubicBezTo>
                  <a:cubicBezTo>
                    <a:pt x="56" y="40"/>
                    <a:pt x="54" y="42"/>
                    <a:pt x="54" y="45"/>
                  </a:cubicBezTo>
                  <a:cubicBezTo>
                    <a:pt x="54" y="56"/>
                    <a:pt x="76" y="50"/>
                    <a:pt x="76" y="68"/>
                  </a:cubicBezTo>
                  <a:cubicBezTo>
                    <a:pt x="76" y="78"/>
                    <a:pt x="71" y="83"/>
                    <a:pt x="61" y="8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7266287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6139" r="27090"/>
          <a:stretch/>
        </p:blipFill>
        <p:spPr>
          <a:xfrm>
            <a:off x="8612372" y="1458011"/>
            <a:ext cx="3721396" cy="3715567"/>
          </a:xfrm>
          <a:prstGeom prst="rect">
            <a:avLst/>
          </a:prstGeom>
        </p:spPr>
      </p:pic>
      <p:sp>
        <p:nvSpPr>
          <p:cNvPr id="17" name="Rectangle 16"/>
          <p:cNvSpPr/>
          <p:nvPr/>
        </p:nvSpPr>
        <p:spPr>
          <a:xfrm>
            <a:off x="8612372" y="1458014"/>
            <a:ext cx="3727630" cy="3715565"/>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MASS: Mutual Aid Support System</a:t>
            </a:r>
          </a:p>
        </p:txBody>
      </p:sp>
      <p:sp>
        <p:nvSpPr>
          <p:cNvPr id="4" name="Slide Number Placeholder 3"/>
          <p:cNvSpPr>
            <a:spLocks noGrp="1"/>
          </p:cNvSpPr>
          <p:nvPr>
            <p:ph type="sldNum" sz="quarter" idx="4"/>
          </p:nvPr>
        </p:nvSpPr>
        <p:spPr/>
        <p:txBody>
          <a:bodyPr/>
          <a:lstStyle/>
          <a:p>
            <a:fld id="{E0945A5B-6FD1-4E75-90E0-1022EA54FCBA}" type="slidenum">
              <a:rPr lang="en-US" smtClean="0"/>
              <a:pPr/>
              <a:t>14</a:t>
            </a:fld>
            <a:endParaRPr lang="en-US" dirty="0"/>
          </a:p>
        </p:txBody>
      </p:sp>
      <p:sp>
        <p:nvSpPr>
          <p:cNvPr id="27" name="Text Placeholder 2"/>
          <p:cNvSpPr>
            <a:spLocks noGrp="1"/>
          </p:cNvSpPr>
          <p:nvPr>
            <p:ph type="body" sz="quarter" idx="13"/>
          </p:nvPr>
        </p:nvSpPr>
        <p:spPr>
          <a:xfrm>
            <a:off x="309639" y="1478531"/>
            <a:ext cx="7196947" cy="2324839"/>
          </a:xfrm>
        </p:spPr>
        <p:txBody>
          <a:bodyPr/>
          <a:lstStyle/>
          <a:p>
            <a:pPr lvl="2">
              <a:buSzPct val="100000"/>
              <a:buFont typeface="Arial" panose="020B0604020202020204" pitchFamily="34" charset="0"/>
              <a:buChar char="•"/>
            </a:pPr>
            <a:r>
              <a:rPr lang="en-US" dirty="0"/>
              <a:t>MASS is software code that focuses on Mission Ready Packaging</a:t>
            </a:r>
          </a:p>
          <a:p>
            <a:pPr lvl="2">
              <a:buSzPct val="100000"/>
              <a:buFont typeface="Arial" panose="020B0604020202020204" pitchFamily="34" charset="0"/>
              <a:buChar char="•"/>
            </a:pPr>
            <a:r>
              <a:rPr lang="en-US" dirty="0"/>
              <a:t>MASS can talk to your existing resource management software</a:t>
            </a:r>
          </a:p>
          <a:p>
            <a:pPr lvl="2">
              <a:buSzPct val="100000"/>
              <a:buFont typeface="Arial" panose="020B0604020202020204" pitchFamily="34" charset="0"/>
              <a:buChar char="•"/>
            </a:pPr>
            <a:r>
              <a:rPr lang="en-US" dirty="0"/>
              <a:t>MASS pulls your current resource inventory and adds the Mission Ready Packaging fields</a:t>
            </a:r>
          </a:p>
          <a:p>
            <a:pPr lvl="2">
              <a:buSzPct val="100000"/>
              <a:buFont typeface="Arial" panose="020B0604020202020204" pitchFamily="34" charset="0"/>
              <a:buChar char="•"/>
            </a:pPr>
            <a:r>
              <a:rPr lang="en-US" dirty="0"/>
              <a:t>Export a spreadsheet (XML) from MASS that you can upload directly into the offer section of the EMAC Operations System</a:t>
            </a:r>
          </a:p>
          <a:p>
            <a:pPr lvl="2">
              <a:buSzPct val="100000"/>
              <a:buFont typeface="Arial" panose="020B0604020202020204" pitchFamily="34" charset="0"/>
              <a:buChar char="•"/>
            </a:pPr>
            <a:endParaRPr lang="en-US" dirty="0"/>
          </a:p>
        </p:txBody>
      </p:sp>
      <p:sp>
        <p:nvSpPr>
          <p:cNvPr id="30" name="Oval 29"/>
          <p:cNvSpPr/>
          <p:nvPr/>
        </p:nvSpPr>
        <p:spPr>
          <a:xfrm>
            <a:off x="9706709" y="2478898"/>
            <a:ext cx="1705452" cy="1705452"/>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p:cNvSpPr txBox="1">
            <a:spLocks/>
          </p:cNvSpPr>
          <p:nvPr/>
        </p:nvSpPr>
        <p:spPr>
          <a:xfrm>
            <a:off x="304800" y="5402303"/>
            <a:ext cx="8562473" cy="4790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buSzPct val="80000"/>
              <a:buNone/>
            </a:pPr>
            <a:r>
              <a:rPr lang="en-US" sz="2000" b="1" dirty="0">
                <a:solidFill>
                  <a:schemeClr val="accent4"/>
                </a:solidFill>
              </a:rPr>
              <a:t>You control the data view and who can see </a:t>
            </a:r>
            <a:br>
              <a:rPr lang="en-US" sz="2000" b="1" dirty="0">
                <a:solidFill>
                  <a:schemeClr val="accent4"/>
                </a:solidFill>
              </a:rPr>
            </a:br>
            <a:r>
              <a:rPr lang="en-US" sz="2000" b="1" dirty="0">
                <a:solidFill>
                  <a:schemeClr val="accent4"/>
                </a:solidFill>
              </a:rPr>
              <a:t>your resource inventory.</a:t>
            </a:r>
          </a:p>
        </p:txBody>
      </p:sp>
      <p:grpSp>
        <p:nvGrpSpPr>
          <p:cNvPr id="13" name="Group 12"/>
          <p:cNvGrpSpPr/>
          <p:nvPr/>
        </p:nvGrpSpPr>
        <p:grpSpPr>
          <a:xfrm>
            <a:off x="421105" y="5173581"/>
            <a:ext cx="7992730" cy="173948"/>
            <a:chOff x="421105" y="5089358"/>
            <a:chExt cx="7992730" cy="173948"/>
          </a:xfrm>
        </p:grpSpPr>
        <p:cxnSp>
          <p:nvCxnSpPr>
            <p:cNvPr id="18" name="Straight Connector 17"/>
            <p:cNvCxnSpPr/>
            <p:nvPr/>
          </p:nvCxnSpPr>
          <p:spPr>
            <a:xfrm>
              <a:off x="421105" y="5089358"/>
              <a:ext cx="7992730" cy="0"/>
            </a:xfrm>
            <a:prstGeom prst="line">
              <a:avLst/>
            </a:prstGeom>
            <a:ln w="63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rot="10800000">
              <a:off x="4325655" y="5089358"/>
              <a:ext cx="201780" cy="17394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5"/>
          <p:cNvSpPr>
            <a:spLocks noEditPoints="1"/>
          </p:cNvSpPr>
          <p:nvPr/>
        </p:nvSpPr>
        <p:spPr bwMode="auto">
          <a:xfrm>
            <a:off x="10088615" y="3002923"/>
            <a:ext cx="1001143" cy="618143"/>
          </a:xfrm>
          <a:custGeom>
            <a:avLst/>
            <a:gdLst>
              <a:gd name="T0" fmla="*/ 457 w 473"/>
              <a:gd name="T1" fmla="*/ 242 h 291"/>
              <a:gd name="T2" fmla="*/ 421 w 473"/>
              <a:gd name="T3" fmla="*/ 242 h 291"/>
              <a:gd name="T4" fmla="*/ 421 w 473"/>
              <a:gd name="T5" fmla="*/ 13 h 291"/>
              <a:gd name="T6" fmla="*/ 408 w 473"/>
              <a:gd name="T7" fmla="*/ 0 h 291"/>
              <a:gd name="T8" fmla="*/ 65 w 473"/>
              <a:gd name="T9" fmla="*/ 0 h 291"/>
              <a:gd name="T10" fmla="*/ 53 w 473"/>
              <a:gd name="T11" fmla="*/ 13 h 291"/>
              <a:gd name="T12" fmla="*/ 53 w 473"/>
              <a:gd name="T13" fmla="*/ 242 h 291"/>
              <a:gd name="T14" fmla="*/ 17 w 473"/>
              <a:gd name="T15" fmla="*/ 242 h 291"/>
              <a:gd name="T16" fmla="*/ 0 w 473"/>
              <a:gd name="T17" fmla="*/ 259 h 291"/>
              <a:gd name="T18" fmla="*/ 0 w 473"/>
              <a:gd name="T19" fmla="*/ 275 h 291"/>
              <a:gd name="T20" fmla="*/ 17 w 473"/>
              <a:gd name="T21" fmla="*/ 291 h 291"/>
              <a:gd name="T22" fmla="*/ 457 w 473"/>
              <a:gd name="T23" fmla="*/ 291 h 291"/>
              <a:gd name="T24" fmla="*/ 473 w 473"/>
              <a:gd name="T25" fmla="*/ 275 h 291"/>
              <a:gd name="T26" fmla="*/ 473 w 473"/>
              <a:gd name="T27" fmla="*/ 259 h 291"/>
              <a:gd name="T28" fmla="*/ 457 w 473"/>
              <a:gd name="T29" fmla="*/ 242 h 291"/>
              <a:gd name="T30" fmla="*/ 309 w 473"/>
              <a:gd name="T31" fmla="*/ 268 h 291"/>
              <a:gd name="T32" fmla="*/ 302 w 473"/>
              <a:gd name="T33" fmla="*/ 274 h 291"/>
              <a:gd name="T34" fmla="*/ 171 w 473"/>
              <a:gd name="T35" fmla="*/ 274 h 291"/>
              <a:gd name="T36" fmla="*/ 165 w 473"/>
              <a:gd name="T37" fmla="*/ 268 h 291"/>
              <a:gd name="T38" fmla="*/ 165 w 473"/>
              <a:gd name="T39" fmla="*/ 262 h 291"/>
              <a:gd name="T40" fmla="*/ 165 w 473"/>
              <a:gd name="T41" fmla="*/ 260 h 291"/>
              <a:gd name="T42" fmla="*/ 308 w 473"/>
              <a:gd name="T43" fmla="*/ 260 h 291"/>
              <a:gd name="T44" fmla="*/ 309 w 473"/>
              <a:gd name="T45" fmla="*/ 262 h 291"/>
              <a:gd name="T46" fmla="*/ 309 w 473"/>
              <a:gd name="T47" fmla="*/ 268 h 291"/>
              <a:gd name="T48" fmla="*/ 382 w 473"/>
              <a:gd name="T49" fmla="*/ 274 h 291"/>
              <a:gd name="T50" fmla="*/ 377 w 473"/>
              <a:gd name="T51" fmla="*/ 268 h 291"/>
              <a:gd name="T52" fmla="*/ 382 w 473"/>
              <a:gd name="T53" fmla="*/ 263 h 291"/>
              <a:gd name="T54" fmla="*/ 388 w 473"/>
              <a:gd name="T55" fmla="*/ 268 h 291"/>
              <a:gd name="T56" fmla="*/ 382 w 473"/>
              <a:gd name="T57" fmla="*/ 274 h 291"/>
              <a:gd name="T58" fmla="*/ 389 w 473"/>
              <a:gd name="T59" fmla="*/ 233 h 291"/>
              <a:gd name="T60" fmla="*/ 85 w 473"/>
              <a:gd name="T61" fmla="*/ 233 h 291"/>
              <a:gd name="T62" fmla="*/ 85 w 473"/>
              <a:gd name="T63" fmla="*/ 30 h 291"/>
              <a:gd name="T64" fmla="*/ 86 w 473"/>
              <a:gd name="T65" fmla="*/ 30 h 291"/>
              <a:gd name="T66" fmla="*/ 388 w 473"/>
              <a:gd name="T67" fmla="*/ 30 h 291"/>
              <a:gd name="T68" fmla="*/ 389 w 473"/>
              <a:gd name="T69" fmla="*/ 30 h 291"/>
              <a:gd name="T70" fmla="*/ 389 w 473"/>
              <a:gd name="T71" fmla="*/ 233 h 291"/>
              <a:gd name="T72" fmla="*/ 407 w 473"/>
              <a:gd name="T73" fmla="*/ 274 h 291"/>
              <a:gd name="T74" fmla="*/ 402 w 473"/>
              <a:gd name="T75" fmla="*/ 268 h 291"/>
              <a:gd name="T76" fmla="*/ 407 w 473"/>
              <a:gd name="T77" fmla="*/ 263 h 291"/>
              <a:gd name="T78" fmla="*/ 412 w 473"/>
              <a:gd name="T79" fmla="*/ 268 h 291"/>
              <a:gd name="T80" fmla="*/ 407 w 473"/>
              <a:gd name="T81" fmla="*/ 274 h 291"/>
              <a:gd name="T82" fmla="*/ 432 w 473"/>
              <a:gd name="T83" fmla="*/ 274 h 291"/>
              <a:gd name="T84" fmla="*/ 426 w 473"/>
              <a:gd name="T85" fmla="*/ 268 h 291"/>
              <a:gd name="T86" fmla="*/ 432 w 473"/>
              <a:gd name="T87" fmla="*/ 263 h 291"/>
              <a:gd name="T88" fmla="*/ 437 w 473"/>
              <a:gd name="T89" fmla="*/ 268 h 291"/>
              <a:gd name="T90" fmla="*/ 432 w 473"/>
              <a:gd name="T91" fmla="*/ 27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3" h="291">
                <a:moveTo>
                  <a:pt x="457" y="242"/>
                </a:moveTo>
                <a:cubicBezTo>
                  <a:pt x="421" y="242"/>
                  <a:pt x="421" y="242"/>
                  <a:pt x="421" y="242"/>
                </a:cubicBezTo>
                <a:cubicBezTo>
                  <a:pt x="421" y="13"/>
                  <a:pt x="421" y="13"/>
                  <a:pt x="421" y="13"/>
                </a:cubicBezTo>
                <a:cubicBezTo>
                  <a:pt x="421" y="6"/>
                  <a:pt x="415" y="0"/>
                  <a:pt x="408" y="0"/>
                </a:cubicBezTo>
                <a:cubicBezTo>
                  <a:pt x="65" y="0"/>
                  <a:pt x="65" y="0"/>
                  <a:pt x="65" y="0"/>
                </a:cubicBezTo>
                <a:cubicBezTo>
                  <a:pt x="58" y="0"/>
                  <a:pt x="53" y="6"/>
                  <a:pt x="53" y="13"/>
                </a:cubicBezTo>
                <a:cubicBezTo>
                  <a:pt x="53" y="242"/>
                  <a:pt x="53" y="242"/>
                  <a:pt x="53" y="242"/>
                </a:cubicBezTo>
                <a:cubicBezTo>
                  <a:pt x="17" y="242"/>
                  <a:pt x="17" y="242"/>
                  <a:pt x="17" y="242"/>
                </a:cubicBezTo>
                <a:cubicBezTo>
                  <a:pt x="8" y="242"/>
                  <a:pt x="0" y="250"/>
                  <a:pt x="0" y="259"/>
                </a:cubicBezTo>
                <a:cubicBezTo>
                  <a:pt x="0" y="275"/>
                  <a:pt x="0" y="275"/>
                  <a:pt x="0" y="275"/>
                </a:cubicBezTo>
                <a:cubicBezTo>
                  <a:pt x="0" y="284"/>
                  <a:pt x="8" y="291"/>
                  <a:pt x="17" y="291"/>
                </a:cubicBezTo>
                <a:cubicBezTo>
                  <a:pt x="457" y="291"/>
                  <a:pt x="457" y="291"/>
                  <a:pt x="457" y="291"/>
                </a:cubicBezTo>
                <a:cubicBezTo>
                  <a:pt x="466" y="291"/>
                  <a:pt x="473" y="284"/>
                  <a:pt x="473" y="275"/>
                </a:cubicBezTo>
                <a:cubicBezTo>
                  <a:pt x="473" y="259"/>
                  <a:pt x="473" y="259"/>
                  <a:pt x="473" y="259"/>
                </a:cubicBezTo>
                <a:cubicBezTo>
                  <a:pt x="473" y="250"/>
                  <a:pt x="466" y="242"/>
                  <a:pt x="457" y="242"/>
                </a:cubicBezTo>
                <a:close/>
                <a:moveTo>
                  <a:pt x="309" y="268"/>
                </a:moveTo>
                <a:cubicBezTo>
                  <a:pt x="309" y="271"/>
                  <a:pt x="306" y="274"/>
                  <a:pt x="302" y="274"/>
                </a:cubicBezTo>
                <a:cubicBezTo>
                  <a:pt x="171" y="274"/>
                  <a:pt x="171" y="274"/>
                  <a:pt x="171" y="274"/>
                </a:cubicBezTo>
                <a:cubicBezTo>
                  <a:pt x="168" y="274"/>
                  <a:pt x="165" y="271"/>
                  <a:pt x="165" y="268"/>
                </a:cubicBezTo>
                <a:cubicBezTo>
                  <a:pt x="165" y="262"/>
                  <a:pt x="165" y="262"/>
                  <a:pt x="165" y="262"/>
                </a:cubicBezTo>
                <a:cubicBezTo>
                  <a:pt x="165" y="261"/>
                  <a:pt x="165" y="261"/>
                  <a:pt x="165" y="260"/>
                </a:cubicBezTo>
                <a:cubicBezTo>
                  <a:pt x="308" y="260"/>
                  <a:pt x="308" y="260"/>
                  <a:pt x="308" y="260"/>
                </a:cubicBezTo>
                <a:cubicBezTo>
                  <a:pt x="309" y="261"/>
                  <a:pt x="309" y="261"/>
                  <a:pt x="309" y="262"/>
                </a:cubicBezTo>
                <a:cubicBezTo>
                  <a:pt x="309" y="268"/>
                  <a:pt x="309" y="268"/>
                  <a:pt x="309" y="268"/>
                </a:cubicBezTo>
                <a:close/>
                <a:moveTo>
                  <a:pt x="382" y="274"/>
                </a:moveTo>
                <a:cubicBezTo>
                  <a:pt x="380" y="274"/>
                  <a:pt x="377" y="271"/>
                  <a:pt x="377" y="268"/>
                </a:cubicBezTo>
                <a:cubicBezTo>
                  <a:pt x="377" y="265"/>
                  <a:pt x="380" y="263"/>
                  <a:pt x="382" y="263"/>
                </a:cubicBezTo>
                <a:cubicBezTo>
                  <a:pt x="385" y="263"/>
                  <a:pt x="388" y="265"/>
                  <a:pt x="388" y="268"/>
                </a:cubicBezTo>
                <a:cubicBezTo>
                  <a:pt x="388" y="271"/>
                  <a:pt x="385" y="274"/>
                  <a:pt x="382" y="274"/>
                </a:cubicBezTo>
                <a:close/>
                <a:moveTo>
                  <a:pt x="389" y="233"/>
                </a:moveTo>
                <a:cubicBezTo>
                  <a:pt x="85" y="233"/>
                  <a:pt x="85" y="233"/>
                  <a:pt x="85" y="233"/>
                </a:cubicBezTo>
                <a:cubicBezTo>
                  <a:pt x="85" y="30"/>
                  <a:pt x="85" y="30"/>
                  <a:pt x="85" y="30"/>
                </a:cubicBezTo>
                <a:cubicBezTo>
                  <a:pt x="85" y="30"/>
                  <a:pt x="85" y="30"/>
                  <a:pt x="86" y="30"/>
                </a:cubicBezTo>
                <a:cubicBezTo>
                  <a:pt x="388" y="30"/>
                  <a:pt x="388" y="30"/>
                  <a:pt x="388" y="30"/>
                </a:cubicBezTo>
                <a:cubicBezTo>
                  <a:pt x="388" y="30"/>
                  <a:pt x="389" y="30"/>
                  <a:pt x="389" y="30"/>
                </a:cubicBezTo>
                <a:cubicBezTo>
                  <a:pt x="389" y="233"/>
                  <a:pt x="389" y="233"/>
                  <a:pt x="389" y="233"/>
                </a:cubicBezTo>
                <a:close/>
                <a:moveTo>
                  <a:pt x="407" y="274"/>
                </a:moveTo>
                <a:cubicBezTo>
                  <a:pt x="404" y="274"/>
                  <a:pt x="402" y="271"/>
                  <a:pt x="402" y="268"/>
                </a:cubicBezTo>
                <a:cubicBezTo>
                  <a:pt x="402" y="265"/>
                  <a:pt x="404" y="263"/>
                  <a:pt x="407" y="263"/>
                </a:cubicBezTo>
                <a:cubicBezTo>
                  <a:pt x="410" y="263"/>
                  <a:pt x="412" y="265"/>
                  <a:pt x="412" y="268"/>
                </a:cubicBezTo>
                <a:cubicBezTo>
                  <a:pt x="412" y="271"/>
                  <a:pt x="410" y="274"/>
                  <a:pt x="407" y="274"/>
                </a:cubicBezTo>
                <a:close/>
                <a:moveTo>
                  <a:pt x="432" y="274"/>
                </a:moveTo>
                <a:cubicBezTo>
                  <a:pt x="429" y="274"/>
                  <a:pt x="426" y="271"/>
                  <a:pt x="426" y="268"/>
                </a:cubicBezTo>
                <a:cubicBezTo>
                  <a:pt x="426" y="265"/>
                  <a:pt x="429" y="263"/>
                  <a:pt x="432" y="263"/>
                </a:cubicBezTo>
                <a:cubicBezTo>
                  <a:pt x="434" y="263"/>
                  <a:pt x="437" y="265"/>
                  <a:pt x="437" y="268"/>
                </a:cubicBezTo>
                <a:cubicBezTo>
                  <a:pt x="437" y="271"/>
                  <a:pt x="434" y="274"/>
                  <a:pt x="432" y="27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43216302"/>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4980" r="16925"/>
          <a:stretch/>
        </p:blipFill>
        <p:spPr>
          <a:xfrm>
            <a:off x="8612372" y="1458014"/>
            <a:ext cx="3721396" cy="3721672"/>
          </a:xfrm>
          <a:prstGeom prst="rect">
            <a:avLst/>
          </a:prstGeom>
        </p:spPr>
      </p:pic>
      <p:sp>
        <p:nvSpPr>
          <p:cNvPr id="17" name="Rectangle 16"/>
          <p:cNvSpPr/>
          <p:nvPr/>
        </p:nvSpPr>
        <p:spPr>
          <a:xfrm>
            <a:off x="8616671" y="1458014"/>
            <a:ext cx="3727630" cy="3715565"/>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Training: </a:t>
            </a:r>
            <a:r>
              <a:rPr lang="en-US" i="1" dirty="0"/>
              <a:t>Understanding &amp; Implementing EMAC</a:t>
            </a:r>
            <a:endParaRPr lang="en-US" dirty="0"/>
          </a:p>
        </p:txBody>
      </p:sp>
      <p:sp>
        <p:nvSpPr>
          <p:cNvPr id="4" name="Slide Number Placeholder 3"/>
          <p:cNvSpPr>
            <a:spLocks noGrp="1"/>
          </p:cNvSpPr>
          <p:nvPr>
            <p:ph type="sldNum" sz="quarter" idx="4"/>
          </p:nvPr>
        </p:nvSpPr>
        <p:spPr/>
        <p:txBody>
          <a:bodyPr/>
          <a:lstStyle/>
          <a:p>
            <a:fld id="{E0945A5B-6FD1-4E75-90E0-1022EA54FCBA}" type="slidenum">
              <a:rPr lang="en-US" smtClean="0"/>
              <a:pPr/>
              <a:t>15</a:t>
            </a:fld>
            <a:endParaRPr lang="en-US" dirty="0"/>
          </a:p>
        </p:txBody>
      </p:sp>
      <p:sp>
        <p:nvSpPr>
          <p:cNvPr id="7" name="Text Placeholder 2"/>
          <p:cNvSpPr txBox="1">
            <a:spLocks/>
          </p:cNvSpPr>
          <p:nvPr/>
        </p:nvSpPr>
        <p:spPr>
          <a:xfrm>
            <a:off x="304800" y="5402303"/>
            <a:ext cx="8562473" cy="4790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accent4"/>
                </a:solidFill>
              </a:rPr>
              <a:t>Online version of this course on the EMAC website: www.emacweb.org</a:t>
            </a:r>
          </a:p>
        </p:txBody>
      </p:sp>
      <p:grpSp>
        <p:nvGrpSpPr>
          <p:cNvPr id="16" name="Group 15"/>
          <p:cNvGrpSpPr/>
          <p:nvPr/>
        </p:nvGrpSpPr>
        <p:grpSpPr>
          <a:xfrm>
            <a:off x="421105" y="5173581"/>
            <a:ext cx="7992730" cy="173948"/>
            <a:chOff x="421105" y="5089358"/>
            <a:chExt cx="7992730" cy="173948"/>
          </a:xfrm>
        </p:grpSpPr>
        <p:cxnSp>
          <p:nvCxnSpPr>
            <p:cNvPr id="14" name="Straight Connector 13"/>
            <p:cNvCxnSpPr/>
            <p:nvPr/>
          </p:nvCxnSpPr>
          <p:spPr>
            <a:xfrm>
              <a:off x="421105" y="5089358"/>
              <a:ext cx="7992730" cy="0"/>
            </a:xfrm>
            <a:prstGeom prst="line">
              <a:avLst/>
            </a:prstGeom>
            <a:ln w="63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4325655" y="5089358"/>
              <a:ext cx="201780" cy="17394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2"/>
          <p:cNvSpPr>
            <a:spLocks noGrp="1"/>
          </p:cNvSpPr>
          <p:nvPr>
            <p:ph type="body" sz="quarter" idx="13"/>
          </p:nvPr>
        </p:nvSpPr>
        <p:spPr>
          <a:xfrm>
            <a:off x="309639" y="1478531"/>
            <a:ext cx="7643514" cy="2324839"/>
          </a:xfrm>
        </p:spPr>
        <p:txBody>
          <a:bodyPr/>
          <a:lstStyle/>
          <a:p>
            <a:r>
              <a:rPr lang="en-US" sz="2000" b="1"/>
              <a:t>Taught at the FEMA Emergency Management Institute (EMI)</a:t>
            </a:r>
          </a:p>
          <a:p>
            <a:pPr lvl="2">
              <a:buSzPct val="100000"/>
              <a:buFont typeface="Arial" panose="020B0604020202020204" pitchFamily="34" charset="0"/>
              <a:buChar char="•"/>
            </a:pPr>
            <a:r>
              <a:rPr lang="en-US"/>
              <a:t>E431 </a:t>
            </a:r>
          </a:p>
          <a:p>
            <a:pPr lvl="2">
              <a:buSzPct val="100000"/>
              <a:buFont typeface="Arial" panose="020B0604020202020204" pitchFamily="34" charset="0"/>
              <a:buChar char="•"/>
            </a:pPr>
            <a:r>
              <a:rPr lang="en-US"/>
              <a:t>Covers all phases of EMAC</a:t>
            </a:r>
          </a:p>
          <a:p>
            <a:pPr lvl="2">
              <a:buSzPct val="100000"/>
              <a:buFont typeface="Arial" panose="020B0604020202020204" pitchFamily="34" charset="0"/>
              <a:buChar char="•"/>
            </a:pPr>
            <a:r>
              <a:rPr lang="en-US"/>
              <a:t>Includes exercise component on Mission Ready Packages</a:t>
            </a:r>
          </a:p>
          <a:p>
            <a:pPr lvl="2">
              <a:buSzPct val="100000"/>
              <a:buFont typeface="Arial" panose="020B0604020202020204" pitchFamily="34" charset="0"/>
              <a:buChar char="•"/>
            </a:pPr>
            <a:r>
              <a:rPr lang="en-US"/>
              <a:t>Completion earns 2.4 CEU credits</a:t>
            </a:r>
            <a:endParaRPr lang="en-US" dirty="0"/>
          </a:p>
        </p:txBody>
      </p:sp>
      <p:sp>
        <p:nvSpPr>
          <p:cNvPr id="30" name="Oval 29"/>
          <p:cNvSpPr/>
          <p:nvPr/>
        </p:nvSpPr>
        <p:spPr>
          <a:xfrm>
            <a:off x="9706709" y="2478898"/>
            <a:ext cx="1705452" cy="1705452"/>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10124737" y="2763094"/>
            <a:ext cx="850578" cy="1040276"/>
            <a:chOff x="12255500" y="2344737"/>
            <a:chExt cx="1103313" cy="1349376"/>
          </a:xfrm>
          <a:solidFill>
            <a:schemeClr val="bg1"/>
          </a:solidFill>
        </p:grpSpPr>
        <p:sp>
          <p:nvSpPr>
            <p:cNvPr id="9" name="Freeform 5"/>
            <p:cNvSpPr>
              <a:spLocks/>
            </p:cNvSpPr>
            <p:nvPr/>
          </p:nvSpPr>
          <p:spPr bwMode="auto">
            <a:xfrm>
              <a:off x="12490450" y="3648075"/>
              <a:ext cx="633413" cy="46038"/>
            </a:xfrm>
            <a:custGeom>
              <a:avLst/>
              <a:gdLst>
                <a:gd name="T0" fmla="*/ 0 w 167"/>
                <a:gd name="T1" fmla="*/ 8 h 12"/>
                <a:gd name="T2" fmla="*/ 3 w 167"/>
                <a:gd name="T3" fmla="*/ 12 h 12"/>
                <a:gd name="T4" fmla="*/ 163 w 167"/>
                <a:gd name="T5" fmla="*/ 12 h 12"/>
                <a:gd name="T6" fmla="*/ 167 w 167"/>
                <a:gd name="T7" fmla="*/ 8 h 12"/>
                <a:gd name="T8" fmla="*/ 167 w 167"/>
                <a:gd name="T9" fmla="*/ 0 h 12"/>
                <a:gd name="T10" fmla="*/ 0 w 167"/>
                <a:gd name="T11" fmla="*/ 0 h 12"/>
                <a:gd name="T12" fmla="*/ 0 w 167"/>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167" h="12">
                  <a:moveTo>
                    <a:pt x="0" y="8"/>
                  </a:moveTo>
                  <a:cubicBezTo>
                    <a:pt x="0" y="10"/>
                    <a:pt x="1" y="12"/>
                    <a:pt x="3" y="12"/>
                  </a:cubicBezTo>
                  <a:cubicBezTo>
                    <a:pt x="163" y="12"/>
                    <a:pt x="163" y="12"/>
                    <a:pt x="163" y="12"/>
                  </a:cubicBezTo>
                  <a:cubicBezTo>
                    <a:pt x="165" y="12"/>
                    <a:pt x="167" y="10"/>
                    <a:pt x="167" y="8"/>
                  </a:cubicBezTo>
                  <a:cubicBezTo>
                    <a:pt x="167" y="0"/>
                    <a:pt x="167" y="0"/>
                    <a:pt x="167" y="0"/>
                  </a:cubicBezTo>
                  <a:cubicBezTo>
                    <a:pt x="0" y="0"/>
                    <a:pt x="0" y="0"/>
                    <a:pt x="0" y="0"/>
                  </a:cubicBezTo>
                  <a:lnTo>
                    <a:pt x="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p:nvSpPr>
          <p:spPr bwMode="auto">
            <a:xfrm>
              <a:off x="12604750" y="2344737"/>
              <a:ext cx="404813" cy="566738"/>
            </a:xfrm>
            <a:custGeom>
              <a:avLst/>
              <a:gdLst>
                <a:gd name="T0" fmla="*/ 9 w 107"/>
                <a:gd name="T1" fmla="*/ 108 h 150"/>
                <a:gd name="T2" fmla="*/ 42 w 107"/>
                <a:gd name="T3" fmla="*/ 149 h 150"/>
                <a:gd name="T4" fmla="*/ 65 w 107"/>
                <a:gd name="T5" fmla="*/ 149 h 150"/>
                <a:gd name="T6" fmla="*/ 97 w 107"/>
                <a:gd name="T7" fmla="*/ 108 h 150"/>
                <a:gd name="T8" fmla="*/ 101 w 107"/>
                <a:gd name="T9" fmla="*/ 106 h 150"/>
                <a:gd name="T10" fmla="*/ 107 w 107"/>
                <a:gd name="T11" fmla="*/ 70 h 150"/>
                <a:gd name="T12" fmla="*/ 104 w 107"/>
                <a:gd name="T13" fmla="*/ 68 h 150"/>
                <a:gd name="T14" fmla="*/ 100 w 107"/>
                <a:gd name="T15" fmla="*/ 32 h 150"/>
                <a:gd name="T16" fmla="*/ 7 w 107"/>
                <a:gd name="T17" fmla="*/ 32 h 150"/>
                <a:gd name="T18" fmla="*/ 3 w 107"/>
                <a:gd name="T19" fmla="*/ 68 h 150"/>
                <a:gd name="T20" fmla="*/ 0 w 107"/>
                <a:gd name="T21" fmla="*/ 70 h 150"/>
                <a:gd name="T22" fmla="*/ 6 w 107"/>
                <a:gd name="T23" fmla="*/ 106 h 150"/>
                <a:gd name="T24" fmla="*/ 9 w 107"/>
                <a:gd name="T25" fmla="*/ 10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150">
                  <a:moveTo>
                    <a:pt x="9" y="108"/>
                  </a:moveTo>
                  <a:cubicBezTo>
                    <a:pt x="13" y="124"/>
                    <a:pt x="28" y="143"/>
                    <a:pt x="42" y="149"/>
                  </a:cubicBezTo>
                  <a:cubicBezTo>
                    <a:pt x="50" y="150"/>
                    <a:pt x="57" y="150"/>
                    <a:pt x="65" y="149"/>
                  </a:cubicBezTo>
                  <a:cubicBezTo>
                    <a:pt x="79" y="143"/>
                    <a:pt x="93" y="124"/>
                    <a:pt x="97" y="108"/>
                  </a:cubicBezTo>
                  <a:cubicBezTo>
                    <a:pt x="101" y="106"/>
                    <a:pt x="101" y="106"/>
                    <a:pt x="101" y="106"/>
                  </a:cubicBezTo>
                  <a:cubicBezTo>
                    <a:pt x="106" y="93"/>
                    <a:pt x="107" y="81"/>
                    <a:pt x="107" y="70"/>
                  </a:cubicBezTo>
                  <a:cubicBezTo>
                    <a:pt x="104" y="68"/>
                    <a:pt x="104" y="68"/>
                    <a:pt x="104" y="68"/>
                  </a:cubicBezTo>
                  <a:cubicBezTo>
                    <a:pt x="105" y="58"/>
                    <a:pt x="104" y="41"/>
                    <a:pt x="100" y="32"/>
                  </a:cubicBezTo>
                  <a:cubicBezTo>
                    <a:pt x="82" y="0"/>
                    <a:pt x="25" y="0"/>
                    <a:pt x="7" y="32"/>
                  </a:cubicBezTo>
                  <a:cubicBezTo>
                    <a:pt x="2" y="41"/>
                    <a:pt x="2" y="58"/>
                    <a:pt x="3" y="68"/>
                  </a:cubicBezTo>
                  <a:cubicBezTo>
                    <a:pt x="0" y="70"/>
                    <a:pt x="0" y="70"/>
                    <a:pt x="0" y="70"/>
                  </a:cubicBezTo>
                  <a:cubicBezTo>
                    <a:pt x="0" y="81"/>
                    <a:pt x="1" y="93"/>
                    <a:pt x="6" y="106"/>
                  </a:cubicBezTo>
                  <a:lnTo>
                    <a:pt x="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p:nvSpPr>
          <p:spPr bwMode="auto">
            <a:xfrm>
              <a:off x="12449175" y="3255963"/>
              <a:ext cx="715963" cy="374650"/>
            </a:xfrm>
            <a:custGeom>
              <a:avLst/>
              <a:gdLst>
                <a:gd name="T0" fmla="*/ 186 w 189"/>
                <a:gd name="T1" fmla="*/ 0 h 99"/>
                <a:gd name="T2" fmla="*/ 2 w 189"/>
                <a:gd name="T3" fmla="*/ 0 h 99"/>
                <a:gd name="T4" fmla="*/ 0 w 189"/>
                <a:gd name="T5" fmla="*/ 2 h 99"/>
                <a:gd name="T6" fmla="*/ 11 w 189"/>
                <a:gd name="T7" fmla="*/ 99 h 99"/>
                <a:gd name="T8" fmla="*/ 178 w 189"/>
                <a:gd name="T9" fmla="*/ 99 h 99"/>
                <a:gd name="T10" fmla="*/ 189 w 189"/>
                <a:gd name="T11" fmla="*/ 2 h 99"/>
                <a:gd name="T12" fmla="*/ 186 w 189"/>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89" h="99">
                  <a:moveTo>
                    <a:pt x="186" y="0"/>
                  </a:moveTo>
                  <a:cubicBezTo>
                    <a:pt x="2" y="0"/>
                    <a:pt x="2" y="0"/>
                    <a:pt x="2" y="0"/>
                  </a:cubicBezTo>
                  <a:cubicBezTo>
                    <a:pt x="1" y="0"/>
                    <a:pt x="0" y="1"/>
                    <a:pt x="0" y="2"/>
                  </a:cubicBezTo>
                  <a:cubicBezTo>
                    <a:pt x="11" y="99"/>
                    <a:pt x="11" y="99"/>
                    <a:pt x="11" y="99"/>
                  </a:cubicBezTo>
                  <a:cubicBezTo>
                    <a:pt x="178" y="99"/>
                    <a:pt x="178" y="99"/>
                    <a:pt x="178" y="99"/>
                  </a:cubicBezTo>
                  <a:cubicBezTo>
                    <a:pt x="189" y="2"/>
                    <a:pt x="189" y="2"/>
                    <a:pt x="189" y="2"/>
                  </a:cubicBezTo>
                  <a:cubicBezTo>
                    <a:pt x="189" y="1"/>
                    <a:pt x="188" y="0"/>
                    <a:pt x="18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12255500" y="2919413"/>
              <a:ext cx="1103313" cy="728663"/>
            </a:xfrm>
            <a:custGeom>
              <a:avLst/>
              <a:gdLst>
                <a:gd name="T0" fmla="*/ 284 w 291"/>
                <a:gd name="T1" fmla="*/ 133 h 193"/>
                <a:gd name="T2" fmla="*/ 260 w 291"/>
                <a:gd name="T3" fmla="*/ 36 h 193"/>
                <a:gd name="T4" fmla="*/ 246 w 291"/>
                <a:gd name="T5" fmla="*/ 24 h 193"/>
                <a:gd name="T6" fmla="*/ 189 w 291"/>
                <a:gd name="T7" fmla="*/ 0 h 193"/>
                <a:gd name="T8" fmla="*/ 119 w 291"/>
                <a:gd name="T9" fmla="*/ 4 h 193"/>
                <a:gd name="T10" fmla="*/ 101 w 291"/>
                <a:gd name="T11" fmla="*/ 0 h 193"/>
                <a:gd name="T12" fmla="*/ 45 w 291"/>
                <a:gd name="T13" fmla="*/ 24 h 193"/>
                <a:gd name="T14" fmla="*/ 31 w 291"/>
                <a:gd name="T15" fmla="*/ 36 h 193"/>
                <a:gd name="T16" fmla="*/ 7 w 291"/>
                <a:gd name="T17" fmla="*/ 134 h 193"/>
                <a:gd name="T18" fmla="*/ 13 w 291"/>
                <a:gd name="T19" fmla="*/ 174 h 193"/>
                <a:gd name="T20" fmla="*/ 51 w 291"/>
                <a:gd name="T21" fmla="*/ 193 h 193"/>
                <a:gd name="T22" fmla="*/ 51 w 291"/>
                <a:gd name="T23" fmla="*/ 188 h 193"/>
                <a:gd name="T24" fmla="*/ 41 w 291"/>
                <a:gd name="T25" fmla="*/ 92 h 193"/>
                <a:gd name="T26" fmla="*/ 53 w 291"/>
                <a:gd name="T27" fmla="*/ 79 h 193"/>
                <a:gd name="T28" fmla="*/ 237 w 291"/>
                <a:gd name="T29" fmla="*/ 79 h 193"/>
                <a:gd name="T30" fmla="*/ 250 w 291"/>
                <a:gd name="T31" fmla="*/ 92 h 193"/>
                <a:gd name="T32" fmla="*/ 240 w 291"/>
                <a:gd name="T33" fmla="*/ 188 h 193"/>
                <a:gd name="T34" fmla="*/ 240 w 291"/>
                <a:gd name="T35" fmla="*/ 193 h 193"/>
                <a:gd name="T36" fmla="*/ 278 w 291"/>
                <a:gd name="T37" fmla="*/ 174 h 193"/>
                <a:gd name="T38" fmla="*/ 284 w 291"/>
                <a:gd name="T39" fmla="*/ 13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1" h="193">
                  <a:moveTo>
                    <a:pt x="284" y="133"/>
                  </a:moveTo>
                  <a:cubicBezTo>
                    <a:pt x="260" y="36"/>
                    <a:pt x="260" y="36"/>
                    <a:pt x="260" y="36"/>
                  </a:cubicBezTo>
                  <a:cubicBezTo>
                    <a:pt x="258" y="31"/>
                    <a:pt x="250" y="26"/>
                    <a:pt x="246" y="24"/>
                  </a:cubicBezTo>
                  <a:cubicBezTo>
                    <a:pt x="189" y="0"/>
                    <a:pt x="189" y="0"/>
                    <a:pt x="189" y="0"/>
                  </a:cubicBezTo>
                  <a:cubicBezTo>
                    <a:pt x="189" y="0"/>
                    <a:pt x="149" y="7"/>
                    <a:pt x="119" y="4"/>
                  </a:cubicBezTo>
                  <a:cubicBezTo>
                    <a:pt x="101" y="0"/>
                    <a:pt x="101" y="0"/>
                    <a:pt x="101" y="0"/>
                  </a:cubicBezTo>
                  <a:cubicBezTo>
                    <a:pt x="45" y="24"/>
                    <a:pt x="45" y="24"/>
                    <a:pt x="45" y="24"/>
                  </a:cubicBezTo>
                  <a:cubicBezTo>
                    <a:pt x="41" y="26"/>
                    <a:pt x="32" y="31"/>
                    <a:pt x="31" y="36"/>
                  </a:cubicBezTo>
                  <a:cubicBezTo>
                    <a:pt x="7" y="134"/>
                    <a:pt x="7" y="134"/>
                    <a:pt x="7" y="134"/>
                  </a:cubicBezTo>
                  <a:cubicBezTo>
                    <a:pt x="4" y="145"/>
                    <a:pt x="0" y="167"/>
                    <a:pt x="13" y="174"/>
                  </a:cubicBezTo>
                  <a:cubicBezTo>
                    <a:pt x="51" y="193"/>
                    <a:pt x="51" y="193"/>
                    <a:pt x="51" y="193"/>
                  </a:cubicBezTo>
                  <a:cubicBezTo>
                    <a:pt x="51" y="188"/>
                    <a:pt x="51" y="188"/>
                    <a:pt x="51" y="188"/>
                  </a:cubicBezTo>
                  <a:cubicBezTo>
                    <a:pt x="41" y="92"/>
                    <a:pt x="41" y="92"/>
                    <a:pt x="41" y="92"/>
                  </a:cubicBezTo>
                  <a:cubicBezTo>
                    <a:pt x="40" y="85"/>
                    <a:pt x="46" y="79"/>
                    <a:pt x="53" y="79"/>
                  </a:cubicBezTo>
                  <a:cubicBezTo>
                    <a:pt x="237" y="79"/>
                    <a:pt x="237" y="79"/>
                    <a:pt x="237" y="79"/>
                  </a:cubicBezTo>
                  <a:cubicBezTo>
                    <a:pt x="245" y="79"/>
                    <a:pt x="251" y="85"/>
                    <a:pt x="250" y="92"/>
                  </a:cubicBezTo>
                  <a:cubicBezTo>
                    <a:pt x="240" y="188"/>
                    <a:pt x="240" y="188"/>
                    <a:pt x="240" y="188"/>
                  </a:cubicBezTo>
                  <a:cubicBezTo>
                    <a:pt x="240" y="193"/>
                    <a:pt x="240" y="193"/>
                    <a:pt x="240" y="193"/>
                  </a:cubicBezTo>
                  <a:cubicBezTo>
                    <a:pt x="278" y="174"/>
                    <a:pt x="278" y="174"/>
                    <a:pt x="278" y="174"/>
                  </a:cubicBezTo>
                  <a:cubicBezTo>
                    <a:pt x="291" y="167"/>
                    <a:pt x="286" y="144"/>
                    <a:pt x="284" y="13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838736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330771" cy="6936059"/>
          </a:xfrm>
          <a:prstGeom prst="rect">
            <a:avLst/>
          </a:prstGeom>
        </p:spPr>
      </p:pic>
      <p:sp>
        <p:nvSpPr>
          <p:cNvPr id="4" name="Text Placeholder 3"/>
          <p:cNvSpPr>
            <a:spLocks noGrp="1"/>
          </p:cNvSpPr>
          <p:nvPr>
            <p:ph type="body" sz="quarter" idx="12"/>
          </p:nvPr>
        </p:nvSpPr>
        <p:spPr/>
        <p:txBody>
          <a:bodyPr/>
          <a:lstStyle/>
          <a:p>
            <a:r>
              <a:rPr lang="en-US" b="1" dirty="0"/>
              <a:t>Angela Copple</a:t>
            </a:r>
          </a:p>
          <a:p>
            <a:r>
              <a:rPr lang="en-US" sz="1600" dirty="0"/>
              <a:t>EMAC Program Director</a:t>
            </a:r>
          </a:p>
          <a:p>
            <a:endParaRPr lang="en-US" sz="1400" dirty="0"/>
          </a:p>
        </p:txBody>
      </p:sp>
      <p:cxnSp>
        <p:nvCxnSpPr>
          <p:cNvPr id="6" name="Straight Connector 5"/>
          <p:cNvCxnSpPr/>
          <p:nvPr/>
        </p:nvCxnSpPr>
        <p:spPr>
          <a:xfrm>
            <a:off x="3051810" y="5269230"/>
            <a:ext cx="0" cy="147447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3"/>
          <p:cNvSpPr txBox="1">
            <a:spLocks/>
          </p:cNvSpPr>
          <p:nvPr/>
        </p:nvSpPr>
        <p:spPr>
          <a:xfrm>
            <a:off x="3301548" y="5248695"/>
            <a:ext cx="9610118" cy="28898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000" b="0" kern="1200">
                <a:solidFill>
                  <a:schemeClr val="bg2"/>
                </a:solidFill>
                <a:effectLst/>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dirty="0">
                <a:solidFill>
                  <a:schemeClr val="bg1"/>
                </a:solidFill>
              </a:rPr>
              <a:t>acopple@csg.org</a:t>
            </a:r>
          </a:p>
          <a:p>
            <a:pPr>
              <a:defRPr/>
            </a:pPr>
            <a:r>
              <a:rPr lang="en-US" sz="1600" dirty="0"/>
              <a:t>www.emacweb.org</a:t>
            </a:r>
          </a:p>
          <a:p>
            <a:pPr>
              <a:defRPr/>
            </a:pPr>
            <a:r>
              <a:rPr lang="en-US" sz="1600" dirty="0"/>
              <a:t>www.facebook.com/emacweb</a:t>
            </a:r>
          </a:p>
          <a:p>
            <a:pPr>
              <a:defRPr/>
            </a:pPr>
            <a:r>
              <a:rPr lang="fr-FR" sz="1600" dirty="0"/>
              <a:t>http://www.twitter.com/nema_web</a:t>
            </a:r>
            <a:endParaRPr lang="en-US" sz="1600" dirty="0"/>
          </a:p>
          <a:p>
            <a:pPr>
              <a:defRPr/>
            </a:pPr>
            <a:endParaRPr lang="en-US" sz="1600" dirty="0"/>
          </a:p>
          <a:p>
            <a:pPr>
              <a:defRPr/>
            </a:pPr>
            <a:endParaRPr lang="en-US" sz="1600" dirty="0"/>
          </a:p>
        </p:txBody>
      </p:sp>
      <p:sp>
        <p:nvSpPr>
          <p:cNvPr id="7" name="Title 6">
            <a:extLst>
              <a:ext uri="{FF2B5EF4-FFF2-40B4-BE49-F238E27FC236}">
                <a16:creationId xmlns:a16="http://schemas.microsoft.com/office/drawing/2014/main" id="{6F6F1767-1146-654B-BDE4-69AB42C72FC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4941909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What is EMAC?</a:t>
            </a:r>
            <a:endParaRPr lang="en-US" dirty="0"/>
          </a:p>
        </p:txBody>
      </p:sp>
      <p:grpSp>
        <p:nvGrpSpPr>
          <p:cNvPr id="22" name="Group 21"/>
          <p:cNvGrpSpPr/>
          <p:nvPr/>
        </p:nvGrpSpPr>
        <p:grpSpPr>
          <a:xfrm>
            <a:off x="-8528" y="1566300"/>
            <a:ext cx="12340897" cy="4272601"/>
            <a:chOff x="-8528" y="1462876"/>
            <a:chExt cx="12340897" cy="4272601"/>
          </a:xfrm>
        </p:grpSpPr>
        <p:pic>
          <p:nvPicPr>
            <p:cNvPr id="10" name="Picture 28" descr="donationsmanagementx.jpg"/>
            <p:cNvPicPr>
              <a:picLocks noChangeAspect="1"/>
            </p:cNvPicPr>
            <p:nvPr/>
          </p:nvPicPr>
          <p:blipFill>
            <a:blip r:embed="rId3" cstate="print">
              <a:duotone>
                <a:schemeClr val="accent1">
                  <a:shade val="45000"/>
                  <a:satMod val="135000"/>
                </a:schemeClr>
                <a:prstClr val="white"/>
              </a:duotone>
            </a:blip>
            <a:srcRect/>
            <a:stretch>
              <a:fillRect/>
            </a:stretch>
          </p:blipFill>
          <p:spPr bwMode="auto">
            <a:xfrm>
              <a:off x="7131377" y="4349799"/>
              <a:ext cx="1600200" cy="1200150"/>
            </a:xfrm>
            <a:prstGeom prst="rect">
              <a:avLst/>
            </a:prstGeom>
            <a:noFill/>
            <a:ln>
              <a:noFill/>
            </a:ln>
          </p:spPr>
        </p:pic>
        <p:pic>
          <p:nvPicPr>
            <p:cNvPr id="11" name="Picture 30" descr="eocsupport2x.jpg"/>
            <p:cNvPicPr>
              <a:picLocks noChangeAspect="1"/>
            </p:cNvPicPr>
            <p:nvPr/>
          </p:nvPicPr>
          <p:blipFill>
            <a:blip r:embed="rId4" cstate="print">
              <a:duotone>
                <a:schemeClr val="accent1">
                  <a:shade val="45000"/>
                  <a:satMod val="135000"/>
                </a:schemeClr>
                <a:prstClr val="white"/>
              </a:duotone>
            </a:blip>
            <a:srcRect/>
            <a:stretch>
              <a:fillRect/>
            </a:stretch>
          </p:blipFill>
          <p:spPr bwMode="auto">
            <a:xfrm>
              <a:off x="5055922" y="1483863"/>
              <a:ext cx="2511748" cy="1883811"/>
            </a:xfrm>
            <a:prstGeom prst="rect">
              <a:avLst/>
            </a:prstGeom>
            <a:noFill/>
            <a:ln>
              <a:noFill/>
            </a:ln>
          </p:spPr>
        </p:pic>
        <p:pic>
          <p:nvPicPr>
            <p:cNvPr id="12" name="Picture 18" descr="medicalhelpx.jpg"/>
            <p:cNvPicPr>
              <a:picLocks noChangeAspect="1"/>
            </p:cNvPicPr>
            <p:nvPr/>
          </p:nvPicPr>
          <p:blipFill>
            <a:blip r:embed="rId5" cstate="print">
              <a:duotone>
                <a:schemeClr val="accent1">
                  <a:shade val="45000"/>
                  <a:satMod val="135000"/>
                </a:schemeClr>
                <a:prstClr val="white"/>
              </a:duotone>
            </a:blip>
            <a:srcRect/>
            <a:stretch>
              <a:fillRect/>
            </a:stretch>
          </p:blipFill>
          <p:spPr bwMode="auto">
            <a:xfrm>
              <a:off x="-1" y="1462877"/>
              <a:ext cx="2544175" cy="1908131"/>
            </a:xfrm>
            <a:prstGeom prst="rect">
              <a:avLst/>
            </a:prstGeom>
            <a:noFill/>
            <a:ln>
              <a:noFill/>
            </a:ln>
          </p:spPr>
        </p:pic>
        <p:pic>
          <p:nvPicPr>
            <p:cNvPr id="13" name="Picture 22" descr="mountedpatrolx.jpg"/>
            <p:cNvPicPr>
              <a:picLocks noChangeAspect="1"/>
            </p:cNvPicPr>
            <p:nvPr/>
          </p:nvPicPr>
          <p:blipFill rotWithShape="1">
            <a:blip r:embed="rId6" cstate="print">
              <a:duotone>
                <a:schemeClr val="accent1">
                  <a:shade val="45000"/>
                  <a:satMod val="135000"/>
                </a:schemeClr>
                <a:prstClr val="white"/>
              </a:duotone>
            </a:blip>
            <a:srcRect r="8129"/>
            <a:stretch/>
          </p:blipFill>
          <p:spPr bwMode="auto">
            <a:xfrm>
              <a:off x="9407561" y="3347773"/>
              <a:ext cx="2924808" cy="2387704"/>
            </a:xfrm>
            <a:prstGeom prst="rect">
              <a:avLst/>
            </a:prstGeom>
            <a:noFill/>
            <a:ln>
              <a:noFill/>
            </a:ln>
          </p:spPr>
        </p:pic>
        <p:pic>
          <p:nvPicPr>
            <p:cNvPr id="14" name="Picture 23" descr="search and rescuex.jpg"/>
            <p:cNvPicPr>
              <a:picLocks noChangeAspect="1"/>
            </p:cNvPicPr>
            <p:nvPr/>
          </p:nvPicPr>
          <p:blipFill>
            <a:blip r:embed="rId7" cstate="print">
              <a:duotone>
                <a:schemeClr val="accent1">
                  <a:shade val="45000"/>
                  <a:satMod val="135000"/>
                </a:schemeClr>
                <a:prstClr val="white"/>
              </a:duotone>
            </a:blip>
            <a:srcRect/>
            <a:stretch>
              <a:fillRect/>
            </a:stretch>
          </p:blipFill>
          <p:spPr bwMode="auto">
            <a:xfrm>
              <a:off x="7567670" y="1476388"/>
              <a:ext cx="2567802" cy="1925852"/>
            </a:xfrm>
            <a:prstGeom prst="rect">
              <a:avLst/>
            </a:prstGeom>
            <a:noFill/>
            <a:ln>
              <a:noFill/>
            </a:ln>
          </p:spPr>
        </p:pic>
        <p:pic>
          <p:nvPicPr>
            <p:cNvPr id="15" name="Picture 27" descr="animalrescuex.jpg"/>
            <p:cNvPicPr>
              <a:picLocks noChangeAspect="1"/>
            </p:cNvPicPr>
            <p:nvPr/>
          </p:nvPicPr>
          <p:blipFill rotWithShape="1">
            <a:blip r:embed="rId8" cstate="print">
              <a:duotone>
                <a:schemeClr val="accent1">
                  <a:shade val="45000"/>
                  <a:satMod val="135000"/>
                </a:schemeClr>
                <a:prstClr val="white"/>
              </a:duotone>
            </a:blip>
            <a:srcRect r="10454"/>
            <a:stretch/>
          </p:blipFill>
          <p:spPr bwMode="auto">
            <a:xfrm>
              <a:off x="10059959" y="1462876"/>
              <a:ext cx="2272410" cy="1903267"/>
            </a:xfrm>
            <a:prstGeom prst="rect">
              <a:avLst/>
            </a:prstGeom>
            <a:noFill/>
            <a:ln>
              <a:noFill/>
            </a:ln>
          </p:spPr>
        </p:pic>
        <p:pic>
          <p:nvPicPr>
            <p:cNvPr id="16" name="Picture 32" descr="firefightingx.jpg"/>
            <p:cNvPicPr>
              <a:picLocks noChangeAspect="1"/>
            </p:cNvPicPr>
            <p:nvPr/>
          </p:nvPicPr>
          <p:blipFill>
            <a:blip r:embed="rId9" cstate="print">
              <a:duotone>
                <a:schemeClr val="accent1">
                  <a:shade val="45000"/>
                  <a:satMod val="135000"/>
                </a:schemeClr>
                <a:prstClr val="white"/>
              </a:duotone>
            </a:blip>
            <a:srcRect/>
            <a:stretch>
              <a:fillRect/>
            </a:stretch>
          </p:blipFill>
          <p:spPr bwMode="auto">
            <a:xfrm>
              <a:off x="3137802" y="3357425"/>
              <a:ext cx="3141912" cy="2356434"/>
            </a:xfrm>
            <a:prstGeom prst="rect">
              <a:avLst/>
            </a:prstGeom>
            <a:noFill/>
            <a:ln>
              <a:noFill/>
            </a:ln>
          </p:spPr>
        </p:pic>
        <p:pic>
          <p:nvPicPr>
            <p:cNvPr id="17" name="Picture 36" descr="logisticsx.jpg"/>
            <p:cNvPicPr>
              <a:picLocks noChangeAspect="1"/>
            </p:cNvPicPr>
            <p:nvPr/>
          </p:nvPicPr>
          <p:blipFill>
            <a:blip r:embed="rId10" cstate="print">
              <a:duotone>
                <a:schemeClr val="accent1">
                  <a:shade val="45000"/>
                  <a:satMod val="135000"/>
                </a:schemeClr>
                <a:prstClr val="white"/>
              </a:duotone>
            </a:blip>
            <a:srcRect/>
            <a:stretch>
              <a:fillRect/>
            </a:stretch>
          </p:blipFill>
          <p:spPr bwMode="auto">
            <a:xfrm>
              <a:off x="2544174" y="1483864"/>
              <a:ext cx="2511748" cy="1883811"/>
            </a:xfrm>
            <a:prstGeom prst="rect">
              <a:avLst/>
            </a:prstGeom>
            <a:noFill/>
            <a:ln>
              <a:noFill/>
            </a:ln>
          </p:spPr>
        </p:pic>
        <p:pic>
          <p:nvPicPr>
            <p:cNvPr id="18" name="Picture 37" descr="medicalresourcesx.jpg"/>
            <p:cNvPicPr>
              <a:picLocks noChangeAspect="1"/>
            </p:cNvPicPr>
            <p:nvPr/>
          </p:nvPicPr>
          <p:blipFill>
            <a:blip r:embed="rId11" cstate="print">
              <a:duotone>
                <a:schemeClr val="accent1">
                  <a:shade val="45000"/>
                  <a:satMod val="135000"/>
                </a:schemeClr>
                <a:prstClr val="white"/>
              </a:duotone>
            </a:blip>
            <a:srcRect/>
            <a:stretch>
              <a:fillRect/>
            </a:stretch>
          </p:blipFill>
          <p:spPr bwMode="auto">
            <a:xfrm>
              <a:off x="-8528" y="3354113"/>
              <a:ext cx="3146329" cy="2359747"/>
            </a:xfrm>
            <a:prstGeom prst="rect">
              <a:avLst/>
            </a:prstGeom>
            <a:noFill/>
            <a:ln>
              <a:noFill/>
            </a:ln>
          </p:spPr>
        </p:pic>
        <p:pic>
          <p:nvPicPr>
            <p:cNvPr id="19" name="Picture 40" descr="fieldhospitalx.jpg"/>
            <p:cNvPicPr>
              <a:picLocks noChangeAspect="1"/>
            </p:cNvPicPr>
            <p:nvPr/>
          </p:nvPicPr>
          <p:blipFill>
            <a:blip r:embed="rId12" cstate="print">
              <a:duotone>
                <a:schemeClr val="accent1">
                  <a:shade val="45000"/>
                  <a:satMod val="135000"/>
                </a:schemeClr>
                <a:prstClr val="white"/>
              </a:duotone>
            </a:blip>
            <a:srcRect/>
            <a:stretch>
              <a:fillRect/>
            </a:stretch>
          </p:blipFill>
          <p:spPr bwMode="auto">
            <a:xfrm>
              <a:off x="6251081" y="3354113"/>
              <a:ext cx="3166818" cy="2375113"/>
            </a:xfrm>
            <a:prstGeom prst="rect">
              <a:avLst/>
            </a:prstGeom>
            <a:noFill/>
            <a:ln>
              <a:noFill/>
            </a:ln>
          </p:spPr>
        </p:pic>
      </p:grpSp>
      <p:sp>
        <p:nvSpPr>
          <p:cNvPr id="26" name="Rectangle 25"/>
          <p:cNvSpPr/>
          <p:nvPr/>
        </p:nvSpPr>
        <p:spPr>
          <a:xfrm>
            <a:off x="0" y="1575254"/>
            <a:ext cx="12332368" cy="4254319"/>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309639" y="2863118"/>
            <a:ext cx="8685382" cy="1377809"/>
          </a:xfrm>
        </p:spPr>
        <p:txBody>
          <a:bodyPr/>
          <a:lstStyle/>
          <a:p>
            <a:r>
              <a:rPr lang="en-US" b="1" dirty="0">
                <a:solidFill>
                  <a:schemeClr val="bg1"/>
                </a:solidFill>
              </a:rPr>
              <a:t>The Emergency Management Assistance Compact (EMAC), is a state-to-state mutual aid compact that facilitates the sharing of services, personnel and equipment across state lines during times of disaster and emergency.  </a:t>
            </a:r>
            <a:br>
              <a:rPr lang="en-US" b="1" dirty="0">
                <a:solidFill>
                  <a:schemeClr val="bg1"/>
                </a:solidFill>
              </a:rPr>
            </a:br>
            <a:endParaRPr lang="en-US" b="1" dirty="0">
              <a:solidFill>
                <a:schemeClr val="bg1"/>
              </a:solidFill>
            </a:endParaRPr>
          </a:p>
        </p:txBody>
      </p:sp>
      <p:sp>
        <p:nvSpPr>
          <p:cNvPr id="35" name="Oval 34"/>
          <p:cNvSpPr/>
          <p:nvPr/>
        </p:nvSpPr>
        <p:spPr>
          <a:xfrm>
            <a:off x="9419692" y="2490620"/>
            <a:ext cx="2032369" cy="2032369"/>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9732390" y="2756510"/>
            <a:ext cx="1418386" cy="1476333"/>
            <a:chOff x="9720667" y="2744787"/>
            <a:chExt cx="1418386" cy="1476333"/>
          </a:xfrm>
          <a:solidFill>
            <a:schemeClr val="bg1"/>
          </a:solidFill>
        </p:grpSpPr>
        <p:grpSp>
          <p:nvGrpSpPr>
            <p:cNvPr id="42" name="Group 41"/>
            <p:cNvGrpSpPr/>
            <p:nvPr/>
          </p:nvGrpSpPr>
          <p:grpSpPr>
            <a:xfrm>
              <a:off x="9720667" y="3388284"/>
              <a:ext cx="1382290" cy="832836"/>
              <a:chOff x="8629650" y="3186113"/>
              <a:chExt cx="2787651" cy="1679575"/>
            </a:xfrm>
            <a:grpFill/>
          </p:grpSpPr>
          <p:sp>
            <p:nvSpPr>
              <p:cNvPr id="39" name="Freeform 10"/>
              <p:cNvSpPr>
                <a:spLocks/>
              </p:cNvSpPr>
              <p:nvPr/>
            </p:nvSpPr>
            <p:spPr bwMode="auto">
              <a:xfrm>
                <a:off x="10117138" y="3186113"/>
                <a:ext cx="1300163" cy="1679575"/>
              </a:xfrm>
              <a:custGeom>
                <a:avLst/>
                <a:gdLst>
                  <a:gd name="T0" fmla="*/ 9 w 345"/>
                  <a:gd name="T1" fmla="*/ 446 h 446"/>
                  <a:gd name="T2" fmla="*/ 10 w 345"/>
                  <a:gd name="T3" fmla="*/ 426 h 446"/>
                  <a:gd name="T4" fmla="*/ 10 w 345"/>
                  <a:gd name="T5" fmla="*/ 369 h 446"/>
                  <a:gd name="T6" fmla="*/ 9 w 345"/>
                  <a:gd name="T7" fmla="*/ 364 h 446"/>
                  <a:gd name="T8" fmla="*/ 17 w 345"/>
                  <a:gd name="T9" fmla="*/ 263 h 446"/>
                  <a:gd name="T10" fmla="*/ 100 w 345"/>
                  <a:gd name="T11" fmla="*/ 191 h 446"/>
                  <a:gd name="T12" fmla="*/ 129 w 345"/>
                  <a:gd name="T13" fmla="*/ 175 h 446"/>
                  <a:gd name="T14" fmla="*/ 186 w 345"/>
                  <a:gd name="T15" fmla="*/ 123 h 446"/>
                  <a:gd name="T16" fmla="*/ 203 w 345"/>
                  <a:gd name="T17" fmla="*/ 107 h 446"/>
                  <a:gd name="T18" fmla="*/ 225 w 345"/>
                  <a:gd name="T19" fmla="*/ 97 h 446"/>
                  <a:gd name="T20" fmla="*/ 240 w 345"/>
                  <a:gd name="T21" fmla="*/ 102 h 446"/>
                  <a:gd name="T22" fmla="*/ 247 w 345"/>
                  <a:gd name="T23" fmla="*/ 116 h 446"/>
                  <a:gd name="T24" fmla="*/ 239 w 345"/>
                  <a:gd name="T25" fmla="*/ 140 h 446"/>
                  <a:gd name="T26" fmla="*/ 216 w 345"/>
                  <a:gd name="T27" fmla="*/ 163 h 446"/>
                  <a:gd name="T28" fmla="*/ 193 w 345"/>
                  <a:gd name="T29" fmla="*/ 187 h 446"/>
                  <a:gd name="T30" fmla="*/ 191 w 345"/>
                  <a:gd name="T31" fmla="*/ 190 h 446"/>
                  <a:gd name="T32" fmla="*/ 172 w 345"/>
                  <a:gd name="T33" fmla="*/ 217 h 446"/>
                  <a:gd name="T34" fmla="*/ 169 w 345"/>
                  <a:gd name="T35" fmla="*/ 221 h 446"/>
                  <a:gd name="T36" fmla="*/ 174 w 345"/>
                  <a:gd name="T37" fmla="*/ 220 h 446"/>
                  <a:gd name="T38" fmla="*/ 217 w 345"/>
                  <a:gd name="T39" fmla="*/ 211 h 446"/>
                  <a:gd name="T40" fmla="*/ 243 w 345"/>
                  <a:gd name="T41" fmla="*/ 190 h 446"/>
                  <a:gd name="T42" fmla="*/ 248 w 345"/>
                  <a:gd name="T43" fmla="*/ 182 h 446"/>
                  <a:gd name="T44" fmla="*/ 290 w 345"/>
                  <a:gd name="T45" fmla="*/ 121 h 446"/>
                  <a:gd name="T46" fmla="*/ 300 w 345"/>
                  <a:gd name="T47" fmla="*/ 82 h 446"/>
                  <a:gd name="T48" fmla="*/ 300 w 345"/>
                  <a:gd name="T49" fmla="*/ 76 h 446"/>
                  <a:gd name="T50" fmla="*/ 301 w 345"/>
                  <a:gd name="T51" fmla="*/ 72 h 446"/>
                  <a:gd name="T52" fmla="*/ 304 w 345"/>
                  <a:gd name="T53" fmla="*/ 27 h 446"/>
                  <a:gd name="T54" fmla="*/ 325 w 345"/>
                  <a:gd name="T55" fmla="*/ 0 h 446"/>
                  <a:gd name="T56" fmla="*/ 327 w 345"/>
                  <a:gd name="T57" fmla="*/ 0 h 446"/>
                  <a:gd name="T58" fmla="*/ 344 w 345"/>
                  <a:gd name="T59" fmla="*/ 28 h 446"/>
                  <a:gd name="T60" fmla="*/ 341 w 345"/>
                  <a:gd name="T61" fmla="*/ 67 h 446"/>
                  <a:gd name="T62" fmla="*/ 338 w 345"/>
                  <a:gd name="T63" fmla="*/ 121 h 446"/>
                  <a:gd name="T64" fmla="*/ 328 w 345"/>
                  <a:gd name="T65" fmla="*/ 160 h 446"/>
                  <a:gd name="T66" fmla="*/ 326 w 345"/>
                  <a:gd name="T67" fmla="*/ 164 h 446"/>
                  <a:gd name="T68" fmla="*/ 280 w 345"/>
                  <a:gd name="T69" fmla="*/ 243 h 446"/>
                  <a:gd name="T70" fmla="*/ 276 w 345"/>
                  <a:gd name="T71" fmla="*/ 250 h 446"/>
                  <a:gd name="T72" fmla="*/ 235 w 345"/>
                  <a:gd name="T73" fmla="*/ 291 h 446"/>
                  <a:gd name="T74" fmla="*/ 209 w 345"/>
                  <a:gd name="T75" fmla="*/ 303 h 446"/>
                  <a:gd name="T76" fmla="*/ 155 w 345"/>
                  <a:gd name="T77" fmla="*/ 328 h 446"/>
                  <a:gd name="T78" fmla="*/ 118 w 345"/>
                  <a:gd name="T79" fmla="*/ 367 h 446"/>
                  <a:gd name="T80" fmla="*/ 109 w 345"/>
                  <a:gd name="T81" fmla="*/ 417 h 446"/>
                  <a:gd name="T82" fmla="*/ 110 w 345"/>
                  <a:gd name="T83" fmla="*/ 446 h 446"/>
                  <a:gd name="T84" fmla="*/ 9 w 345"/>
                  <a:gd name="T8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446">
                    <a:moveTo>
                      <a:pt x="9" y="446"/>
                    </a:moveTo>
                    <a:cubicBezTo>
                      <a:pt x="9" y="436"/>
                      <a:pt x="10" y="429"/>
                      <a:pt x="10" y="426"/>
                    </a:cubicBezTo>
                    <a:cubicBezTo>
                      <a:pt x="11" y="410"/>
                      <a:pt x="12" y="385"/>
                      <a:pt x="10" y="369"/>
                    </a:cubicBezTo>
                    <a:cubicBezTo>
                      <a:pt x="10" y="368"/>
                      <a:pt x="10" y="366"/>
                      <a:pt x="9" y="364"/>
                    </a:cubicBezTo>
                    <a:cubicBezTo>
                      <a:pt x="7" y="347"/>
                      <a:pt x="0" y="293"/>
                      <a:pt x="17" y="263"/>
                    </a:cubicBezTo>
                    <a:cubicBezTo>
                      <a:pt x="39" y="223"/>
                      <a:pt x="66" y="209"/>
                      <a:pt x="100" y="191"/>
                    </a:cubicBezTo>
                    <a:cubicBezTo>
                      <a:pt x="109" y="186"/>
                      <a:pt x="119" y="181"/>
                      <a:pt x="129" y="175"/>
                    </a:cubicBezTo>
                    <a:cubicBezTo>
                      <a:pt x="143" y="167"/>
                      <a:pt x="168" y="142"/>
                      <a:pt x="186" y="123"/>
                    </a:cubicBezTo>
                    <a:cubicBezTo>
                      <a:pt x="193" y="116"/>
                      <a:pt x="199" y="110"/>
                      <a:pt x="203" y="107"/>
                    </a:cubicBezTo>
                    <a:cubicBezTo>
                      <a:pt x="210" y="100"/>
                      <a:pt x="218" y="97"/>
                      <a:pt x="225" y="97"/>
                    </a:cubicBezTo>
                    <a:cubicBezTo>
                      <a:pt x="231" y="97"/>
                      <a:pt x="235" y="98"/>
                      <a:pt x="240" y="102"/>
                    </a:cubicBezTo>
                    <a:cubicBezTo>
                      <a:pt x="244" y="105"/>
                      <a:pt x="246" y="110"/>
                      <a:pt x="247" y="116"/>
                    </a:cubicBezTo>
                    <a:cubicBezTo>
                      <a:pt x="248" y="124"/>
                      <a:pt x="245" y="133"/>
                      <a:pt x="239" y="140"/>
                    </a:cubicBezTo>
                    <a:cubicBezTo>
                      <a:pt x="234" y="146"/>
                      <a:pt x="225" y="155"/>
                      <a:pt x="216" y="163"/>
                    </a:cubicBezTo>
                    <a:cubicBezTo>
                      <a:pt x="206" y="173"/>
                      <a:pt x="196" y="182"/>
                      <a:pt x="193" y="187"/>
                    </a:cubicBezTo>
                    <a:cubicBezTo>
                      <a:pt x="191" y="190"/>
                      <a:pt x="191" y="190"/>
                      <a:pt x="191" y="190"/>
                    </a:cubicBezTo>
                    <a:cubicBezTo>
                      <a:pt x="187" y="196"/>
                      <a:pt x="180" y="207"/>
                      <a:pt x="172" y="217"/>
                    </a:cubicBezTo>
                    <a:cubicBezTo>
                      <a:pt x="169" y="221"/>
                      <a:pt x="169" y="221"/>
                      <a:pt x="169" y="221"/>
                    </a:cubicBezTo>
                    <a:cubicBezTo>
                      <a:pt x="174" y="220"/>
                      <a:pt x="174" y="220"/>
                      <a:pt x="174" y="220"/>
                    </a:cubicBezTo>
                    <a:cubicBezTo>
                      <a:pt x="175" y="220"/>
                      <a:pt x="201" y="216"/>
                      <a:pt x="217" y="211"/>
                    </a:cubicBezTo>
                    <a:cubicBezTo>
                      <a:pt x="231" y="206"/>
                      <a:pt x="237" y="198"/>
                      <a:pt x="243" y="190"/>
                    </a:cubicBezTo>
                    <a:cubicBezTo>
                      <a:pt x="245" y="187"/>
                      <a:pt x="246" y="185"/>
                      <a:pt x="248" y="182"/>
                    </a:cubicBezTo>
                    <a:cubicBezTo>
                      <a:pt x="258" y="171"/>
                      <a:pt x="282" y="133"/>
                      <a:pt x="290" y="121"/>
                    </a:cubicBezTo>
                    <a:cubicBezTo>
                      <a:pt x="298" y="107"/>
                      <a:pt x="299" y="95"/>
                      <a:pt x="300" y="82"/>
                    </a:cubicBezTo>
                    <a:cubicBezTo>
                      <a:pt x="300" y="80"/>
                      <a:pt x="300" y="78"/>
                      <a:pt x="300" y="76"/>
                    </a:cubicBezTo>
                    <a:cubicBezTo>
                      <a:pt x="301" y="72"/>
                      <a:pt x="301" y="72"/>
                      <a:pt x="301" y="72"/>
                    </a:cubicBezTo>
                    <a:cubicBezTo>
                      <a:pt x="302" y="58"/>
                      <a:pt x="302" y="47"/>
                      <a:pt x="304" y="27"/>
                    </a:cubicBezTo>
                    <a:cubicBezTo>
                      <a:pt x="306" y="7"/>
                      <a:pt x="317" y="0"/>
                      <a:pt x="325" y="0"/>
                    </a:cubicBezTo>
                    <a:cubicBezTo>
                      <a:pt x="326" y="0"/>
                      <a:pt x="326" y="0"/>
                      <a:pt x="327" y="0"/>
                    </a:cubicBezTo>
                    <a:cubicBezTo>
                      <a:pt x="336" y="1"/>
                      <a:pt x="345" y="9"/>
                      <a:pt x="344" y="28"/>
                    </a:cubicBezTo>
                    <a:cubicBezTo>
                      <a:pt x="343" y="37"/>
                      <a:pt x="342" y="51"/>
                      <a:pt x="341" y="67"/>
                    </a:cubicBezTo>
                    <a:cubicBezTo>
                      <a:pt x="340" y="87"/>
                      <a:pt x="339" y="109"/>
                      <a:pt x="338" y="121"/>
                    </a:cubicBezTo>
                    <a:cubicBezTo>
                      <a:pt x="337" y="140"/>
                      <a:pt x="335" y="145"/>
                      <a:pt x="328" y="160"/>
                    </a:cubicBezTo>
                    <a:cubicBezTo>
                      <a:pt x="326" y="164"/>
                      <a:pt x="326" y="164"/>
                      <a:pt x="326" y="164"/>
                    </a:cubicBezTo>
                    <a:cubicBezTo>
                      <a:pt x="318" y="180"/>
                      <a:pt x="293" y="223"/>
                      <a:pt x="280" y="243"/>
                    </a:cubicBezTo>
                    <a:cubicBezTo>
                      <a:pt x="276" y="250"/>
                      <a:pt x="276" y="250"/>
                      <a:pt x="276" y="250"/>
                    </a:cubicBezTo>
                    <a:cubicBezTo>
                      <a:pt x="266" y="268"/>
                      <a:pt x="255" y="281"/>
                      <a:pt x="235" y="291"/>
                    </a:cubicBezTo>
                    <a:cubicBezTo>
                      <a:pt x="228" y="294"/>
                      <a:pt x="219" y="298"/>
                      <a:pt x="209" y="303"/>
                    </a:cubicBezTo>
                    <a:cubicBezTo>
                      <a:pt x="189" y="312"/>
                      <a:pt x="167" y="322"/>
                      <a:pt x="155" y="328"/>
                    </a:cubicBezTo>
                    <a:cubicBezTo>
                      <a:pt x="136" y="338"/>
                      <a:pt x="123" y="357"/>
                      <a:pt x="118" y="367"/>
                    </a:cubicBezTo>
                    <a:cubicBezTo>
                      <a:pt x="114" y="378"/>
                      <a:pt x="109" y="399"/>
                      <a:pt x="109" y="417"/>
                    </a:cubicBezTo>
                    <a:cubicBezTo>
                      <a:pt x="109" y="422"/>
                      <a:pt x="110" y="432"/>
                      <a:pt x="110" y="446"/>
                    </a:cubicBezTo>
                    <a:lnTo>
                      <a:pt x="9"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1"/>
              <p:cNvSpPr>
                <a:spLocks/>
              </p:cNvSpPr>
              <p:nvPr/>
            </p:nvSpPr>
            <p:spPr bwMode="auto">
              <a:xfrm>
                <a:off x="8629650" y="3186113"/>
                <a:ext cx="1298575" cy="1679575"/>
              </a:xfrm>
              <a:custGeom>
                <a:avLst/>
                <a:gdLst>
                  <a:gd name="T0" fmla="*/ 235 w 345"/>
                  <a:gd name="T1" fmla="*/ 446 h 446"/>
                  <a:gd name="T2" fmla="*/ 236 w 345"/>
                  <a:gd name="T3" fmla="*/ 417 h 446"/>
                  <a:gd name="T4" fmla="*/ 227 w 345"/>
                  <a:gd name="T5" fmla="*/ 367 h 446"/>
                  <a:gd name="T6" fmla="*/ 190 w 345"/>
                  <a:gd name="T7" fmla="*/ 328 h 446"/>
                  <a:gd name="T8" fmla="*/ 136 w 345"/>
                  <a:gd name="T9" fmla="*/ 303 h 446"/>
                  <a:gd name="T10" fmla="*/ 110 w 345"/>
                  <a:gd name="T11" fmla="*/ 291 h 446"/>
                  <a:gd name="T12" fmla="*/ 69 w 345"/>
                  <a:gd name="T13" fmla="*/ 250 h 446"/>
                  <a:gd name="T14" fmla="*/ 65 w 345"/>
                  <a:gd name="T15" fmla="*/ 243 h 446"/>
                  <a:gd name="T16" fmla="*/ 19 w 345"/>
                  <a:gd name="T17" fmla="*/ 164 h 446"/>
                  <a:gd name="T18" fmla="*/ 17 w 345"/>
                  <a:gd name="T19" fmla="*/ 160 h 446"/>
                  <a:gd name="T20" fmla="*/ 7 w 345"/>
                  <a:gd name="T21" fmla="*/ 121 h 446"/>
                  <a:gd name="T22" fmla="*/ 4 w 345"/>
                  <a:gd name="T23" fmla="*/ 67 h 446"/>
                  <a:gd name="T24" fmla="*/ 1 w 345"/>
                  <a:gd name="T25" fmla="*/ 28 h 446"/>
                  <a:gd name="T26" fmla="*/ 19 w 345"/>
                  <a:gd name="T27" fmla="*/ 0 h 446"/>
                  <a:gd name="T28" fmla="*/ 20 w 345"/>
                  <a:gd name="T29" fmla="*/ 0 h 446"/>
                  <a:gd name="T30" fmla="*/ 41 w 345"/>
                  <a:gd name="T31" fmla="*/ 27 h 446"/>
                  <a:gd name="T32" fmla="*/ 44 w 345"/>
                  <a:gd name="T33" fmla="*/ 71 h 446"/>
                  <a:gd name="T34" fmla="*/ 45 w 345"/>
                  <a:gd name="T35" fmla="*/ 76 h 446"/>
                  <a:gd name="T36" fmla="*/ 45 w 345"/>
                  <a:gd name="T37" fmla="*/ 82 h 446"/>
                  <a:gd name="T38" fmla="*/ 56 w 345"/>
                  <a:gd name="T39" fmla="*/ 121 h 446"/>
                  <a:gd name="T40" fmla="*/ 97 w 345"/>
                  <a:gd name="T41" fmla="*/ 182 h 446"/>
                  <a:gd name="T42" fmla="*/ 102 w 345"/>
                  <a:gd name="T43" fmla="*/ 189 h 446"/>
                  <a:gd name="T44" fmla="*/ 128 w 345"/>
                  <a:gd name="T45" fmla="*/ 211 h 446"/>
                  <a:gd name="T46" fmla="*/ 172 w 345"/>
                  <a:gd name="T47" fmla="*/ 220 h 446"/>
                  <a:gd name="T48" fmla="*/ 177 w 345"/>
                  <a:gd name="T49" fmla="*/ 221 h 446"/>
                  <a:gd name="T50" fmla="*/ 173 w 345"/>
                  <a:gd name="T51" fmla="*/ 217 h 446"/>
                  <a:gd name="T52" fmla="*/ 154 w 345"/>
                  <a:gd name="T53" fmla="*/ 190 h 446"/>
                  <a:gd name="T54" fmla="*/ 152 w 345"/>
                  <a:gd name="T55" fmla="*/ 187 h 446"/>
                  <a:gd name="T56" fmla="*/ 129 w 345"/>
                  <a:gd name="T57" fmla="*/ 163 h 446"/>
                  <a:gd name="T58" fmla="*/ 106 w 345"/>
                  <a:gd name="T59" fmla="*/ 140 h 446"/>
                  <a:gd name="T60" fmla="*/ 98 w 345"/>
                  <a:gd name="T61" fmla="*/ 116 h 446"/>
                  <a:gd name="T62" fmla="*/ 105 w 345"/>
                  <a:gd name="T63" fmla="*/ 102 h 446"/>
                  <a:gd name="T64" fmla="*/ 120 w 345"/>
                  <a:gd name="T65" fmla="*/ 97 h 446"/>
                  <a:gd name="T66" fmla="*/ 142 w 345"/>
                  <a:gd name="T67" fmla="*/ 107 h 446"/>
                  <a:gd name="T68" fmla="*/ 159 w 345"/>
                  <a:gd name="T69" fmla="*/ 123 h 446"/>
                  <a:gd name="T70" fmla="*/ 216 w 345"/>
                  <a:gd name="T71" fmla="*/ 175 h 446"/>
                  <a:gd name="T72" fmla="*/ 245 w 345"/>
                  <a:gd name="T73" fmla="*/ 191 h 446"/>
                  <a:gd name="T74" fmla="*/ 328 w 345"/>
                  <a:gd name="T75" fmla="*/ 263 h 446"/>
                  <a:gd name="T76" fmla="*/ 336 w 345"/>
                  <a:gd name="T77" fmla="*/ 364 h 446"/>
                  <a:gd name="T78" fmla="*/ 335 w 345"/>
                  <a:gd name="T79" fmla="*/ 369 h 446"/>
                  <a:gd name="T80" fmla="*/ 335 w 345"/>
                  <a:gd name="T81" fmla="*/ 426 h 446"/>
                  <a:gd name="T82" fmla="*/ 336 w 345"/>
                  <a:gd name="T83" fmla="*/ 446 h 446"/>
                  <a:gd name="T84" fmla="*/ 235 w 345"/>
                  <a:gd name="T8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446">
                    <a:moveTo>
                      <a:pt x="235" y="446"/>
                    </a:moveTo>
                    <a:cubicBezTo>
                      <a:pt x="236" y="432"/>
                      <a:pt x="236" y="422"/>
                      <a:pt x="236" y="417"/>
                    </a:cubicBezTo>
                    <a:cubicBezTo>
                      <a:pt x="236" y="399"/>
                      <a:pt x="231" y="378"/>
                      <a:pt x="227" y="367"/>
                    </a:cubicBezTo>
                    <a:cubicBezTo>
                      <a:pt x="223" y="357"/>
                      <a:pt x="209" y="338"/>
                      <a:pt x="190" y="328"/>
                    </a:cubicBezTo>
                    <a:cubicBezTo>
                      <a:pt x="178" y="322"/>
                      <a:pt x="156" y="312"/>
                      <a:pt x="136" y="303"/>
                    </a:cubicBezTo>
                    <a:cubicBezTo>
                      <a:pt x="127" y="298"/>
                      <a:pt x="117" y="294"/>
                      <a:pt x="110" y="291"/>
                    </a:cubicBezTo>
                    <a:cubicBezTo>
                      <a:pt x="90" y="281"/>
                      <a:pt x="79" y="268"/>
                      <a:pt x="69" y="250"/>
                    </a:cubicBezTo>
                    <a:cubicBezTo>
                      <a:pt x="65" y="243"/>
                      <a:pt x="65" y="243"/>
                      <a:pt x="65" y="243"/>
                    </a:cubicBezTo>
                    <a:cubicBezTo>
                      <a:pt x="52" y="223"/>
                      <a:pt x="27" y="180"/>
                      <a:pt x="19" y="164"/>
                    </a:cubicBezTo>
                    <a:cubicBezTo>
                      <a:pt x="17" y="160"/>
                      <a:pt x="17" y="160"/>
                      <a:pt x="17" y="160"/>
                    </a:cubicBezTo>
                    <a:cubicBezTo>
                      <a:pt x="10" y="144"/>
                      <a:pt x="8" y="140"/>
                      <a:pt x="7" y="121"/>
                    </a:cubicBezTo>
                    <a:cubicBezTo>
                      <a:pt x="6" y="109"/>
                      <a:pt x="5" y="88"/>
                      <a:pt x="4" y="67"/>
                    </a:cubicBezTo>
                    <a:cubicBezTo>
                      <a:pt x="3" y="52"/>
                      <a:pt x="2" y="37"/>
                      <a:pt x="1" y="28"/>
                    </a:cubicBezTo>
                    <a:cubicBezTo>
                      <a:pt x="0" y="9"/>
                      <a:pt x="10" y="1"/>
                      <a:pt x="19" y="0"/>
                    </a:cubicBezTo>
                    <a:cubicBezTo>
                      <a:pt x="19" y="0"/>
                      <a:pt x="20" y="0"/>
                      <a:pt x="20" y="0"/>
                    </a:cubicBezTo>
                    <a:cubicBezTo>
                      <a:pt x="28" y="0"/>
                      <a:pt x="39" y="7"/>
                      <a:pt x="41" y="27"/>
                    </a:cubicBezTo>
                    <a:cubicBezTo>
                      <a:pt x="43" y="47"/>
                      <a:pt x="44" y="58"/>
                      <a:pt x="44" y="71"/>
                    </a:cubicBezTo>
                    <a:cubicBezTo>
                      <a:pt x="45" y="76"/>
                      <a:pt x="45" y="76"/>
                      <a:pt x="45" y="76"/>
                    </a:cubicBezTo>
                    <a:cubicBezTo>
                      <a:pt x="45" y="78"/>
                      <a:pt x="45" y="80"/>
                      <a:pt x="45" y="82"/>
                    </a:cubicBezTo>
                    <a:cubicBezTo>
                      <a:pt x="46" y="95"/>
                      <a:pt x="47" y="107"/>
                      <a:pt x="56" y="121"/>
                    </a:cubicBezTo>
                    <a:cubicBezTo>
                      <a:pt x="64" y="133"/>
                      <a:pt x="87" y="171"/>
                      <a:pt x="97" y="182"/>
                    </a:cubicBezTo>
                    <a:cubicBezTo>
                      <a:pt x="99" y="185"/>
                      <a:pt x="100" y="187"/>
                      <a:pt x="102" y="189"/>
                    </a:cubicBezTo>
                    <a:cubicBezTo>
                      <a:pt x="108" y="198"/>
                      <a:pt x="114" y="206"/>
                      <a:pt x="128" y="211"/>
                    </a:cubicBezTo>
                    <a:cubicBezTo>
                      <a:pt x="144" y="216"/>
                      <a:pt x="170" y="220"/>
                      <a:pt x="172" y="220"/>
                    </a:cubicBezTo>
                    <a:cubicBezTo>
                      <a:pt x="177" y="221"/>
                      <a:pt x="177" y="221"/>
                      <a:pt x="177" y="221"/>
                    </a:cubicBezTo>
                    <a:cubicBezTo>
                      <a:pt x="173" y="217"/>
                      <a:pt x="173" y="217"/>
                      <a:pt x="173" y="217"/>
                    </a:cubicBezTo>
                    <a:cubicBezTo>
                      <a:pt x="165" y="207"/>
                      <a:pt x="158" y="197"/>
                      <a:pt x="154" y="190"/>
                    </a:cubicBezTo>
                    <a:cubicBezTo>
                      <a:pt x="152" y="187"/>
                      <a:pt x="152" y="187"/>
                      <a:pt x="152" y="187"/>
                    </a:cubicBezTo>
                    <a:cubicBezTo>
                      <a:pt x="149" y="182"/>
                      <a:pt x="139" y="173"/>
                      <a:pt x="129" y="163"/>
                    </a:cubicBezTo>
                    <a:cubicBezTo>
                      <a:pt x="121" y="155"/>
                      <a:pt x="112" y="146"/>
                      <a:pt x="106" y="140"/>
                    </a:cubicBezTo>
                    <a:cubicBezTo>
                      <a:pt x="101" y="133"/>
                      <a:pt x="97" y="124"/>
                      <a:pt x="98" y="116"/>
                    </a:cubicBezTo>
                    <a:cubicBezTo>
                      <a:pt x="99" y="110"/>
                      <a:pt x="101" y="105"/>
                      <a:pt x="105" y="102"/>
                    </a:cubicBezTo>
                    <a:cubicBezTo>
                      <a:pt x="110" y="98"/>
                      <a:pt x="115" y="97"/>
                      <a:pt x="120" y="97"/>
                    </a:cubicBezTo>
                    <a:cubicBezTo>
                      <a:pt x="127" y="97"/>
                      <a:pt x="135" y="100"/>
                      <a:pt x="142" y="107"/>
                    </a:cubicBezTo>
                    <a:cubicBezTo>
                      <a:pt x="146" y="110"/>
                      <a:pt x="152" y="116"/>
                      <a:pt x="159" y="123"/>
                    </a:cubicBezTo>
                    <a:cubicBezTo>
                      <a:pt x="177" y="142"/>
                      <a:pt x="202" y="167"/>
                      <a:pt x="216" y="175"/>
                    </a:cubicBezTo>
                    <a:cubicBezTo>
                      <a:pt x="226" y="181"/>
                      <a:pt x="236" y="186"/>
                      <a:pt x="245" y="191"/>
                    </a:cubicBezTo>
                    <a:cubicBezTo>
                      <a:pt x="279" y="209"/>
                      <a:pt x="306" y="223"/>
                      <a:pt x="328" y="263"/>
                    </a:cubicBezTo>
                    <a:cubicBezTo>
                      <a:pt x="345" y="293"/>
                      <a:pt x="338" y="347"/>
                      <a:pt x="336" y="364"/>
                    </a:cubicBezTo>
                    <a:cubicBezTo>
                      <a:pt x="336" y="366"/>
                      <a:pt x="335" y="368"/>
                      <a:pt x="335" y="369"/>
                    </a:cubicBezTo>
                    <a:cubicBezTo>
                      <a:pt x="334" y="385"/>
                      <a:pt x="334" y="410"/>
                      <a:pt x="335" y="426"/>
                    </a:cubicBezTo>
                    <a:cubicBezTo>
                      <a:pt x="335" y="429"/>
                      <a:pt x="336" y="436"/>
                      <a:pt x="336" y="446"/>
                    </a:cubicBezTo>
                    <a:lnTo>
                      <a:pt x="235"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3" name="Group 42"/>
            <p:cNvGrpSpPr/>
            <p:nvPr/>
          </p:nvGrpSpPr>
          <p:grpSpPr>
            <a:xfrm>
              <a:off x="9756763" y="3388284"/>
              <a:ext cx="1382290" cy="832836"/>
              <a:chOff x="8629650" y="3186113"/>
              <a:chExt cx="2787651" cy="1679575"/>
            </a:xfrm>
            <a:grpFill/>
          </p:grpSpPr>
          <p:sp>
            <p:nvSpPr>
              <p:cNvPr id="44" name="Freeform 10"/>
              <p:cNvSpPr>
                <a:spLocks/>
              </p:cNvSpPr>
              <p:nvPr/>
            </p:nvSpPr>
            <p:spPr bwMode="auto">
              <a:xfrm>
                <a:off x="10117139" y="3186113"/>
                <a:ext cx="1300162" cy="1679575"/>
              </a:xfrm>
              <a:custGeom>
                <a:avLst/>
                <a:gdLst>
                  <a:gd name="T0" fmla="*/ 9 w 345"/>
                  <a:gd name="T1" fmla="*/ 446 h 446"/>
                  <a:gd name="T2" fmla="*/ 10 w 345"/>
                  <a:gd name="T3" fmla="*/ 426 h 446"/>
                  <a:gd name="T4" fmla="*/ 10 w 345"/>
                  <a:gd name="T5" fmla="*/ 369 h 446"/>
                  <a:gd name="T6" fmla="*/ 9 w 345"/>
                  <a:gd name="T7" fmla="*/ 364 h 446"/>
                  <a:gd name="T8" fmla="*/ 17 w 345"/>
                  <a:gd name="T9" fmla="*/ 263 h 446"/>
                  <a:gd name="T10" fmla="*/ 100 w 345"/>
                  <a:gd name="T11" fmla="*/ 191 h 446"/>
                  <a:gd name="T12" fmla="*/ 129 w 345"/>
                  <a:gd name="T13" fmla="*/ 175 h 446"/>
                  <a:gd name="T14" fmla="*/ 186 w 345"/>
                  <a:gd name="T15" fmla="*/ 123 h 446"/>
                  <a:gd name="T16" fmla="*/ 203 w 345"/>
                  <a:gd name="T17" fmla="*/ 107 h 446"/>
                  <a:gd name="T18" fmla="*/ 225 w 345"/>
                  <a:gd name="T19" fmla="*/ 97 h 446"/>
                  <a:gd name="T20" fmla="*/ 240 w 345"/>
                  <a:gd name="T21" fmla="*/ 102 h 446"/>
                  <a:gd name="T22" fmla="*/ 247 w 345"/>
                  <a:gd name="T23" fmla="*/ 116 h 446"/>
                  <a:gd name="T24" fmla="*/ 239 w 345"/>
                  <a:gd name="T25" fmla="*/ 140 h 446"/>
                  <a:gd name="T26" fmla="*/ 216 w 345"/>
                  <a:gd name="T27" fmla="*/ 163 h 446"/>
                  <a:gd name="T28" fmla="*/ 193 w 345"/>
                  <a:gd name="T29" fmla="*/ 187 h 446"/>
                  <a:gd name="T30" fmla="*/ 191 w 345"/>
                  <a:gd name="T31" fmla="*/ 190 h 446"/>
                  <a:gd name="T32" fmla="*/ 172 w 345"/>
                  <a:gd name="T33" fmla="*/ 217 h 446"/>
                  <a:gd name="T34" fmla="*/ 169 w 345"/>
                  <a:gd name="T35" fmla="*/ 221 h 446"/>
                  <a:gd name="T36" fmla="*/ 174 w 345"/>
                  <a:gd name="T37" fmla="*/ 220 h 446"/>
                  <a:gd name="T38" fmla="*/ 217 w 345"/>
                  <a:gd name="T39" fmla="*/ 211 h 446"/>
                  <a:gd name="T40" fmla="*/ 243 w 345"/>
                  <a:gd name="T41" fmla="*/ 190 h 446"/>
                  <a:gd name="T42" fmla="*/ 248 w 345"/>
                  <a:gd name="T43" fmla="*/ 182 h 446"/>
                  <a:gd name="T44" fmla="*/ 290 w 345"/>
                  <a:gd name="T45" fmla="*/ 121 h 446"/>
                  <a:gd name="T46" fmla="*/ 300 w 345"/>
                  <a:gd name="T47" fmla="*/ 82 h 446"/>
                  <a:gd name="T48" fmla="*/ 300 w 345"/>
                  <a:gd name="T49" fmla="*/ 76 h 446"/>
                  <a:gd name="T50" fmla="*/ 301 w 345"/>
                  <a:gd name="T51" fmla="*/ 72 h 446"/>
                  <a:gd name="T52" fmla="*/ 304 w 345"/>
                  <a:gd name="T53" fmla="*/ 27 h 446"/>
                  <a:gd name="T54" fmla="*/ 325 w 345"/>
                  <a:gd name="T55" fmla="*/ 0 h 446"/>
                  <a:gd name="T56" fmla="*/ 327 w 345"/>
                  <a:gd name="T57" fmla="*/ 0 h 446"/>
                  <a:gd name="T58" fmla="*/ 344 w 345"/>
                  <a:gd name="T59" fmla="*/ 28 h 446"/>
                  <a:gd name="T60" fmla="*/ 341 w 345"/>
                  <a:gd name="T61" fmla="*/ 67 h 446"/>
                  <a:gd name="T62" fmla="*/ 338 w 345"/>
                  <a:gd name="T63" fmla="*/ 121 h 446"/>
                  <a:gd name="T64" fmla="*/ 328 w 345"/>
                  <a:gd name="T65" fmla="*/ 160 h 446"/>
                  <a:gd name="T66" fmla="*/ 326 w 345"/>
                  <a:gd name="T67" fmla="*/ 164 h 446"/>
                  <a:gd name="T68" fmla="*/ 280 w 345"/>
                  <a:gd name="T69" fmla="*/ 243 h 446"/>
                  <a:gd name="T70" fmla="*/ 276 w 345"/>
                  <a:gd name="T71" fmla="*/ 250 h 446"/>
                  <a:gd name="T72" fmla="*/ 235 w 345"/>
                  <a:gd name="T73" fmla="*/ 291 h 446"/>
                  <a:gd name="T74" fmla="*/ 209 w 345"/>
                  <a:gd name="T75" fmla="*/ 303 h 446"/>
                  <a:gd name="T76" fmla="*/ 155 w 345"/>
                  <a:gd name="T77" fmla="*/ 328 h 446"/>
                  <a:gd name="T78" fmla="*/ 118 w 345"/>
                  <a:gd name="T79" fmla="*/ 367 h 446"/>
                  <a:gd name="T80" fmla="*/ 109 w 345"/>
                  <a:gd name="T81" fmla="*/ 417 h 446"/>
                  <a:gd name="T82" fmla="*/ 110 w 345"/>
                  <a:gd name="T83" fmla="*/ 446 h 446"/>
                  <a:gd name="T84" fmla="*/ 9 w 345"/>
                  <a:gd name="T8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446">
                    <a:moveTo>
                      <a:pt x="9" y="446"/>
                    </a:moveTo>
                    <a:cubicBezTo>
                      <a:pt x="9" y="436"/>
                      <a:pt x="10" y="429"/>
                      <a:pt x="10" y="426"/>
                    </a:cubicBezTo>
                    <a:cubicBezTo>
                      <a:pt x="11" y="410"/>
                      <a:pt x="12" y="385"/>
                      <a:pt x="10" y="369"/>
                    </a:cubicBezTo>
                    <a:cubicBezTo>
                      <a:pt x="10" y="368"/>
                      <a:pt x="10" y="366"/>
                      <a:pt x="9" y="364"/>
                    </a:cubicBezTo>
                    <a:cubicBezTo>
                      <a:pt x="7" y="347"/>
                      <a:pt x="0" y="293"/>
                      <a:pt x="17" y="263"/>
                    </a:cubicBezTo>
                    <a:cubicBezTo>
                      <a:pt x="39" y="223"/>
                      <a:pt x="66" y="209"/>
                      <a:pt x="100" y="191"/>
                    </a:cubicBezTo>
                    <a:cubicBezTo>
                      <a:pt x="109" y="186"/>
                      <a:pt x="119" y="181"/>
                      <a:pt x="129" y="175"/>
                    </a:cubicBezTo>
                    <a:cubicBezTo>
                      <a:pt x="143" y="167"/>
                      <a:pt x="168" y="142"/>
                      <a:pt x="186" y="123"/>
                    </a:cubicBezTo>
                    <a:cubicBezTo>
                      <a:pt x="193" y="116"/>
                      <a:pt x="199" y="110"/>
                      <a:pt x="203" y="107"/>
                    </a:cubicBezTo>
                    <a:cubicBezTo>
                      <a:pt x="210" y="100"/>
                      <a:pt x="218" y="97"/>
                      <a:pt x="225" y="97"/>
                    </a:cubicBezTo>
                    <a:cubicBezTo>
                      <a:pt x="231" y="97"/>
                      <a:pt x="235" y="98"/>
                      <a:pt x="240" y="102"/>
                    </a:cubicBezTo>
                    <a:cubicBezTo>
                      <a:pt x="244" y="105"/>
                      <a:pt x="246" y="110"/>
                      <a:pt x="247" y="116"/>
                    </a:cubicBezTo>
                    <a:cubicBezTo>
                      <a:pt x="248" y="124"/>
                      <a:pt x="245" y="133"/>
                      <a:pt x="239" y="140"/>
                    </a:cubicBezTo>
                    <a:cubicBezTo>
                      <a:pt x="234" y="146"/>
                      <a:pt x="225" y="155"/>
                      <a:pt x="216" y="163"/>
                    </a:cubicBezTo>
                    <a:cubicBezTo>
                      <a:pt x="206" y="173"/>
                      <a:pt x="196" y="182"/>
                      <a:pt x="193" y="187"/>
                    </a:cubicBezTo>
                    <a:cubicBezTo>
                      <a:pt x="191" y="190"/>
                      <a:pt x="191" y="190"/>
                      <a:pt x="191" y="190"/>
                    </a:cubicBezTo>
                    <a:cubicBezTo>
                      <a:pt x="187" y="196"/>
                      <a:pt x="180" y="207"/>
                      <a:pt x="172" y="217"/>
                    </a:cubicBezTo>
                    <a:cubicBezTo>
                      <a:pt x="169" y="221"/>
                      <a:pt x="169" y="221"/>
                      <a:pt x="169" y="221"/>
                    </a:cubicBezTo>
                    <a:cubicBezTo>
                      <a:pt x="174" y="220"/>
                      <a:pt x="174" y="220"/>
                      <a:pt x="174" y="220"/>
                    </a:cubicBezTo>
                    <a:cubicBezTo>
                      <a:pt x="175" y="220"/>
                      <a:pt x="201" y="216"/>
                      <a:pt x="217" y="211"/>
                    </a:cubicBezTo>
                    <a:cubicBezTo>
                      <a:pt x="231" y="206"/>
                      <a:pt x="237" y="198"/>
                      <a:pt x="243" y="190"/>
                    </a:cubicBezTo>
                    <a:cubicBezTo>
                      <a:pt x="245" y="187"/>
                      <a:pt x="246" y="185"/>
                      <a:pt x="248" y="182"/>
                    </a:cubicBezTo>
                    <a:cubicBezTo>
                      <a:pt x="258" y="171"/>
                      <a:pt x="282" y="133"/>
                      <a:pt x="290" y="121"/>
                    </a:cubicBezTo>
                    <a:cubicBezTo>
                      <a:pt x="298" y="107"/>
                      <a:pt x="299" y="95"/>
                      <a:pt x="300" y="82"/>
                    </a:cubicBezTo>
                    <a:cubicBezTo>
                      <a:pt x="300" y="80"/>
                      <a:pt x="300" y="78"/>
                      <a:pt x="300" y="76"/>
                    </a:cubicBezTo>
                    <a:cubicBezTo>
                      <a:pt x="301" y="72"/>
                      <a:pt x="301" y="72"/>
                      <a:pt x="301" y="72"/>
                    </a:cubicBezTo>
                    <a:cubicBezTo>
                      <a:pt x="302" y="58"/>
                      <a:pt x="302" y="47"/>
                      <a:pt x="304" y="27"/>
                    </a:cubicBezTo>
                    <a:cubicBezTo>
                      <a:pt x="306" y="7"/>
                      <a:pt x="317" y="0"/>
                      <a:pt x="325" y="0"/>
                    </a:cubicBezTo>
                    <a:cubicBezTo>
                      <a:pt x="326" y="0"/>
                      <a:pt x="326" y="0"/>
                      <a:pt x="327" y="0"/>
                    </a:cubicBezTo>
                    <a:cubicBezTo>
                      <a:pt x="336" y="1"/>
                      <a:pt x="345" y="9"/>
                      <a:pt x="344" y="28"/>
                    </a:cubicBezTo>
                    <a:cubicBezTo>
                      <a:pt x="343" y="37"/>
                      <a:pt x="342" y="51"/>
                      <a:pt x="341" y="67"/>
                    </a:cubicBezTo>
                    <a:cubicBezTo>
                      <a:pt x="340" y="87"/>
                      <a:pt x="339" y="109"/>
                      <a:pt x="338" y="121"/>
                    </a:cubicBezTo>
                    <a:cubicBezTo>
                      <a:pt x="337" y="140"/>
                      <a:pt x="335" y="145"/>
                      <a:pt x="328" y="160"/>
                    </a:cubicBezTo>
                    <a:cubicBezTo>
                      <a:pt x="326" y="164"/>
                      <a:pt x="326" y="164"/>
                      <a:pt x="326" y="164"/>
                    </a:cubicBezTo>
                    <a:cubicBezTo>
                      <a:pt x="318" y="180"/>
                      <a:pt x="293" y="223"/>
                      <a:pt x="280" y="243"/>
                    </a:cubicBezTo>
                    <a:cubicBezTo>
                      <a:pt x="276" y="250"/>
                      <a:pt x="276" y="250"/>
                      <a:pt x="276" y="250"/>
                    </a:cubicBezTo>
                    <a:cubicBezTo>
                      <a:pt x="266" y="268"/>
                      <a:pt x="255" y="281"/>
                      <a:pt x="235" y="291"/>
                    </a:cubicBezTo>
                    <a:cubicBezTo>
                      <a:pt x="228" y="294"/>
                      <a:pt x="219" y="298"/>
                      <a:pt x="209" y="303"/>
                    </a:cubicBezTo>
                    <a:cubicBezTo>
                      <a:pt x="189" y="312"/>
                      <a:pt x="167" y="322"/>
                      <a:pt x="155" y="328"/>
                    </a:cubicBezTo>
                    <a:cubicBezTo>
                      <a:pt x="136" y="338"/>
                      <a:pt x="123" y="357"/>
                      <a:pt x="118" y="367"/>
                    </a:cubicBezTo>
                    <a:cubicBezTo>
                      <a:pt x="114" y="378"/>
                      <a:pt x="109" y="399"/>
                      <a:pt x="109" y="417"/>
                    </a:cubicBezTo>
                    <a:cubicBezTo>
                      <a:pt x="109" y="422"/>
                      <a:pt x="110" y="432"/>
                      <a:pt x="110" y="446"/>
                    </a:cubicBezTo>
                    <a:lnTo>
                      <a:pt x="9"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p:cNvSpPr>
                <a:spLocks/>
              </p:cNvSpPr>
              <p:nvPr/>
            </p:nvSpPr>
            <p:spPr bwMode="auto">
              <a:xfrm>
                <a:off x="8629650" y="3186113"/>
                <a:ext cx="1298575" cy="1679575"/>
              </a:xfrm>
              <a:custGeom>
                <a:avLst/>
                <a:gdLst>
                  <a:gd name="T0" fmla="*/ 235 w 345"/>
                  <a:gd name="T1" fmla="*/ 446 h 446"/>
                  <a:gd name="T2" fmla="*/ 236 w 345"/>
                  <a:gd name="T3" fmla="*/ 417 h 446"/>
                  <a:gd name="T4" fmla="*/ 227 w 345"/>
                  <a:gd name="T5" fmla="*/ 367 h 446"/>
                  <a:gd name="T6" fmla="*/ 190 w 345"/>
                  <a:gd name="T7" fmla="*/ 328 h 446"/>
                  <a:gd name="T8" fmla="*/ 136 w 345"/>
                  <a:gd name="T9" fmla="*/ 303 h 446"/>
                  <a:gd name="T10" fmla="*/ 110 w 345"/>
                  <a:gd name="T11" fmla="*/ 291 h 446"/>
                  <a:gd name="T12" fmla="*/ 69 w 345"/>
                  <a:gd name="T13" fmla="*/ 250 h 446"/>
                  <a:gd name="T14" fmla="*/ 65 w 345"/>
                  <a:gd name="T15" fmla="*/ 243 h 446"/>
                  <a:gd name="T16" fmla="*/ 19 w 345"/>
                  <a:gd name="T17" fmla="*/ 164 h 446"/>
                  <a:gd name="T18" fmla="*/ 17 w 345"/>
                  <a:gd name="T19" fmla="*/ 160 h 446"/>
                  <a:gd name="T20" fmla="*/ 7 w 345"/>
                  <a:gd name="T21" fmla="*/ 121 h 446"/>
                  <a:gd name="T22" fmla="*/ 4 w 345"/>
                  <a:gd name="T23" fmla="*/ 67 h 446"/>
                  <a:gd name="T24" fmla="*/ 1 w 345"/>
                  <a:gd name="T25" fmla="*/ 28 h 446"/>
                  <a:gd name="T26" fmla="*/ 19 w 345"/>
                  <a:gd name="T27" fmla="*/ 0 h 446"/>
                  <a:gd name="T28" fmla="*/ 20 w 345"/>
                  <a:gd name="T29" fmla="*/ 0 h 446"/>
                  <a:gd name="T30" fmla="*/ 41 w 345"/>
                  <a:gd name="T31" fmla="*/ 27 h 446"/>
                  <a:gd name="T32" fmla="*/ 44 w 345"/>
                  <a:gd name="T33" fmla="*/ 71 h 446"/>
                  <a:gd name="T34" fmla="*/ 45 w 345"/>
                  <a:gd name="T35" fmla="*/ 76 h 446"/>
                  <a:gd name="T36" fmla="*/ 45 w 345"/>
                  <a:gd name="T37" fmla="*/ 82 h 446"/>
                  <a:gd name="T38" fmla="*/ 56 w 345"/>
                  <a:gd name="T39" fmla="*/ 121 h 446"/>
                  <a:gd name="T40" fmla="*/ 97 w 345"/>
                  <a:gd name="T41" fmla="*/ 182 h 446"/>
                  <a:gd name="T42" fmla="*/ 102 w 345"/>
                  <a:gd name="T43" fmla="*/ 189 h 446"/>
                  <a:gd name="T44" fmla="*/ 128 w 345"/>
                  <a:gd name="T45" fmla="*/ 211 h 446"/>
                  <a:gd name="T46" fmla="*/ 172 w 345"/>
                  <a:gd name="T47" fmla="*/ 220 h 446"/>
                  <a:gd name="T48" fmla="*/ 177 w 345"/>
                  <a:gd name="T49" fmla="*/ 221 h 446"/>
                  <a:gd name="T50" fmla="*/ 173 w 345"/>
                  <a:gd name="T51" fmla="*/ 217 h 446"/>
                  <a:gd name="T52" fmla="*/ 154 w 345"/>
                  <a:gd name="T53" fmla="*/ 190 h 446"/>
                  <a:gd name="T54" fmla="*/ 152 w 345"/>
                  <a:gd name="T55" fmla="*/ 187 h 446"/>
                  <a:gd name="T56" fmla="*/ 129 w 345"/>
                  <a:gd name="T57" fmla="*/ 163 h 446"/>
                  <a:gd name="T58" fmla="*/ 106 w 345"/>
                  <a:gd name="T59" fmla="*/ 140 h 446"/>
                  <a:gd name="T60" fmla="*/ 98 w 345"/>
                  <a:gd name="T61" fmla="*/ 116 h 446"/>
                  <a:gd name="T62" fmla="*/ 105 w 345"/>
                  <a:gd name="T63" fmla="*/ 102 h 446"/>
                  <a:gd name="T64" fmla="*/ 120 w 345"/>
                  <a:gd name="T65" fmla="*/ 97 h 446"/>
                  <a:gd name="T66" fmla="*/ 142 w 345"/>
                  <a:gd name="T67" fmla="*/ 107 h 446"/>
                  <a:gd name="T68" fmla="*/ 159 w 345"/>
                  <a:gd name="T69" fmla="*/ 123 h 446"/>
                  <a:gd name="T70" fmla="*/ 216 w 345"/>
                  <a:gd name="T71" fmla="*/ 175 h 446"/>
                  <a:gd name="T72" fmla="*/ 245 w 345"/>
                  <a:gd name="T73" fmla="*/ 191 h 446"/>
                  <a:gd name="T74" fmla="*/ 328 w 345"/>
                  <a:gd name="T75" fmla="*/ 263 h 446"/>
                  <a:gd name="T76" fmla="*/ 336 w 345"/>
                  <a:gd name="T77" fmla="*/ 364 h 446"/>
                  <a:gd name="T78" fmla="*/ 335 w 345"/>
                  <a:gd name="T79" fmla="*/ 369 h 446"/>
                  <a:gd name="T80" fmla="*/ 335 w 345"/>
                  <a:gd name="T81" fmla="*/ 426 h 446"/>
                  <a:gd name="T82" fmla="*/ 336 w 345"/>
                  <a:gd name="T83" fmla="*/ 446 h 446"/>
                  <a:gd name="T84" fmla="*/ 235 w 345"/>
                  <a:gd name="T85" fmla="*/ 44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446">
                    <a:moveTo>
                      <a:pt x="235" y="446"/>
                    </a:moveTo>
                    <a:cubicBezTo>
                      <a:pt x="236" y="432"/>
                      <a:pt x="236" y="422"/>
                      <a:pt x="236" y="417"/>
                    </a:cubicBezTo>
                    <a:cubicBezTo>
                      <a:pt x="236" y="399"/>
                      <a:pt x="231" y="378"/>
                      <a:pt x="227" y="367"/>
                    </a:cubicBezTo>
                    <a:cubicBezTo>
                      <a:pt x="223" y="357"/>
                      <a:pt x="209" y="338"/>
                      <a:pt x="190" y="328"/>
                    </a:cubicBezTo>
                    <a:cubicBezTo>
                      <a:pt x="178" y="322"/>
                      <a:pt x="156" y="312"/>
                      <a:pt x="136" y="303"/>
                    </a:cubicBezTo>
                    <a:cubicBezTo>
                      <a:pt x="127" y="298"/>
                      <a:pt x="117" y="294"/>
                      <a:pt x="110" y="291"/>
                    </a:cubicBezTo>
                    <a:cubicBezTo>
                      <a:pt x="90" y="281"/>
                      <a:pt x="79" y="268"/>
                      <a:pt x="69" y="250"/>
                    </a:cubicBezTo>
                    <a:cubicBezTo>
                      <a:pt x="65" y="243"/>
                      <a:pt x="65" y="243"/>
                      <a:pt x="65" y="243"/>
                    </a:cubicBezTo>
                    <a:cubicBezTo>
                      <a:pt x="52" y="223"/>
                      <a:pt x="27" y="180"/>
                      <a:pt x="19" y="164"/>
                    </a:cubicBezTo>
                    <a:cubicBezTo>
                      <a:pt x="17" y="160"/>
                      <a:pt x="17" y="160"/>
                      <a:pt x="17" y="160"/>
                    </a:cubicBezTo>
                    <a:cubicBezTo>
                      <a:pt x="10" y="144"/>
                      <a:pt x="8" y="140"/>
                      <a:pt x="7" y="121"/>
                    </a:cubicBezTo>
                    <a:cubicBezTo>
                      <a:pt x="6" y="109"/>
                      <a:pt x="5" y="88"/>
                      <a:pt x="4" y="67"/>
                    </a:cubicBezTo>
                    <a:cubicBezTo>
                      <a:pt x="3" y="52"/>
                      <a:pt x="2" y="37"/>
                      <a:pt x="1" y="28"/>
                    </a:cubicBezTo>
                    <a:cubicBezTo>
                      <a:pt x="0" y="9"/>
                      <a:pt x="10" y="1"/>
                      <a:pt x="19" y="0"/>
                    </a:cubicBezTo>
                    <a:cubicBezTo>
                      <a:pt x="19" y="0"/>
                      <a:pt x="20" y="0"/>
                      <a:pt x="20" y="0"/>
                    </a:cubicBezTo>
                    <a:cubicBezTo>
                      <a:pt x="28" y="0"/>
                      <a:pt x="39" y="7"/>
                      <a:pt x="41" y="27"/>
                    </a:cubicBezTo>
                    <a:cubicBezTo>
                      <a:pt x="43" y="47"/>
                      <a:pt x="44" y="58"/>
                      <a:pt x="44" y="71"/>
                    </a:cubicBezTo>
                    <a:cubicBezTo>
                      <a:pt x="45" y="76"/>
                      <a:pt x="45" y="76"/>
                      <a:pt x="45" y="76"/>
                    </a:cubicBezTo>
                    <a:cubicBezTo>
                      <a:pt x="45" y="78"/>
                      <a:pt x="45" y="80"/>
                      <a:pt x="45" y="82"/>
                    </a:cubicBezTo>
                    <a:cubicBezTo>
                      <a:pt x="46" y="95"/>
                      <a:pt x="47" y="107"/>
                      <a:pt x="56" y="121"/>
                    </a:cubicBezTo>
                    <a:cubicBezTo>
                      <a:pt x="64" y="133"/>
                      <a:pt x="87" y="171"/>
                      <a:pt x="97" y="182"/>
                    </a:cubicBezTo>
                    <a:cubicBezTo>
                      <a:pt x="99" y="185"/>
                      <a:pt x="100" y="187"/>
                      <a:pt x="102" y="189"/>
                    </a:cubicBezTo>
                    <a:cubicBezTo>
                      <a:pt x="108" y="198"/>
                      <a:pt x="114" y="206"/>
                      <a:pt x="128" y="211"/>
                    </a:cubicBezTo>
                    <a:cubicBezTo>
                      <a:pt x="144" y="216"/>
                      <a:pt x="170" y="220"/>
                      <a:pt x="172" y="220"/>
                    </a:cubicBezTo>
                    <a:cubicBezTo>
                      <a:pt x="177" y="221"/>
                      <a:pt x="177" y="221"/>
                      <a:pt x="177" y="221"/>
                    </a:cubicBezTo>
                    <a:cubicBezTo>
                      <a:pt x="173" y="217"/>
                      <a:pt x="173" y="217"/>
                      <a:pt x="173" y="217"/>
                    </a:cubicBezTo>
                    <a:cubicBezTo>
                      <a:pt x="165" y="207"/>
                      <a:pt x="158" y="197"/>
                      <a:pt x="154" y="190"/>
                    </a:cubicBezTo>
                    <a:cubicBezTo>
                      <a:pt x="152" y="187"/>
                      <a:pt x="152" y="187"/>
                      <a:pt x="152" y="187"/>
                    </a:cubicBezTo>
                    <a:cubicBezTo>
                      <a:pt x="149" y="182"/>
                      <a:pt x="139" y="173"/>
                      <a:pt x="129" y="163"/>
                    </a:cubicBezTo>
                    <a:cubicBezTo>
                      <a:pt x="121" y="155"/>
                      <a:pt x="112" y="146"/>
                      <a:pt x="106" y="140"/>
                    </a:cubicBezTo>
                    <a:cubicBezTo>
                      <a:pt x="101" y="133"/>
                      <a:pt x="97" y="124"/>
                      <a:pt x="98" y="116"/>
                    </a:cubicBezTo>
                    <a:cubicBezTo>
                      <a:pt x="99" y="110"/>
                      <a:pt x="101" y="105"/>
                      <a:pt x="105" y="102"/>
                    </a:cubicBezTo>
                    <a:cubicBezTo>
                      <a:pt x="110" y="98"/>
                      <a:pt x="115" y="97"/>
                      <a:pt x="120" y="97"/>
                    </a:cubicBezTo>
                    <a:cubicBezTo>
                      <a:pt x="127" y="97"/>
                      <a:pt x="135" y="100"/>
                      <a:pt x="142" y="107"/>
                    </a:cubicBezTo>
                    <a:cubicBezTo>
                      <a:pt x="146" y="110"/>
                      <a:pt x="152" y="116"/>
                      <a:pt x="159" y="123"/>
                    </a:cubicBezTo>
                    <a:cubicBezTo>
                      <a:pt x="177" y="142"/>
                      <a:pt x="202" y="167"/>
                      <a:pt x="216" y="175"/>
                    </a:cubicBezTo>
                    <a:cubicBezTo>
                      <a:pt x="226" y="181"/>
                      <a:pt x="236" y="186"/>
                      <a:pt x="245" y="191"/>
                    </a:cubicBezTo>
                    <a:cubicBezTo>
                      <a:pt x="279" y="209"/>
                      <a:pt x="306" y="223"/>
                      <a:pt x="328" y="263"/>
                    </a:cubicBezTo>
                    <a:cubicBezTo>
                      <a:pt x="345" y="293"/>
                      <a:pt x="338" y="347"/>
                      <a:pt x="336" y="364"/>
                    </a:cubicBezTo>
                    <a:cubicBezTo>
                      <a:pt x="336" y="366"/>
                      <a:pt x="335" y="368"/>
                      <a:pt x="335" y="369"/>
                    </a:cubicBezTo>
                    <a:cubicBezTo>
                      <a:pt x="334" y="385"/>
                      <a:pt x="334" y="410"/>
                      <a:pt x="335" y="426"/>
                    </a:cubicBezTo>
                    <a:cubicBezTo>
                      <a:pt x="335" y="429"/>
                      <a:pt x="336" y="436"/>
                      <a:pt x="336" y="446"/>
                    </a:cubicBezTo>
                    <a:lnTo>
                      <a:pt x="235" y="4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Freeform 5"/>
            <p:cNvSpPr>
              <a:spLocks/>
            </p:cNvSpPr>
            <p:nvPr/>
          </p:nvSpPr>
          <p:spPr bwMode="auto">
            <a:xfrm>
              <a:off x="10233025" y="2744787"/>
              <a:ext cx="430213" cy="611188"/>
            </a:xfrm>
            <a:custGeom>
              <a:avLst/>
              <a:gdLst>
                <a:gd name="T0" fmla="*/ 152 w 179"/>
                <a:gd name="T1" fmla="*/ 26 h 256"/>
                <a:gd name="T2" fmla="*/ 89 w 179"/>
                <a:gd name="T3" fmla="*/ 0 h 256"/>
                <a:gd name="T4" fmla="*/ 26 w 179"/>
                <a:gd name="T5" fmla="*/ 26 h 256"/>
                <a:gd name="T6" fmla="*/ 0 w 179"/>
                <a:gd name="T7" fmla="*/ 90 h 256"/>
                <a:gd name="T8" fmla="*/ 20 w 179"/>
                <a:gd name="T9" fmla="*/ 147 h 256"/>
                <a:gd name="T10" fmla="*/ 46 w 179"/>
                <a:gd name="T11" fmla="*/ 242 h 256"/>
                <a:gd name="T12" fmla="*/ 130 w 179"/>
                <a:gd name="T13" fmla="*/ 242 h 256"/>
                <a:gd name="T14" fmla="*/ 159 w 179"/>
                <a:gd name="T15" fmla="*/ 146 h 256"/>
                <a:gd name="T16" fmla="*/ 163 w 179"/>
                <a:gd name="T17" fmla="*/ 140 h 256"/>
                <a:gd name="T18" fmla="*/ 179 w 179"/>
                <a:gd name="T19" fmla="*/ 90 h 256"/>
                <a:gd name="T20" fmla="*/ 152 w 179"/>
                <a:gd name="T21" fmla="*/ 2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256">
                  <a:moveTo>
                    <a:pt x="152" y="26"/>
                  </a:moveTo>
                  <a:cubicBezTo>
                    <a:pt x="135" y="9"/>
                    <a:pt x="114" y="0"/>
                    <a:pt x="89" y="0"/>
                  </a:cubicBezTo>
                  <a:cubicBezTo>
                    <a:pt x="64" y="0"/>
                    <a:pt x="43" y="9"/>
                    <a:pt x="26" y="26"/>
                  </a:cubicBezTo>
                  <a:cubicBezTo>
                    <a:pt x="8" y="44"/>
                    <a:pt x="0" y="65"/>
                    <a:pt x="0" y="90"/>
                  </a:cubicBezTo>
                  <a:cubicBezTo>
                    <a:pt x="0" y="112"/>
                    <a:pt x="7" y="131"/>
                    <a:pt x="20" y="147"/>
                  </a:cubicBezTo>
                  <a:cubicBezTo>
                    <a:pt x="40" y="174"/>
                    <a:pt x="49" y="206"/>
                    <a:pt x="46" y="242"/>
                  </a:cubicBezTo>
                  <a:cubicBezTo>
                    <a:pt x="79" y="256"/>
                    <a:pt x="107" y="256"/>
                    <a:pt x="130" y="242"/>
                  </a:cubicBezTo>
                  <a:cubicBezTo>
                    <a:pt x="128" y="205"/>
                    <a:pt x="138" y="174"/>
                    <a:pt x="159" y="146"/>
                  </a:cubicBezTo>
                  <a:cubicBezTo>
                    <a:pt x="160" y="144"/>
                    <a:pt x="162" y="142"/>
                    <a:pt x="163" y="140"/>
                  </a:cubicBezTo>
                  <a:cubicBezTo>
                    <a:pt x="174" y="126"/>
                    <a:pt x="179" y="109"/>
                    <a:pt x="179" y="90"/>
                  </a:cubicBezTo>
                  <a:cubicBezTo>
                    <a:pt x="179" y="65"/>
                    <a:pt x="170" y="44"/>
                    <a:pt x="152" y="2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6"/>
            <p:cNvSpPr>
              <a:spLocks/>
            </p:cNvSpPr>
            <p:nvPr/>
          </p:nvSpPr>
          <p:spPr bwMode="auto">
            <a:xfrm>
              <a:off x="10340975" y="3427413"/>
              <a:ext cx="204788" cy="46038"/>
            </a:xfrm>
            <a:custGeom>
              <a:avLst/>
              <a:gdLst>
                <a:gd name="T0" fmla="*/ 82 w 85"/>
                <a:gd name="T1" fmla="*/ 3 h 19"/>
                <a:gd name="T2" fmla="*/ 75 w 85"/>
                <a:gd name="T3" fmla="*/ 0 h 19"/>
                <a:gd name="T4" fmla="*/ 9 w 85"/>
                <a:gd name="T5" fmla="*/ 0 h 19"/>
                <a:gd name="T6" fmla="*/ 3 w 85"/>
                <a:gd name="T7" fmla="*/ 3 h 19"/>
                <a:gd name="T8" fmla="*/ 0 w 85"/>
                <a:gd name="T9" fmla="*/ 9 h 19"/>
                <a:gd name="T10" fmla="*/ 3 w 85"/>
                <a:gd name="T11" fmla="*/ 16 h 19"/>
                <a:gd name="T12" fmla="*/ 9 w 85"/>
                <a:gd name="T13" fmla="*/ 19 h 19"/>
                <a:gd name="T14" fmla="*/ 75 w 85"/>
                <a:gd name="T15" fmla="*/ 19 h 19"/>
                <a:gd name="T16" fmla="*/ 82 w 85"/>
                <a:gd name="T17" fmla="*/ 16 h 19"/>
                <a:gd name="T18" fmla="*/ 85 w 85"/>
                <a:gd name="T19" fmla="*/ 9 h 19"/>
                <a:gd name="T20" fmla="*/ 82 w 85"/>
                <a:gd name="T2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
                  <a:moveTo>
                    <a:pt x="82" y="3"/>
                  </a:moveTo>
                  <a:cubicBezTo>
                    <a:pt x="80" y="1"/>
                    <a:pt x="78" y="0"/>
                    <a:pt x="75" y="0"/>
                  </a:cubicBezTo>
                  <a:cubicBezTo>
                    <a:pt x="9" y="0"/>
                    <a:pt x="9" y="0"/>
                    <a:pt x="9" y="0"/>
                  </a:cubicBezTo>
                  <a:cubicBezTo>
                    <a:pt x="7" y="0"/>
                    <a:pt x="4" y="1"/>
                    <a:pt x="3" y="3"/>
                  </a:cubicBezTo>
                  <a:cubicBezTo>
                    <a:pt x="1" y="4"/>
                    <a:pt x="0" y="7"/>
                    <a:pt x="0" y="9"/>
                  </a:cubicBezTo>
                  <a:cubicBezTo>
                    <a:pt x="0" y="12"/>
                    <a:pt x="1" y="14"/>
                    <a:pt x="3" y="16"/>
                  </a:cubicBezTo>
                  <a:cubicBezTo>
                    <a:pt x="4" y="18"/>
                    <a:pt x="7" y="19"/>
                    <a:pt x="9" y="19"/>
                  </a:cubicBezTo>
                  <a:cubicBezTo>
                    <a:pt x="75" y="19"/>
                    <a:pt x="75" y="19"/>
                    <a:pt x="75" y="19"/>
                  </a:cubicBezTo>
                  <a:cubicBezTo>
                    <a:pt x="78" y="19"/>
                    <a:pt x="80" y="18"/>
                    <a:pt x="82" y="16"/>
                  </a:cubicBezTo>
                  <a:cubicBezTo>
                    <a:pt x="84" y="14"/>
                    <a:pt x="85" y="12"/>
                    <a:pt x="85" y="9"/>
                  </a:cubicBezTo>
                  <a:cubicBezTo>
                    <a:pt x="85" y="7"/>
                    <a:pt x="84" y="4"/>
                    <a:pt x="8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7"/>
            <p:cNvSpPr>
              <a:spLocks/>
            </p:cNvSpPr>
            <p:nvPr/>
          </p:nvSpPr>
          <p:spPr bwMode="auto">
            <a:xfrm>
              <a:off x="10340975" y="3365500"/>
              <a:ext cx="204788" cy="46038"/>
            </a:xfrm>
            <a:custGeom>
              <a:avLst/>
              <a:gdLst>
                <a:gd name="T0" fmla="*/ 75 w 85"/>
                <a:gd name="T1" fmla="*/ 19 h 19"/>
                <a:gd name="T2" fmla="*/ 82 w 85"/>
                <a:gd name="T3" fmla="*/ 16 h 19"/>
                <a:gd name="T4" fmla="*/ 85 w 85"/>
                <a:gd name="T5" fmla="*/ 9 h 19"/>
                <a:gd name="T6" fmla="*/ 82 w 85"/>
                <a:gd name="T7" fmla="*/ 3 h 19"/>
                <a:gd name="T8" fmla="*/ 75 w 85"/>
                <a:gd name="T9" fmla="*/ 0 h 19"/>
                <a:gd name="T10" fmla="*/ 9 w 85"/>
                <a:gd name="T11" fmla="*/ 0 h 19"/>
                <a:gd name="T12" fmla="*/ 3 w 85"/>
                <a:gd name="T13" fmla="*/ 3 h 19"/>
                <a:gd name="T14" fmla="*/ 0 w 85"/>
                <a:gd name="T15" fmla="*/ 9 h 19"/>
                <a:gd name="T16" fmla="*/ 3 w 85"/>
                <a:gd name="T17" fmla="*/ 16 h 19"/>
                <a:gd name="T18" fmla="*/ 9 w 85"/>
                <a:gd name="T19" fmla="*/ 19 h 19"/>
                <a:gd name="T20" fmla="*/ 75 w 85"/>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
                  <a:moveTo>
                    <a:pt x="75" y="19"/>
                  </a:moveTo>
                  <a:cubicBezTo>
                    <a:pt x="78" y="19"/>
                    <a:pt x="80" y="18"/>
                    <a:pt x="82" y="16"/>
                  </a:cubicBezTo>
                  <a:cubicBezTo>
                    <a:pt x="84" y="14"/>
                    <a:pt x="85" y="12"/>
                    <a:pt x="85" y="9"/>
                  </a:cubicBezTo>
                  <a:cubicBezTo>
                    <a:pt x="85" y="7"/>
                    <a:pt x="84" y="5"/>
                    <a:pt x="82" y="3"/>
                  </a:cubicBezTo>
                  <a:cubicBezTo>
                    <a:pt x="80" y="1"/>
                    <a:pt x="78" y="0"/>
                    <a:pt x="75" y="0"/>
                  </a:cubicBezTo>
                  <a:cubicBezTo>
                    <a:pt x="9" y="0"/>
                    <a:pt x="9" y="0"/>
                    <a:pt x="9" y="0"/>
                  </a:cubicBezTo>
                  <a:cubicBezTo>
                    <a:pt x="7" y="0"/>
                    <a:pt x="4" y="1"/>
                    <a:pt x="3" y="3"/>
                  </a:cubicBezTo>
                  <a:cubicBezTo>
                    <a:pt x="1" y="5"/>
                    <a:pt x="0" y="7"/>
                    <a:pt x="0" y="9"/>
                  </a:cubicBezTo>
                  <a:cubicBezTo>
                    <a:pt x="0" y="12"/>
                    <a:pt x="1" y="14"/>
                    <a:pt x="3" y="16"/>
                  </a:cubicBezTo>
                  <a:cubicBezTo>
                    <a:pt x="4" y="18"/>
                    <a:pt x="7" y="19"/>
                    <a:pt x="9" y="19"/>
                  </a:cubicBezTo>
                  <a:cubicBezTo>
                    <a:pt x="75" y="19"/>
                    <a:pt x="75" y="19"/>
                    <a:pt x="75"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8"/>
            <p:cNvSpPr>
              <a:spLocks/>
            </p:cNvSpPr>
            <p:nvPr/>
          </p:nvSpPr>
          <p:spPr bwMode="auto">
            <a:xfrm>
              <a:off x="10340975" y="3489325"/>
              <a:ext cx="204788" cy="46038"/>
            </a:xfrm>
            <a:custGeom>
              <a:avLst/>
              <a:gdLst>
                <a:gd name="T0" fmla="*/ 82 w 85"/>
                <a:gd name="T1" fmla="*/ 16 h 19"/>
                <a:gd name="T2" fmla="*/ 85 w 85"/>
                <a:gd name="T3" fmla="*/ 9 h 19"/>
                <a:gd name="T4" fmla="*/ 82 w 85"/>
                <a:gd name="T5" fmla="*/ 3 h 19"/>
                <a:gd name="T6" fmla="*/ 75 w 85"/>
                <a:gd name="T7" fmla="*/ 0 h 19"/>
                <a:gd name="T8" fmla="*/ 9 w 85"/>
                <a:gd name="T9" fmla="*/ 0 h 19"/>
                <a:gd name="T10" fmla="*/ 3 w 85"/>
                <a:gd name="T11" fmla="*/ 3 h 19"/>
                <a:gd name="T12" fmla="*/ 0 w 85"/>
                <a:gd name="T13" fmla="*/ 9 h 19"/>
                <a:gd name="T14" fmla="*/ 3 w 85"/>
                <a:gd name="T15" fmla="*/ 16 h 19"/>
                <a:gd name="T16" fmla="*/ 9 w 85"/>
                <a:gd name="T17" fmla="*/ 19 h 19"/>
                <a:gd name="T18" fmla="*/ 75 w 85"/>
                <a:gd name="T19" fmla="*/ 19 h 19"/>
                <a:gd name="T20" fmla="*/ 82 w 85"/>
                <a:gd name="T21"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19">
                  <a:moveTo>
                    <a:pt x="82" y="16"/>
                  </a:moveTo>
                  <a:cubicBezTo>
                    <a:pt x="84" y="14"/>
                    <a:pt x="85" y="12"/>
                    <a:pt x="85" y="9"/>
                  </a:cubicBezTo>
                  <a:cubicBezTo>
                    <a:pt x="85" y="7"/>
                    <a:pt x="84" y="4"/>
                    <a:pt x="82" y="3"/>
                  </a:cubicBezTo>
                  <a:cubicBezTo>
                    <a:pt x="80" y="1"/>
                    <a:pt x="78" y="0"/>
                    <a:pt x="75" y="0"/>
                  </a:cubicBezTo>
                  <a:cubicBezTo>
                    <a:pt x="9" y="0"/>
                    <a:pt x="9" y="0"/>
                    <a:pt x="9" y="0"/>
                  </a:cubicBezTo>
                  <a:cubicBezTo>
                    <a:pt x="7" y="0"/>
                    <a:pt x="4" y="1"/>
                    <a:pt x="3" y="3"/>
                  </a:cubicBezTo>
                  <a:cubicBezTo>
                    <a:pt x="1" y="4"/>
                    <a:pt x="0" y="7"/>
                    <a:pt x="0" y="9"/>
                  </a:cubicBezTo>
                  <a:cubicBezTo>
                    <a:pt x="0" y="12"/>
                    <a:pt x="1" y="14"/>
                    <a:pt x="3" y="16"/>
                  </a:cubicBezTo>
                  <a:cubicBezTo>
                    <a:pt x="4" y="18"/>
                    <a:pt x="7" y="19"/>
                    <a:pt x="9" y="19"/>
                  </a:cubicBezTo>
                  <a:cubicBezTo>
                    <a:pt x="75" y="19"/>
                    <a:pt x="75" y="19"/>
                    <a:pt x="75" y="19"/>
                  </a:cubicBezTo>
                  <a:cubicBezTo>
                    <a:pt x="78" y="19"/>
                    <a:pt x="80" y="18"/>
                    <a:pt x="82"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9"/>
            <p:cNvSpPr>
              <a:spLocks/>
            </p:cNvSpPr>
            <p:nvPr/>
          </p:nvSpPr>
          <p:spPr bwMode="auto">
            <a:xfrm>
              <a:off x="10398125" y="3549650"/>
              <a:ext cx="87313" cy="41275"/>
            </a:xfrm>
            <a:custGeom>
              <a:avLst/>
              <a:gdLst>
                <a:gd name="T0" fmla="*/ 36 w 36"/>
                <a:gd name="T1" fmla="*/ 0 h 17"/>
                <a:gd name="T2" fmla="*/ 0 w 36"/>
                <a:gd name="T3" fmla="*/ 0 h 17"/>
                <a:gd name="T4" fmla="*/ 2 w 36"/>
                <a:gd name="T5" fmla="*/ 7 h 17"/>
                <a:gd name="T6" fmla="*/ 5 w 36"/>
                <a:gd name="T7" fmla="*/ 12 h 17"/>
                <a:gd name="T8" fmla="*/ 18 w 36"/>
                <a:gd name="T9" fmla="*/ 17 h 17"/>
                <a:gd name="T10" fmla="*/ 31 w 36"/>
                <a:gd name="T11" fmla="*/ 12 h 17"/>
                <a:gd name="T12" fmla="*/ 35 w 36"/>
                <a:gd name="T13" fmla="*/ 7 h 17"/>
                <a:gd name="T14" fmla="*/ 36 w 36"/>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
                  <a:moveTo>
                    <a:pt x="36" y="0"/>
                  </a:moveTo>
                  <a:cubicBezTo>
                    <a:pt x="0" y="0"/>
                    <a:pt x="0" y="0"/>
                    <a:pt x="0" y="0"/>
                  </a:cubicBezTo>
                  <a:cubicBezTo>
                    <a:pt x="0" y="3"/>
                    <a:pt x="1" y="5"/>
                    <a:pt x="2" y="7"/>
                  </a:cubicBezTo>
                  <a:cubicBezTo>
                    <a:pt x="3" y="9"/>
                    <a:pt x="4" y="10"/>
                    <a:pt x="5" y="12"/>
                  </a:cubicBezTo>
                  <a:cubicBezTo>
                    <a:pt x="9" y="15"/>
                    <a:pt x="13" y="17"/>
                    <a:pt x="18" y="17"/>
                  </a:cubicBezTo>
                  <a:cubicBezTo>
                    <a:pt x="23" y="17"/>
                    <a:pt x="27" y="15"/>
                    <a:pt x="31" y="12"/>
                  </a:cubicBezTo>
                  <a:cubicBezTo>
                    <a:pt x="33" y="10"/>
                    <a:pt x="34" y="9"/>
                    <a:pt x="35" y="7"/>
                  </a:cubicBezTo>
                  <a:cubicBezTo>
                    <a:pt x="36" y="5"/>
                    <a:pt x="36" y="3"/>
                    <a:pt x="3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119653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8366" r="14966"/>
          <a:stretch/>
        </p:blipFill>
        <p:spPr>
          <a:xfrm>
            <a:off x="8604069" y="1452021"/>
            <a:ext cx="3734067" cy="3721558"/>
          </a:xfrm>
          <a:prstGeom prst="rect">
            <a:avLst/>
          </a:prstGeom>
          <a:noFill/>
          <a:ln>
            <a:noFill/>
          </a:ln>
        </p:spPr>
      </p:pic>
      <p:sp>
        <p:nvSpPr>
          <p:cNvPr id="2" name="Title 1"/>
          <p:cNvSpPr>
            <a:spLocks noGrp="1"/>
          </p:cNvSpPr>
          <p:nvPr>
            <p:ph type="title"/>
          </p:nvPr>
        </p:nvSpPr>
        <p:spPr/>
        <p:txBody>
          <a:bodyPr/>
          <a:lstStyle/>
          <a:p>
            <a:r>
              <a:rPr lang="en-US" dirty="0"/>
              <a:t>How Can You Use EMAC?</a:t>
            </a:r>
          </a:p>
        </p:txBody>
      </p:sp>
      <p:sp>
        <p:nvSpPr>
          <p:cNvPr id="3" name="Text Placeholder 2"/>
          <p:cNvSpPr>
            <a:spLocks noGrp="1"/>
          </p:cNvSpPr>
          <p:nvPr>
            <p:ph type="body" sz="quarter" idx="13"/>
          </p:nvPr>
        </p:nvSpPr>
        <p:spPr>
          <a:xfrm>
            <a:off x="304801" y="1349731"/>
            <a:ext cx="4318085" cy="4934310"/>
          </a:xfrm>
        </p:spPr>
        <p:txBody>
          <a:bodyPr/>
          <a:lstStyle/>
          <a:p>
            <a:pPr marL="228600" indent="-228600">
              <a:buFont typeface="Arial" panose="020B0604020202020204" pitchFamily="34" charset="0"/>
              <a:buChar char="•"/>
            </a:pPr>
            <a:r>
              <a:rPr lang="en-US" sz="1600" dirty="0"/>
              <a:t>National Guard</a:t>
            </a:r>
          </a:p>
          <a:p>
            <a:pPr marL="287338" lvl="1" indent="-117475">
              <a:buSzPct val="80000"/>
              <a:buFont typeface="Century Gothic" panose="020B0502020202020204" pitchFamily="34" charset="0"/>
              <a:buChar char="-"/>
            </a:pPr>
            <a:r>
              <a:rPr lang="en-US" sz="1400" dirty="0"/>
              <a:t>Title 32</a:t>
            </a:r>
          </a:p>
          <a:p>
            <a:pPr marL="287338" lvl="1" indent="-117475">
              <a:buSzPct val="80000"/>
              <a:buFont typeface="Century Gothic" panose="020B0502020202020204" pitchFamily="34" charset="0"/>
              <a:buChar char="-"/>
            </a:pPr>
            <a:r>
              <a:rPr lang="en-US" sz="1400" dirty="0"/>
              <a:t>State Active Duty</a:t>
            </a:r>
          </a:p>
          <a:p>
            <a:pPr marL="228600" indent="-228600">
              <a:buFont typeface="Arial" panose="020B0604020202020204" pitchFamily="34" charset="0"/>
              <a:buChar char="•"/>
            </a:pPr>
            <a:r>
              <a:rPr lang="en-US" sz="1600" dirty="0"/>
              <a:t>Transfer of Services</a:t>
            </a:r>
          </a:p>
          <a:p>
            <a:pPr marL="228600" indent="-228600">
              <a:buFont typeface="Arial" panose="020B0604020202020204" pitchFamily="34" charset="0"/>
              <a:buChar char="•"/>
            </a:pPr>
            <a:r>
              <a:rPr lang="en-US" sz="1600" dirty="0"/>
              <a:t>(newborn blood screening)</a:t>
            </a:r>
          </a:p>
          <a:p>
            <a:pPr marL="228600" indent="-228600">
              <a:buFont typeface="Arial" panose="020B0604020202020204" pitchFamily="34" charset="0"/>
              <a:buChar char="•"/>
            </a:pPr>
            <a:r>
              <a:rPr lang="en-US" sz="1600" dirty="0"/>
              <a:t>Medical</a:t>
            </a:r>
          </a:p>
          <a:p>
            <a:pPr marL="228600" indent="-228600">
              <a:buFont typeface="Arial" panose="020B0604020202020204" pitchFamily="34" charset="0"/>
              <a:buChar char="•"/>
            </a:pPr>
            <a:r>
              <a:rPr lang="en-US" sz="1600" dirty="0"/>
              <a:t>Public Health</a:t>
            </a:r>
          </a:p>
          <a:p>
            <a:pPr marL="228600" indent="-228600">
              <a:buFont typeface="Arial" panose="020B0604020202020204" pitchFamily="34" charset="0"/>
              <a:buChar char="•"/>
            </a:pPr>
            <a:r>
              <a:rPr lang="en-US" sz="1600" dirty="0"/>
              <a:t>EMS</a:t>
            </a:r>
          </a:p>
          <a:p>
            <a:pPr marL="228600" indent="-228600">
              <a:buFont typeface="Arial" panose="020B0604020202020204" pitchFamily="34" charset="0"/>
              <a:buChar char="•"/>
            </a:pPr>
            <a:r>
              <a:rPr lang="en-US" sz="1600" dirty="0"/>
              <a:t>Law Enforcement</a:t>
            </a:r>
          </a:p>
          <a:p>
            <a:pPr marL="228600" indent="-228600">
              <a:buFont typeface="Arial" panose="020B0604020202020204" pitchFamily="34" charset="0"/>
              <a:buChar char="•"/>
            </a:pPr>
            <a:r>
              <a:rPr lang="en-US" sz="1600" dirty="0"/>
              <a:t>Incident Management</a:t>
            </a:r>
          </a:p>
          <a:p>
            <a:pPr marL="228600" indent="-228600">
              <a:buFont typeface="Arial" panose="020B0604020202020204" pitchFamily="34" charset="0"/>
              <a:buChar char="•"/>
            </a:pPr>
            <a:r>
              <a:rPr lang="en-US" sz="1600" dirty="0"/>
              <a:t>Communications </a:t>
            </a:r>
          </a:p>
          <a:p>
            <a:pPr marL="228600" indent="-228600">
              <a:buFont typeface="Arial" panose="020B0604020202020204" pitchFamily="34" charset="0"/>
              <a:buChar char="•"/>
            </a:pPr>
            <a:r>
              <a:rPr lang="en-US" sz="1600" dirty="0"/>
              <a:t>(transfer of 911 calls, deployment of 911 operators, or equipment)</a:t>
            </a:r>
          </a:p>
          <a:p>
            <a:pPr marL="228600" indent="-228600">
              <a:buFont typeface="Arial" panose="020B0604020202020204" pitchFamily="34" charset="0"/>
              <a:buChar char="•"/>
            </a:pPr>
            <a:endParaRPr lang="en-US" sz="1600" dirty="0"/>
          </a:p>
        </p:txBody>
      </p:sp>
      <p:sp>
        <p:nvSpPr>
          <p:cNvPr id="4" name="Slide Number Placeholder 3"/>
          <p:cNvSpPr>
            <a:spLocks noGrp="1"/>
          </p:cNvSpPr>
          <p:nvPr>
            <p:ph type="sldNum" sz="quarter" idx="4"/>
          </p:nvPr>
        </p:nvSpPr>
        <p:spPr/>
        <p:txBody>
          <a:bodyPr/>
          <a:lstStyle/>
          <a:p>
            <a:fld id="{E0945A5B-6FD1-4E75-90E0-1022EA54FCBA}" type="slidenum">
              <a:rPr lang="en-US" smtClean="0"/>
              <a:pPr/>
              <a:t>3</a:t>
            </a:fld>
            <a:endParaRPr lang="en-US" dirty="0"/>
          </a:p>
        </p:txBody>
      </p:sp>
      <p:sp>
        <p:nvSpPr>
          <p:cNvPr id="5" name="Text Placeholder 2"/>
          <p:cNvSpPr txBox="1">
            <a:spLocks/>
          </p:cNvSpPr>
          <p:nvPr/>
        </p:nvSpPr>
        <p:spPr>
          <a:xfrm>
            <a:off x="4622886" y="1349731"/>
            <a:ext cx="3790949" cy="493431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Arial" panose="020B0604020202020204" pitchFamily="34" charset="0"/>
              <a:buChar char="•"/>
            </a:pPr>
            <a:r>
              <a:rPr lang="en-US" sz="1600" dirty="0"/>
              <a:t>Commodities</a:t>
            </a:r>
          </a:p>
          <a:p>
            <a:pPr marL="228600" indent="-228600">
              <a:buFont typeface="Arial" panose="020B0604020202020204" pitchFamily="34" charset="0"/>
              <a:buChar char="•"/>
            </a:pPr>
            <a:r>
              <a:rPr lang="en-US" sz="1600" dirty="0"/>
              <a:t>Search &amp; Rescue</a:t>
            </a:r>
          </a:p>
          <a:p>
            <a:pPr marL="228600" indent="-228600">
              <a:buFont typeface="Arial" panose="020B0604020202020204" pitchFamily="34" charset="0"/>
              <a:buChar char="•"/>
            </a:pPr>
            <a:r>
              <a:rPr lang="en-US" sz="1600" dirty="0"/>
              <a:t>Public Works</a:t>
            </a:r>
          </a:p>
          <a:p>
            <a:pPr marL="228600" indent="-228600">
              <a:buFont typeface="Arial" panose="020B0604020202020204" pitchFamily="34" charset="0"/>
              <a:buChar char="•"/>
            </a:pPr>
            <a:r>
              <a:rPr lang="en-US" sz="1600" dirty="0"/>
              <a:t>Water/Wastewater personnel/equipment</a:t>
            </a:r>
          </a:p>
          <a:p>
            <a:pPr marL="228600" indent="-228600">
              <a:buFont typeface="Arial" panose="020B0604020202020204" pitchFamily="34" charset="0"/>
              <a:buChar char="•"/>
            </a:pPr>
            <a:r>
              <a:rPr lang="en-US" sz="1600" dirty="0"/>
              <a:t>EOC Support</a:t>
            </a:r>
          </a:p>
          <a:p>
            <a:pPr marL="228600" indent="-228600">
              <a:buFont typeface="Arial" panose="020B0604020202020204" pitchFamily="34" charset="0"/>
              <a:buChar char="•"/>
            </a:pPr>
            <a:r>
              <a:rPr lang="en-US" sz="1600" dirty="0"/>
              <a:t>Public/Individual Assistance</a:t>
            </a:r>
          </a:p>
          <a:p>
            <a:pPr marL="228600" indent="-228600">
              <a:buFont typeface="Arial" panose="020B0604020202020204" pitchFamily="34" charset="0"/>
              <a:buChar char="•"/>
            </a:pPr>
            <a:r>
              <a:rPr lang="en-US" sz="1600" dirty="0"/>
              <a:t>Debris Management</a:t>
            </a:r>
          </a:p>
          <a:p>
            <a:pPr marL="228600" indent="-228600">
              <a:buFont typeface="Arial" panose="020B0604020202020204" pitchFamily="34" charset="0"/>
              <a:buChar char="•"/>
            </a:pPr>
            <a:r>
              <a:rPr lang="en-US" sz="1600" dirty="0"/>
              <a:t>Donations Management</a:t>
            </a:r>
          </a:p>
          <a:p>
            <a:pPr marL="228600" indent="-228600">
              <a:buFont typeface="Arial" panose="020B0604020202020204" pitchFamily="34" charset="0"/>
              <a:buChar char="•"/>
            </a:pPr>
            <a:r>
              <a:rPr lang="en-US" sz="1600" dirty="0"/>
              <a:t>Human Services</a:t>
            </a:r>
          </a:p>
          <a:p>
            <a:pPr marL="228600" indent="-228600">
              <a:buFont typeface="Arial" panose="020B0604020202020204" pitchFamily="34" charset="0"/>
              <a:buChar char="•"/>
            </a:pPr>
            <a:r>
              <a:rPr lang="en-US" sz="1600" dirty="0"/>
              <a:t>Sheltering</a:t>
            </a:r>
          </a:p>
          <a:p>
            <a:pPr marL="228600" indent="-228600">
              <a:buFont typeface="Arial" panose="020B0604020202020204" pitchFamily="34" charset="0"/>
              <a:buChar char="•"/>
            </a:pPr>
            <a:r>
              <a:rPr lang="en-US" sz="1600" dirty="0"/>
              <a:t>And More…</a:t>
            </a:r>
          </a:p>
        </p:txBody>
      </p:sp>
      <p:sp>
        <p:nvSpPr>
          <p:cNvPr id="7" name="Text Placeholder 2"/>
          <p:cNvSpPr txBox="1">
            <a:spLocks/>
          </p:cNvSpPr>
          <p:nvPr/>
        </p:nvSpPr>
        <p:spPr>
          <a:xfrm>
            <a:off x="304801" y="5804972"/>
            <a:ext cx="8109034" cy="4790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accent4"/>
                </a:solidFill>
              </a:rPr>
              <a:t>Any Resource/Capability Can Be Deployed </a:t>
            </a:r>
          </a:p>
        </p:txBody>
      </p:sp>
      <p:grpSp>
        <p:nvGrpSpPr>
          <p:cNvPr id="16" name="Group 15"/>
          <p:cNvGrpSpPr/>
          <p:nvPr/>
        </p:nvGrpSpPr>
        <p:grpSpPr>
          <a:xfrm>
            <a:off x="421105" y="5576250"/>
            <a:ext cx="7992730" cy="173948"/>
            <a:chOff x="421105" y="5089358"/>
            <a:chExt cx="7992730" cy="173948"/>
          </a:xfrm>
        </p:grpSpPr>
        <p:cxnSp>
          <p:nvCxnSpPr>
            <p:cNvPr id="14" name="Straight Connector 13"/>
            <p:cNvCxnSpPr/>
            <p:nvPr/>
          </p:nvCxnSpPr>
          <p:spPr>
            <a:xfrm>
              <a:off x="421105" y="5089358"/>
              <a:ext cx="7992730" cy="0"/>
            </a:xfrm>
            <a:prstGeom prst="line">
              <a:avLst/>
            </a:prstGeom>
            <a:ln w="63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4325655" y="5089358"/>
              <a:ext cx="201780" cy="17394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p:cNvSpPr/>
          <p:nvPr/>
        </p:nvSpPr>
        <p:spPr>
          <a:xfrm>
            <a:off x="8604069" y="1458014"/>
            <a:ext cx="3727630" cy="3715565"/>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06709" y="2478898"/>
            <a:ext cx="1705452" cy="1705452"/>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5"/>
          <p:cNvSpPr>
            <a:spLocks/>
          </p:cNvSpPr>
          <p:nvPr/>
        </p:nvSpPr>
        <p:spPr bwMode="auto">
          <a:xfrm>
            <a:off x="10211491" y="2794678"/>
            <a:ext cx="599875" cy="1201008"/>
          </a:xfrm>
          <a:custGeom>
            <a:avLst/>
            <a:gdLst>
              <a:gd name="T0" fmla="*/ 425 w 477"/>
              <a:gd name="T1" fmla="*/ 162 h 957"/>
              <a:gd name="T2" fmla="*/ 411 w 477"/>
              <a:gd name="T3" fmla="*/ 231 h 957"/>
              <a:gd name="T4" fmla="*/ 389 w 477"/>
              <a:gd name="T5" fmla="*/ 289 h 957"/>
              <a:gd name="T6" fmla="*/ 383 w 477"/>
              <a:gd name="T7" fmla="*/ 244 h 957"/>
              <a:gd name="T8" fmla="*/ 394 w 477"/>
              <a:gd name="T9" fmla="*/ 70 h 957"/>
              <a:gd name="T10" fmla="*/ 339 w 477"/>
              <a:gd name="T11" fmla="*/ 88 h 957"/>
              <a:gd name="T12" fmla="*/ 336 w 477"/>
              <a:gd name="T13" fmla="*/ 168 h 957"/>
              <a:gd name="T14" fmla="*/ 318 w 477"/>
              <a:gd name="T15" fmla="*/ 261 h 957"/>
              <a:gd name="T16" fmla="*/ 306 w 477"/>
              <a:gd name="T17" fmla="*/ 171 h 957"/>
              <a:gd name="T18" fmla="*/ 297 w 477"/>
              <a:gd name="T19" fmla="*/ 63 h 957"/>
              <a:gd name="T20" fmla="*/ 250 w 477"/>
              <a:gd name="T21" fmla="*/ 20 h 957"/>
              <a:gd name="T22" fmla="*/ 240 w 477"/>
              <a:gd name="T23" fmla="*/ 170 h 957"/>
              <a:gd name="T24" fmla="*/ 240 w 477"/>
              <a:gd name="T25" fmla="*/ 257 h 957"/>
              <a:gd name="T26" fmla="*/ 222 w 477"/>
              <a:gd name="T27" fmla="*/ 264 h 957"/>
              <a:gd name="T28" fmla="*/ 189 w 477"/>
              <a:gd name="T29" fmla="*/ 57 h 957"/>
              <a:gd name="T30" fmla="*/ 146 w 477"/>
              <a:gd name="T31" fmla="*/ 77 h 957"/>
              <a:gd name="T32" fmla="*/ 143 w 477"/>
              <a:gd name="T33" fmla="*/ 211 h 957"/>
              <a:gd name="T34" fmla="*/ 175 w 477"/>
              <a:gd name="T35" fmla="*/ 272 h 957"/>
              <a:gd name="T36" fmla="*/ 226 w 477"/>
              <a:gd name="T37" fmla="*/ 288 h 957"/>
              <a:gd name="T38" fmla="*/ 268 w 477"/>
              <a:gd name="T39" fmla="*/ 305 h 957"/>
              <a:gd name="T40" fmla="*/ 314 w 477"/>
              <a:gd name="T41" fmla="*/ 336 h 957"/>
              <a:gd name="T42" fmla="*/ 344 w 477"/>
              <a:gd name="T43" fmla="*/ 359 h 957"/>
              <a:gd name="T44" fmla="*/ 330 w 477"/>
              <a:gd name="T45" fmla="*/ 377 h 957"/>
              <a:gd name="T46" fmla="*/ 267 w 477"/>
              <a:gd name="T47" fmla="*/ 349 h 957"/>
              <a:gd name="T48" fmla="*/ 274 w 477"/>
              <a:gd name="T49" fmla="*/ 379 h 957"/>
              <a:gd name="T50" fmla="*/ 292 w 477"/>
              <a:gd name="T51" fmla="*/ 411 h 957"/>
              <a:gd name="T52" fmla="*/ 325 w 477"/>
              <a:gd name="T53" fmla="*/ 453 h 957"/>
              <a:gd name="T54" fmla="*/ 344 w 477"/>
              <a:gd name="T55" fmla="*/ 488 h 957"/>
              <a:gd name="T56" fmla="*/ 304 w 477"/>
              <a:gd name="T57" fmla="*/ 475 h 957"/>
              <a:gd name="T58" fmla="*/ 257 w 477"/>
              <a:gd name="T59" fmla="*/ 433 h 957"/>
              <a:gd name="T60" fmla="*/ 268 w 477"/>
              <a:gd name="T61" fmla="*/ 450 h 957"/>
              <a:gd name="T62" fmla="*/ 299 w 477"/>
              <a:gd name="T63" fmla="*/ 498 h 957"/>
              <a:gd name="T64" fmla="*/ 299 w 477"/>
              <a:gd name="T65" fmla="*/ 550 h 957"/>
              <a:gd name="T66" fmla="*/ 264 w 477"/>
              <a:gd name="T67" fmla="*/ 501 h 957"/>
              <a:gd name="T68" fmla="*/ 224 w 477"/>
              <a:gd name="T69" fmla="*/ 451 h 957"/>
              <a:gd name="T70" fmla="*/ 234 w 477"/>
              <a:gd name="T71" fmla="*/ 474 h 957"/>
              <a:gd name="T72" fmla="*/ 252 w 477"/>
              <a:gd name="T73" fmla="*/ 515 h 957"/>
              <a:gd name="T74" fmla="*/ 261 w 477"/>
              <a:gd name="T75" fmla="*/ 562 h 957"/>
              <a:gd name="T76" fmla="*/ 222 w 477"/>
              <a:gd name="T77" fmla="*/ 519 h 957"/>
              <a:gd name="T78" fmla="*/ 187 w 477"/>
              <a:gd name="T79" fmla="*/ 457 h 957"/>
              <a:gd name="T80" fmla="*/ 193 w 477"/>
              <a:gd name="T81" fmla="*/ 479 h 957"/>
              <a:gd name="T82" fmla="*/ 204 w 477"/>
              <a:gd name="T83" fmla="*/ 514 h 957"/>
              <a:gd name="T84" fmla="*/ 191 w 477"/>
              <a:gd name="T85" fmla="*/ 542 h 957"/>
              <a:gd name="T86" fmla="*/ 153 w 477"/>
              <a:gd name="T87" fmla="*/ 448 h 957"/>
              <a:gd name="T88" fmla="*/ 120 w 477"/>
              <a:gd name="T89" fmla="*/ 391 h 957"/>
              <a:gd name="T90" fmla="*/ 47 w 477"/>
              <a:gd name="T91" fmla="*/ 280 h 957"/>
              <a:gd name="T92" fmla="*/ 4 w 477"/>
              <a:gd name="T93" fmla="*/ 296 h 957"/>
              <a:gd name="T94" fmla="*/ 31 w 477"/>
              <a:gd name="T95" fmla="*/ 369 h 957"/>
              <a:gd name="T96" fmla="*/ 75 w 477"/>
              <a:gd name="T97" fmla="*/ 473 h 957"/>
              <a:gd name="T98" fmla="*/ 129 w 477"/>
              <a:gd name="T99" fmla="*/ 549 h 957"/>
              <a:gd name="T100" fmla="*/ 199 w 477"/>
              <a:gd name="T101" fmla="*/ 635 h 957"/>
              <a:gd name="T102" fmla="*/ 401 w 477"/>
              <a:gd name="T103" fmla="*/ 905 h 957"/>
              <a:gd name="T104" fmla="*/ 398 w 477"/>
              <a:gd name="T105" fmla="*/ 609 h 957"/>
              <a:gd name="T106" fmla="*/ 429 w 477"/>
              <a:gd name="T107" fmla="*/ 430 h 957"/>
              <a:gd name="T108" fmla="*/ 445 w 477"/>
              <a:gd name="T109" fmla="*/ 281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7" h="957">
                <a:moveTo>
                  <a:pt x="471" y="150"/>
                </a:moveTo>
                <a:cubicBezTo>
                  <a:pt x="465" y="130"/>
                  <a:pt x="443" y="123"/>
                  <a:pt x="425" y="162"/>
                </a:cubicBezTo>
                <a:cubicBezTo>
                  <a:pt x="425" y="162"/>
                  <a:pt x="419" y="171"/>
                  <a:pt x="417" y="184"/>
                </a:cubicBezTo>
                <a:cubicBezTo>
                  <a:pt x="415" y="196"/>
                  <a:pt x="416" y="219"/>
                  <a:pt x="411" y="231"/>
                </a:cubicBezTo>
                <a:cubicBezTo>
                  <a:pt x="411" y="231"/>
                  <a:pt x="398" y="251"/>
                  <a:pt x="396" y="257"/>
                </a:cubicBezTo>
                <a:cubicBezTo>
                  <a:pt x="395" y="264"/>
                  <a:pt x="389" y="282"/>
                  <a:pt x="389" y="289"/>
                </a:cubicBezTo>
                <a:cubicBezTo>
                  <a:pt x="389" y="296"/>
                  <a:pt x="385" y="301"/>
                  <a:pt x="383" y="302"/>
                </a:cubicBezTo>
                <a:cubicBezTo>
                  <a:pt x="381" y="302"/>
                  <a:pt x="380" y="252"/>
                  <a:pt x="383" y="244"/>
                </a:cubicBezTo>
                <a:cubicBezTo>
                  <a:pt x="385" y="236"/>
                  <a:pt x="393" y="177"/>
                  <a:pt x="392" y="156"/>
                </a:cubicBezTo>
                <a:cubicBezTo>
                  <a:pt x="391" y="135"/>
                  <a:pt x="394" y="81"/>
                  <a:pt x="394" y="70"/>
                </a:cubicBezTo>
                <a:cubicBezTo>
                  <a:pt x="394" y="60"/>
                  <a:pt x="389" y="42"/>
                  <a:pt x="372" y="38"/>
                </a:cubicBezTo>
                <a:cubicBezTo>
                  <a:pt x="372" y="38"/>
                  <a:pt x="340" y="34"/>
                  <a:pt x="339" y="88"/>
                </a:cubicBezTo>
                <a:cubicBezTo>
                  <a:pt x="339" y="88"/>
                  <a:pt x="338" y="120"/>
                  <a:pt x="336" y="129"/>
                </a:cubicBezTo>
                <a:cubicBezTo>
                  <a:pt x="334" y="137"/>
                  <a:pt x="339" y="161"/>
                  <a:pt x="336" y="168"/>
                </a:cubicBezTo>
                <a:cubicBezTo>
                  <a:pt x="333" y="174"/>
                  <a:pt x="322" y="209"/>
                  <a:pt x="321" y="221"/>
                </a:cubicBezTo>
                <a:cubicBezTo>
                  <a:pt x="320" y="233"/>
                  <a:pt x="318" y="255"/>
                  <a:pt x="318" y="261"/>
                </a:cubicBezTo>
                <a:cubicBezTo>
                  <a:pt x="318" y="267"/>
                  <a:pt x="314" y="275"/>
                  <a:pt x="312" y="270"/>
                </a:cubicBezTo>
                <a:cubicBezTo>
                  <a:pt x="310" y="266"/>
                  <a:pt x="306" y="171"/>
                  <a:pt x="306" y="171"/>
                </a:cubicBezTo>
                <a:cubicBezTo>
                  <a:pt x="306" y="171"/>
                  <a:pt x="302" y="147"/>
                  <a:pt x="300" y="140"/>
                </a:cubicBezTo>
                <a:cubicBezTo>
                  <a:pt x="299" y="133"/>
                  <a:pt x="295" y="71"/>
                  <a:pt x="297" y="63"/>
                </a:cubicBezTo>
                <a:cubicBezTo>
                  <a:pt x="298" y="55"/>
                  <a:pt x="300" y="25"/>
                  <a:pt x="294" y="17"/>
                </a:cubicBezTo>
                <a:cubicBezTo>
                  <a:pt x="287" y="9"/>
                  <a:pt x="266" y="0"/>
                  <a:pt x="250" y="20"/>
                </a:cubicBezTo>
                <a:cubicBezTo>
                  <a:pt x="250" y="20"/>
                  <a:pt x="235" y="49"/>
                  <a:pt x="236" y="107"/>
                </a:cubicBezTo>
                <a:cubicBezTo>
                  <a:pt x="240" y="170"/>
                  <a:pt x="240" y="170"/>
                  <a:pt x="240" y="170"/>
                </a:cubicBezTo>
                <a:cubicBezTo>
                  <a:pt x="240" y="170"/>
                  <a:pt x="235" y="211"/>
                  <a:pt x="236" y="223"/>
                </a:cubicBezTo>
                <a:cubicBezTo>
                  <a:pt x="238" y="235"/>
                  <a:pt x="240" y="257"/>
                  <a:pt x="240" y="257"/>
                </a:cubicBezTo>
                <a:cubicBezTo>
                  <a:pt x="240" y="257"/>
                  <a:pt x="242" y="261"/>
                  <a:pt x="236" y="266"/>
                </a:cubicBezTo>
                <a:cubicBezTo>
                  <a:pt x="230" y="271"/>
                  <a:pt x="224" y="268"/>
                  <a:pt x="222" y="264"/>
                </a:cubicBezTo>
                <a:cubicBezTo>
                  <a:pt x="219" y="259"/>
                  <a:pt x="202" y="150"/>
                  <a:pt x="202" y="141"/>
                </a:cubicBezTo>
                <a:cubicBezTo>
                  <a:pt x="202" y="132"/>
                  <a:pt x="204" y="65"/>
                  <a:pt x="189" y="57"/>
                </a:cubicBezTo>
                <a:cubicBezTo>
                  <a:pt x="189" y="57"/>
                  <a:pt x="162" y="35"/>
                  <a:pt x="147" y="74"/>
                </a:cubicBezTo>
                <a:cubicBezTo>
                  <a:pt x="147" y="75"/>
                  <a:pt x="146" y="76"/>
                  <a:pt x="146" y="77"/>
                </a:cubicBezTo>
                <a:cubicBezTo>
                  <a:pt x="132" y="120"/>
                  <a:pt x="142" y="137"/>
                  <a:pt x="141" y="155"/>
                </a:cubicBezTo>
                <a:cubicBezTo>
                  <a:pt x="143" y="211"/>
                  <a:pt x="143" y="211"/>
                  <a:pt x="143" y="211"/>
                </a:cubicBezTo>
                <a:cubicBezTo>
                  <a:pt x="143" y="211"/>
                  <a:pt x="147" y="230"/>
                  <a:pt x="149" y="245"/>
                </a:cubicBezTo>
                <a:cubicBezTo>
                  <a:pt x="162" y="258"/>
                  <a:pt x="172" y="269"/>
                  <a:pt x="175" y="272"/>
                </a:cubicBezTo>
                <a:cubicBezTo>
                  <a:pt x="182" y="279"/>
                  <a:pt x="196" y="286"/>
                  <a:pt x="196" y="286"/>
                </a:cubicBezTo>
                <a:cubicBezTo>
                  <a:pt x="196" y="286"/>
                  <a:pt x="221" y="287"/>
                  <a:pt x="226" y="288"/>
                </a:cubicBezTo>
                <a:cubicBezTo>
                  <a:pt x="231" y="289"/>
                  <a:pt x="252" y="301"/>
                  <a:pt x="254" y="301"/>
                </a:cubicBezTo>
                <a:cubicBezTo>
                  <a:pt x="256" y="301"/>
                  <a:pt x="266" y="304"/>
                  <a:pt x="268" y="305"/>
                </a:cubicBezTo>
                <a:cubicBezTo>
                  <a:pt x="270" y="306"/>
                  <a:pt x="278" y="313"/>
                  <a:pt x="281" y="316"/>
                </a:cubicBezTo>
                <a:cubicBezTo>
                  <a:pt x="284" y="320"/>
                  <a:pt x="313" y="336"/>
                  <a:pt x="314" y="336"/>
                </a:cubicBezTo>
                <a:cubicBezTo>
                  <a:pt x="315" y="337"/>
                  <a:pt x="329" y="350"/>
                  <a:pt x="329" y="350"/>
                </a:cubicBezTo>
                <a:cubicBezTo>
                  <a:pt x="344" y="359"/>
                  <a:pt x="344" y="359"/>
                  <a:pt x="344" y="359"/>
                </a:cubicBezTo>
                <a:cubicBezTo>
                  <a:pt x="349" y="363"/>
                  <a:pt x="348" y="368"/>
                  <a:pt x="348" y="368"/>
                </a:cubicBezTo>
                <a:cubicBezTo>
                  <a:pt x="345" y="376"/>
                  <a:pt x="330" y="377"/>
                  <a:pt x="330" y="377"/>
                </a:cubicBezTo>
                <a:cubicBezTo>
                  <a:pt x="314" y="379"/>
                  <a:pt x="294" y="365"/>
                  <a:pt x="289" y="361"/>
                </a:cubicBezTo>
                <a:cubicBezTo>
                  <a:pt x="284" y="357"/>
                  <a:pt x="270" y="349"/>
                  <a:pt x="267" y="349"/>
                </a:cubicBezTo>
                <a:cubicBezTo>
                  <a:pt x="264" y="350"/>
                  <a:pt x="267" y="358"/>
                  <a:pt x="266" y="362"/>
                </a:cubicBezTo>
                <a:cubicBezTo>
                  <a:pt x="266" y="366"/>
                  <a:pt x="272" y="376"/>
                  <a:pt x="274" y="379"/>
                </a:cubicBezTo>
                <a:cubicBezTo>
                  <a:pt x="275" y="381"/>
                  <a:pt x="283" y="391"/>
                  <a:pt x="285" y="394"/>
                </a:cubicBezTo>
                <a:cubicBezTo>
                  <a:pt x="286" y="397"/>
                  <a:pt x="292" y="408"/>
                  <a:pt x="292" y="411"/>
                </a:cubicBezTo>
                <a:cubicBezTo>
                  <a:pt x="293" y="413"/>
                  <a:pt x="309" y="431"/>
                  <a:pt x="309" y="431"/>
                </a:cubicBezTo>
                <a:cubicBezTo>
                  <a:pt x="325" y="453"/>
                  <a:pt x="325" y="453"/>
                  <a:pt x="325" y="453"/>
                </a:cubicBezTo>
                <a:cubicBezTo>
                  <a:pt x="330" y="460"/>
                  <a:pt x="338" y="465"/>
                  <a:pt x="344" y="486"/>
                </a:cubicBezTo>
                <a:cubicBezTo>
                  <a:pt x="344" y="487"/>
                  <a:pt x="344" y="487"/>
                  <a:pt x="344" y="488"/>
                </a:cubicBezTo>
                <a:cubicBezTo>
                  <a:pt x="348" y="507"/>
                  <a:pt x="331" y="506"/>
                  <a:pt x="331" y="506"/>
                </a:cubicBezTo>
                <a:cubicBezTo>
                  <a:pt x="323" y="506"/>
                  <a:pt x="306" y="478"/>
                  <a:pt x="304" y="475"/>
                </a:cubicBezTo>
                <a:cubicBezTo>
                  <a:pt x="302" y="471"/>
                  <a:pt x="265" y="431"/>
                  <a:pt x="263" y="430"/>
                </a:cubicBezTo>
                <a:cubicBezTo>
                  <a:pt x="261" y="429"/>
                  <a:pt x="258" y="429"/>
                  <a:pt x="257" y="433"/>
                </a:cubicBezTo>
                <a:cubicBezTo>
                  <a:pt x="256" y="436"/>
                  <a:pt x="257" y="437"/>
                  <a:pt x="257" y="437"/>
                </a:cubicBezTo>
                <a:cubicBezTo>
                  <a:pt x="257" y="437"/>
                  <a:pt x="264" y="446"/>
                  <a:pt x="268" y="450"/>
                </a:cubicBezTo>
                <a:cubicBezTo>
                  <a:pt x="272" y="455"/>
                  <a:pt x="281" y="473"/>
                  <a:pt x="281" y="473"/>
                </a:cubicBezTo>
                <a:cubicBezTo>
                  <a:pt x="299" y="498"/>
                  <a:pt x="299" y="498"/>
                  <a:pt x="299" y="498"/>
                </a:cubicBezTo>
                <a:cubicBezTo>
                  <a:pt x="315" y="521"/>
                  <a:pt x="316" y="537"/>
                  <a:pt x="316" y="537"/>
                </a:cubicBezTo>
                <a:cubicBezTo>
                  <a:pt x="315" y="550"/>
                  <a:pt x="304" y="551"/>
                  <a:pt x="299" y="550"/>
                </a:cubicBezTo>
                <a:cubicBezTo>
                  <a:pt x="294" y="548"/>
                  <a:pt x="287" y="535"/>
                  <a:pt x="286" y="532"/>
                </a:cubicBezTo>
                <a:cubicBezTo>
                  <a:pt x="284" y="528"/>
                  <a:pt x="266" y="504"/>
                  <a:pt x="264" y="501"/>
                </a:cubicBezTo>
                <a:cubicBezTo>
                  <a:pt x="261" y="499"/>
                  <a:pt x="253" y="490"/>
                  <a:pt x="253" y="490"/>
                </a:cubicBezTo>
                <a:cubicBezTo>
                  <a:pt x="253" y="490"/>
                  <a:pt x="227" y="452"/>
                  <a:pt x="224" y="451"/>
                </a:cubicBezTo>
                <a:cubicBezTo>
                  <a:pt x="222" y="450"/>
                  <a:pt x="223" y="454"/>
                  <a:pt x="224" y="456"/>
                </a:cubicBezTo>
                <a:cubicBezTo>
                  <a:pt x="226" y="459"/>
                  <a:pt x="231" y="468"/>
                  <a:pt x="234" y="474"/>
                </a:cubicBezTo>
                <a:cubicBezTo>
                  <a:pt x="236" y="479"/>
                  <a:pt x="241" y="496"/>
                  <a:pt x="242" y="499"/>
                </a:cubicBezTo>
                <a:cubicBezTo>
                  <a:pt x="242" y="503"/>
                  <a:pt x="251" y="511"/>
                  <a:pt x="252" y="515"/>
                </a:cubicBezTo>
                <a:cubicBezTo>
                  <a:pt x="254" y="519"/>
                  <a:pt x="262" y="533"/>
                  <a:pt x="262" y="533"/>
                </a:cubicBezTo>
                <a:cubicBezTo>
                  <a:pt x="275" y="555"/>
                  <a:pt x="261" y="562"/>
                  <a:pt x="261" y="562"/>
                </a:cubicBezTo>
                <a:cubicBezTo>
                  <a:pt x="253" y="565"/>
                  <a:pt x="247" y="559"/>
                  <a:pt x="244" y="555"/>
                </a:cubicBezTo>
                <a:cubicBezTo>
                  <a:pt x="241" y="550"/>
                  <a:pt x="228" y="527"/>
                  <a:pt x="222" y="519"/>
                </a:cubicBezTo>
                <a:cubicBezTo>
                  <a:pt x="216" y="510"/>
                  <a:pt x="203" y="484"/>
                  <a:pt x="202" y="480"/>
                </a:cubicBezTo>
                <a:cubicBezTo>
                  <a:pt x="201" y="477"/>
                  <a:pt x="188" y="456"/>
                  <a:pt x="187" y="457"/>
                </a:cubicBezTo>
                <a:cubicBezTo>
                  <a:pt x="187" y="458"/>
                  <a:pt x="186" y="461"/>
                  <a:pt x="188" y="464"/>
                </a:cubicBezTo>
                <a:cubicBezTo>
                  <a:pt x="190" y="467"/>
                  <a:pt x="192" y="476"/>
                  <a:pt x="193" y="479"/>
                </a:cubicBezTo>
                <a:cubicBezTo>
                  <a:pt x="194" y="482"/>
                  <a:pt x="194" y="493"/>
                  <a:pt x="194" y="493"/>
                </a:cubicBezTo>
                <a:cubicBezTo>
                  <a:pt x="196" y="500"/>
                  <a:pt x="202" y="509"/>
                  <a:pt x="204" y="514"/>
                </a:cubicBezTo>
                <a:cubicBezTo>
                  <a:pt x="207" y="520"/>
                  <a:pt x="207" y="525"/>
                  <a:pt x="207" y="525"/>
                </a:cubicBezTo>
                <a:cubicBezTo>
                  <a:pt x="210" y="546"/>
                  <a:pt x="199" y="549"/>
                  <a:pt x="191" y="542"/>
                </a:cubicBezTo>
                <a:cubicBezTo>
                  <a:pt x="183" y="535"/>
                  <a:pt x="169" y="491"/>
                  <a:pt x="167" y="482"/>
                </a:cubicBezTo>
                <a:cubicBezTo>
                  <a:pt x="165" y="472"/>
                  <a:pt x="153" y="448"/>
                  <a:pt x="153" y="448"/>
                </a:cubicBezTo>
                <a:cubicBezTo>
                  <a:pt x="151" y="444"/>
                  <a:pt x="134" y="417"/>
                  <a:pt x="134" y="417"/>
                </a:cubicBezTo>
                <a:cubicBezTo>
                  <a:pt x="127" y="408"/>
                  <a:pt x="123" y="399"/>
                  <a:pt x="120" y="391"/>
                </a:cubicBezTo>
                <a:cubicBezTo>
                  <a:pt x="113" y="382"/>
                  <a:pt x="103" y="363"/>
                  <a:pt x="100" y="354"/>
                </a:cubicBezTo>
                <a:cubicBezTo>
                  <a:pt x="97" y="342"/>
                  <a:pt x="78" y="294"/>
                  <a:pt x="47" y="280"/>
                </a:cubicBezTo>
                <a:cubicBezTo>
                  <a:pt x="47" y="280"/>
                  <a:pt x="22" y="267"/>
                  <a:pt x="7" y="276"/>
                </a:cubicBezTo>
                <a:cubicBezTo>
                  <a:pt x="7" y="276"/>
                  <a:pt x="0" y="283"/>
                  <a:pt x="4" y="296"/>
                </a:cubicBezTo>
                <a:cubicBezTo>
                  <a:pt x="20" y="328"/>
                  <a:pt x="20" y="328"/>
                  <a:pt x="20" y="328"/>
                </a:cubicBezTo>
                <a:cubicBezTo>
                  <a:pt x="20" y="328"/>
                  <a:pt x="30" y="367"/>
                  <a:pt x="31" y="369"/>
                </a:cubicBezTo>
                <a:cubicBezTo>
                  <a:pt x="32" y="371"/>
                  <a:pt x="63" y="430"/>
                  <a:pt x="65" y="440"/>
                </a:cubicBezTo>
                <a:cubicBezTo>
                  <a:pt x="66" y="449"/>
                  <a:pt x="72" y="468"/>
                  <a:pt x="75" y="473"/>
                </a:cubicBezTo>
                <a:cubicBezTo>
                  <a:pt x="78" y="477"/>
                  <a:pt x="92" y="494"/>
                  <a:pt x="95" y="496"/>
                </a:cubicBezTo>
                <a:cubicBezTo>
                  <a:pt x="98" y="497"/>
                  <a:pt x="122" y="542"/>
                  <a:pt x="129" y="549"/>
                </a:cubicBezTo>
                <a:cubicBezTo>
                  <a:pt x="137" y="557"/>
                  <a:pt x="178" y="586"/>
                  <a:pt x="178" y="586"/>
                </a:cubicBezTo>
                <a:cubicBezTo>
                  <a:pt x="178" y="586"/>
                  <a:pt x="195" y="614"/>
                  <a:pt x="199" y="635"/>
                </a:cubicBezTo>
                <a:cubicBezTo>
                  <a:pt x="202" y="656"/>
                  <a:pt x="244" y="845"/>
                  <a:pt x="231" y="899"/>
                </a:cubicBezTo>
                <a:cubicBezTo>
                  <a:pt x="231" y="899"/>
                  <a:pt x="365" y="957"/>
                  <a:pt x="401" y="905"/>
                </a:cubicBezTo>
                <a:cubicBezTo>
                  <a:pt x="401" y="905"/>
                  <a:pt x="415" y="893"/>
                  <a:pt x="415" y="848"/>
                </a:cubicBezTo>
                <a:cubicBezTo>
                  <a:pt x="414" y="803"/>
                  <a:pt x="396" y="621"/>
                  <a:pt x="398" y="609"/>
                </a:cubicBezTo>
                <a:cubicBezTo>
                  <a:pt x="398" y="609"/>
                  <a:pt x="399" y="557"/>
                  <a:pt x="411" y="536"/>
                </a:cubicBezTo>
                <a:cubicBezTo>
                  <a:pt x="411" y="536"/>
                  <a:pt x="436" y="495"/>
                  <a:pt x="429" y="430"/>
                </a:cubicBezTo>
                <a:cubicBezTo>
                  <a:pt x="429" y="430"/>
                  <a:pt x="432" y="364"/>
                  <a:pt x="433" y="355"/>
                </a:cubicBezTo>
                <a:cubicBezTo>
                  <a:pt x="433" y="355"/>
                  <a:pt x="438" y="300"/>
                  <a:pt x="445" y="281"/>
                </a:cubicBezTo>
                <a:cubicBezTo>
                  <a:pt x="452" y="263"/>
                  <a:pt x="477" y="171"/>
                  <a:pt x="471" y="1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8216233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EMAC’s Origins</a:t>
            </a:r>
          </a:p>
        </p:txBody>
      </p:sp>
      <p:sp>
        <p:nvSpPr>
          <p:cNvPr id="4" name="Slide Number Placeholder 3"/>
          <p:cNvSpPr>
            <a:spLocks noGrp="1"/>
          </p:cNvSpPr>
          <p:nvPr>
            <p:ph type="sldNum" sz="quarter" idx="4"/>
          </p:nvPr>
        </p:nvSpPr>
        <p:spPr/>
        <p:txBody>
          <a:bodyPr/>
          <a:lstStyle/>
          <a:p>
            <a:fld id="{E0945A5B-6FD1-4E75-90E0-1022EA54FCBA}" type="slidenum">
              <a:rPr lang="en-US" smtClean="0"/>
              <a:pPr/>
              <a:t>4</a:t>
            </a:fld>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455" b="61269"/>
          <a:stretch/>
        </p:blipFill>
        <p:spPr>
          <a:xfrm>
            <a:off x="0" y="2895600"/>
            <a:ext cx="12356123" cy="1383323"/>
          </a:xfrm>
          <a:prstGeom prst="rect">
            <a:avLst/>
          </a:prstGeom>
        </p:spPr>
      </p:pic>
      <p:grpSp>
        <p:nvGrpSpPr>
          <p:cNvPr id="15" name="Group 14"/>
          <p:cNvGrpSpPr/>
          <p:nvPr/>
        </p:nvGrpSpPr>
        <p:grpSpPr>
          <a:xfrm>
            <a:off x="11532776" y="3371071"/>
            <a:ext cx="421950" cy="421950"/>
            <a:chOff x="11205226" y="3003458"/>
            <a:chExt cx="785446" cy="785446"/>
          </a:xfrm>
        </p:grpSpPr>
        <p:sp>
          <p:nvSpPr>
            <p:cNvPr id="13" name="Isosceles Triangle 12"/>
            <p:cNvSpPr/>
            <p:nvPr/>
          </p:nvSpPr>
          <p:spPr>
            <a:xfrm rot="5400000">
              <a:off x="11416802" y="3191107"/>
              <a:ext cx="502970" cy="43359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05226" y="3003458"/>
              <a:ext cx="785446" cy="7854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2"/>
          <p:cNvSpPr>
            <a:spLocks noGrp="1"/>
          </p:cNvSpPr>
          <p:nvPr>
            <p:ph type="body" sz="quarter" idx="13"/>
          </p:nvPr>
        </p:nvSpPr>
        <p:spPr>
          <a:xfrm>
            <a:off x="304801" y="1408347"/>
            <a:ext cx="3399691" cy="1312698"/>
          </a:xfrm>
        </p:spPr>
        <p:txBody>
          <a:bodyPr/>
          <a:lstStyle/>
          <a:p>
            <a:pPr marL="228600" indent="-228600">
              <a:buFont typeface="Arial" panose="020B0604020202020204" pitchFamily="34" charset="0"/>
              <a:buChar char="•"/>
              <a:defRPr/>
            </a:pPr>
            <a:r>
              <a:rPr lang="en-US" sz="1600" dirty="0"/>
              <a:t>SREMAC </a:t>
            </a:r>
          </a:p>
          <a:p>
            <a:pPr marL="228600" indent="-228600">
              <a:buFont typeface="Arial" panose="020B0604020202020204" pitchFamily="34" charset="0"/>
              <a:buChar char="•"/>
              <a:defRPr/>
            </a:pPr>
            <a:r>
              <a:rPr lang="en-US" sz="1600" dirty="0"/>
              <a:t>adopted by </a:t>
            </a:r>
          </a:p>
          <a:p>
            <a:pPr marL="228600" indent="-228600">
              <a:buFont typeface="Arial" panose="020B0604020202020204" pitchFamily="34" charset="0"/>
              <a:buChar char="•"/>
              <a:defRPr/>
            </a:pPr>
            <a:r>
              <a:rPr lang="en-US" sz="1600" dirty="0"/>
              <a:t>Southern Governors’ Association</a:t>
            </a:r>
          </a:p>
        </p:txBody>
      </p:sp>
      <p:pic>
        <p:nvPicPr>
          <p:cNvPr id="22" name="Picture 21" descr="SREMAC logo"/>
          <p:cNvPicPr>
            <a:picLocks noChangeAspect="1"/>
          </p:cNvPicPr>
          <p:nvPr/>
        </p:nvPicPr>
        <p:blipFill>
          <a:blip r:embed="rId4" cstate="print"/>
          <a:srcRect b="20000"/>
          <a:stretch>
            <a:fillRect/>
          </a:stretch>
        </p:blipFill>
        <p:spPr bwMode="auto">
          <a:xfrm>
            <a:off x="889508" y="4612897"/>
            <a:ext cx="1745828" cy="1286588"/>
          </a:xfrm>
          <a:prstGeom prst="rect">
            <a:avLst/>
          </a:prstGeom>
          <a:ln>
            <a:noFill/>
          </a:ln>
        </p:spPr>
      </p:pic>
      <p:sp>
        <p:nvSpPr>
          <p:cNvPr id="23" name="Text Placeholder 2"/>
          <p:cNvSpPr txBox="1">
            <a:spLocks/>
          </p:cNvSpPr>
          <p:nvPr/>
        </p:nvSpPr>
        <p:spPr>
          <a:xfrm>
            <a:off x="4196862" y="1408347"/>
            <a:ext cx="3399691" cy="13126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Arial" panose="020B0604020202020204" pitchFamily="34" charset="0"/>
              <a:buChar char="•"/>
              <a:defRPr/>
            </a:pPr>
            <a:r>
              <a:rPr lang="en-US" sz="1600" dirty="0"/>
              <a:t>SREMAC becomes EMAC</a:t>
            </a:r>
          </a:p>
          <a:p>
            <a:pPr marL="228600" indent="-228600">
              <a:buFont typeface="Arial" panose="020B0604020202020204" pitchFamily="34" charset="0"/>
              <a:buChar char="•"/>
              <a:defRPr/>
            </a:pPr>
            <a:r>
              <a:rPr lang="en-US" sz="1600" dirty="0"/>
              <a:t>System used for the first time</a:t>
            </a:r>
          </a:p>
          <a:p>
            <a:pPr marL="228600" indent="-228600">
              <a:buFont typeface="Arial" panose="020B0604020202020204" pitchFamily="34" charset="0"/>
              <a:buChar char="•"/>
              <a:defRPr/>
            </a:pPr>
            <a:r>
              <a:rPr lang="en-US" sz="1600" dirty="0"/>
              <a:t>NEMA becomes EMAC     administrator</a:t>
            </a:r>
          </a:p>
          <a:p>
            <a:pPr marL="228600" indent="-228600">
              <a:buFont typeface="Arial" panose="020B0604020202020204" pitchFamily="34" charset="0"/>
              <a:buChar char="•"/>
              <a:defRPr/>
            </a:pPr>
            <a:endParaRPr lang="en-US" sz="1600" dirty="0"/>
          </a:p>
        </p:txBody>
      </p:sp>
      <p:pic>
        <p:nvPicPr>
          <p:cNvPr id="25" name="Picture 24" descr="EMAC logo"/>
          <p:cNvPicPr>
            <a:picLocks noChangeAspect="1"/>
          </p:cNvPicPr>
          <p:nvPr/>
        </p:nvPicPr>
        <p:blipFill>
          <a:blip r:embed="rId5" cstate="print"/>
          <a:stretch>
            <a:fillRect/>
          </a:stretch>
        </p:blipFill>
        <p:spPr>
          <a:xfrm>
            <a:off x="5297333" y="4567978"/>
            <a:ext cx="1475388" cy="1140372"/>
          </a:xfrm>
          <a:prstGeom prst="rect">
            <a:avLst/>
          </a:prstGeom>
        </p:spPr>
      </p:pic>
      <p:sp>
        <p:nvSpPr>
          <p:cNvPr id="26" name="Text Placeholder 2"/>
          <p:cNvSpPr txBox="1">
            <a:spLocks/>
          </p:cNvSpPr>
          <p:nvPr/>
        </p:nvSpPr>
        <p:spPr>
          <a:xfrm>
            <a:off x="8552540" y="1408347"/>
            <a:ext cx="3399691" cy="13126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Arial" panose="020B0604020202020204" pitchFamily="34" charset="0"/>
              <a:buChar char="•"/>
              <a:defRPr/>
            </a:pPr>
            <a:r>
              <a:rPr lang="en-US" sz="1600" dirty="0"/>
              <a:t>Ratified by U.S. Congress </a:t>
            </a:r>
            <a:br>
              <a:rPr lang="en-US" sz="1600" dirty="0"/>
            </a:br>
            <a:r>
              <a:rPr lang="en-US" sz="1600" dirty="0"/>
              <a:t>and signed into law</a:t>
            </a:r>
          </a:p>
        </p:txBody>
      </p:sp>
      <p:pic>
        <p:nvPicPr>
          <p:cNvPr id="27" name="Picture 30" descr="Excerpt from EMAC legislation document"/>
          <p:cNvPicPr>
            <a:picLocks noChangeAspect="1"/>
          </p:cNvPicPr>
          <p:nvPr/>
        </p:nvPicPr>
        <p:blipFill>
          <a:blip r:embed="rId6" cstate="print"/>
          <a:stretch>
            <a:fillRect/>
          </a:stretch>
        </p:blipFill>
        <p:spPr bwMode="auto">
          <a:xfrm>
            <a:off x="8716914" y="4567978"/>
            <a:ext cx="2409330" cy="1052845"/>
          </a:xfrm>
          <a:prstGeom prst="rect">
            <a:avLst/>
          </a:prstGeom>
          <a:noFill/>
          <a:ln w="9525">
            <a:noFill/>
            <a:miter lim="800000"/>
            <a:headEnd/>
            <a:tailEnd/>
          </a:ln>
          <a:effectLst/>
        </p:spPr>
      </p:pic>
      <p:grpSp>
        <p:nvGrpSpPr>
          <p:cNvPr id="29" name="Group 28"/>
          <p:cNvGrpSpPr/>
          <p:nvPr/>
        </p:nvGrpSpPr>
        <p:grpSpPr>
          <a:xfrm>
            <a:off x="1280875" y="3143999"/>
            <a:ext cx="876094" cy="876094"/>
            <a:chOff x="1280875" y="3143999"/>
            <a:chExt cx="876094" cy="876094"/>
          </a:xfrm>
        </p:grpSpPr>
        <p:sp>
          <p:nvSpPr>
            <p:cNvPr id="10" name="Oval 9"/>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28" name="TextBox 27"/>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1993</a:t>
              </a:r>
            </a:p>
            <a:p>
              <a:pPr algn="ctr">
                <a:lnSpc>
                  <a:spcPct val="85000"/>
                </a:lnSpc>
                <a:spcBef>
                  <a:spcPts val="700"/>
                </a:spcBef>
              </a:pPr>
              <a:endParaRPr lang="en-US" sz="2000" dirty="0"/>
            </a:p>
          </p:txBody>
        </p:sp>
      </p:grpSp>
      <p:grpSp>
        <p:nvGrpSpPr>
          <p:cNvPr id="30" name="Group 29"/>
          <p:cNvGrpSpPr/>
          <p:nvPr/>
        </p:nvGrpSpPr>
        <p:grpSpPr>
          <a:xfrm>
            <a:off x="5552445" y="3143999"/>
            <a:ext cx="876094" cy="876094"/>
            <a:chOff x="1280875" y="3143999"/>
            <a:chExt cx="876094" cy="876094"/>
          </a:xfrm>
        </p:grpSpPr>
        <p:sp>
          <p:nvSpPr>
            <p:cNvPr id="31" name="Oval 30"/>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32" name="TextBox 31"/>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1995</a:t>
              </a:r>
            </a:p>
          </p:txBody>
        </p:sp>
      </p:grpSp>
      <p:grpSp>
        <p:nvGrpSpPr>
          <p:cNvPr id="33" name="Group 32"/>
          <p:cNvGrpSpPr/>
          <p:nvPr/>
        </p:nvGrpSpPr>
        <p:grpSpPr>
          <a:xfrm>
            <a:off x="9483532" y="3143999"/>
            <a:ext cx="876094" cy="876094"/>
            <a:chOff x="1280875" y="3143999"/>
            <a:chExt cx="876094" cy="876094"/>
          </a:xfrm>
        </p:grpSpPr>
        <p:sp>
          <p:nvSpPr>
            <p:cNvPr id="34" name="Oval 33"/>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35" name="TextBox 34"/>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1996</a:t>
              </a:r>
            </a:p>
          </p:txBody>
        </p:sp>
      </p:grpSp>
      <p:sp>
        <p:nvSpPr>
          <p:cNvPr id="36" name="Isosceles Triangle 35"/>
          <p:cNvSpPr/>
          <p:nvPr/>
        </p:nvSpPr>
        <p:spPr>
          <a:xfrm>
            <a:off x="1568434"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5843297"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p:cNvSpPr/>
          <p:nvPr/>
        </p:nvSpPr>
        <p:spPr>
          <a:xfrm>
            <a:off x="9778154"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01554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EMAC Has Evolved</a:t>
            </a:r>
          </a:p>
        </p:txBody>
      </p:sp>
      <p:sp>
        <p:nvSpPr>
          <p:cNvPr id="4" name="Slide Number Placeholder 3"/>
          <p:cNvSpPr>
            <a:spLocks noGrp="1"/>
          </p:cNvSpPr>
          <p:nvPr>
            <p:ph type="sldNum" sz="quarter" idx="4"/>
          </p:nvPr>
        </p:nvSpPr>
        <p:spPr/>
        <p:txBody>
          <a:bodyPr/>
          <a:lstStyle/>
          <a:p>
            <a:fld id="{E0945A5B-6FD1-4E75-90E0-1022EA54FCBA}" type="slidenum">
              <a:rPr lang="en-US" smtClean="0"/>
              <a:pPr/>
              <a:t>5</a:t>
            </a:fld>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6455" b="61269"/>
          <a:stretch/>
        </p:blipFill>
        <p:spPr>
          <a:xfrm>
            <a:off x="0" y="2895600"/>
            <a:ext cx="12356123" cy="1383323"/>
          </a:xfrm>
          <a:prstGeom prst="rect">
            <a:avLst/>
          </a:prstGeom>
        </p:spPr>
      </p:pic>
      <p:grpSp>
        <p:nvGrpSpPr>
          <p:cNvPr id="15" name="Group 14"/>
          <p:cNvGrpSpPr/>
          <p:nvPr/>
        </p:nvGrpSpPr>
        <p:grpSpPr>
          <a:xfrm>
            <a:off x="11532776" y="3371071"/>
            <a:ext cx="421950" cy="421950"/>
            <a:chOff x="11205226" y="3003458"/>
            <a:chExt cx="785446" cy="785446"/>
          </a:xfrm>
        </p:grpSpPr>
        <p:sp>
          <p:nvSpPr>
            <p:cNvPr id="13" name="Isosceles Triangle 12"/>
            <p:cNvSpPr/>
            <p:nvPr/>
          </p:nvSpPr>
          <p:spPr>
            <a:xfrm rot="5400000">
              <a:off x="11416802" y="3191107"/>
              <a:ext cx="502970" cy="43359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05226" y="3003458"/>
              <a:ext cx="785446" cy="7854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2"/>
          <p:cNvSpPr>
            <a:spLocks noGrp="1"/>
          </p:cNvSpPr>
          <p:nvPr>
            <p:ph type="body" sz="quarter" idx="13"/>
          </p:nvPr>
        </p:nvSpPr>
        <p:spPr>
          <a:xfrm>
            <a:off x="304801" y="1408347"/>
            <a:ext cx="3399691" cy="1312698"/>
          </a:xfrm>
        </p:spPr>
        <p:txBody>
          <a:bodyPr/>
          <a:lstStyle/>
          <a:p>
            <a:pPr>
              <a:defRPr/>
            </a:pPr>
            <a:r>
              <a:rPr lang="en-US" sz="1600" dirty="0"/>
              <a:t>Multi-Discipline Resources Deploy Under EMAC</a:t>
            </a:r>
          </a:p>
        </p:txBody>
      </p:sp>
      <p:sp>
        <p:nvSpPr>
          <p:cNvPr id="23" name="Text Placeholder 2"/>
          <p:cNvSpPr txBox="1">
            <a:spLocks/>
          </p:cNvSpPr>
          <p:nvPr/>
        </p:nvSpPr>
        <p:spPr>
          <a:xfrm>
            <a:off x="5623394" y="1408347"/>
            <a:ext cx="3399691" cy="13126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Arial" panose="020B0604020202020204" pitchFamily="34" charset="0"/>
              <a:buChar char="•"/>
              <a:defRPr/>
            </a:pPr>
            <a:r>
              <a:rPr lang="en-US" sz="1600" dirty="0"/>
              <a:t>Hurricanes Katrina, Rita, Wilma</a:t>
            </a:r>
          </a:p>
          <a:p>
            <a:pPr marL="228600" indent="-228600">
              <a:buFont typeface="Arial" panose="020B0604020202020204" pitchFamily="34" charset="0"/>
              <a:buChar char="•"/>
              <a:defRPr/>
            </a:pPr>
            <a:r>
              <a:rPr lang="en-US" sz="1600" dirty="0"/>
              <a:t>67,000 personnel deployed</a:t>
            </a:r>
          </a:p>
          <a:p>
            <a:pPr marL="228600" indent="-228600">
              <a:buFont typeface="Arial" panose="020B0604020202020204" pitchFamily="34" charset="0"/>
              <a:buChar char="•"/>
              <a:defRPr/>
            </a:pPr>
            <a:endParaRPr lang="en-US" sz="1600" dirty="0"/>
          </a:p>
        </p:txBody>
      </p:sp>
      <p:grpSp>
        <p:nvGrpSpPr>
          <p:cNvPr id="29" name="Group 28"/>
          <p:cNvGrpSpPr/>
          <p:nvPr/>
        </p:nvGrpSpPr>
        <p:grpSpPr>
          <a:xfrm>
            <a:off x="1280875" y="3143999"/>
            <a:ext cx="876094" cy="876094"/>
            <a:chOff x="1280875" y="3143999"/>
            <a:chExt cx="876094" cy="876094"/>
          </a:xfrm>
        </p:grpSpPr>
        <p:sp>
          <p:nvSpPr>
            <p:cNvPr id="10" name="Oval 9"/>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28" name="TextBox 27"/>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2004</a:t>
              </a:r>
              <a:endParaRPr lang="en-US" sz="2000" dirty="0"/>
            </a:p>
          </p:txBody>
        </p:sp>
      </p:grpSp>
      <p:grpSp>
        <p:nvGrpSpPr>
          <p:cNvPr id="30" name="Group 29"/>
          <p:cNvGrpSpPr/>
          <p:nvPr/>
        </p:nvGrpSpPr>
        <p:grpSpPr>
          <a:xfrm>
            <a:off x="6978977" y="3143999"/>
            <a:ext cx="876094" cy="876094"/>
            <a:chOff x="1280875" y="3143999"/>
            <a:chExt cx="876094" cy="876094"/>
          </a:xfrm>
        </p:grpSpPr>
        <p:sp>
          <p:nvSpPr>
            <p:cNvPr id="31" name="Oval 30"/>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32" name="TextBox 31"/>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2005</a:t>
              </a:r>
            </a:p>
          </p:txBody>
        </p:sp>
      </p:grpSp>
      <p:sp>
        <p:nvSpPr>
          <p:cNvPr id="36" name="Isosceles Triangle 35"/>
          <p:cNvSpPr/>
          <p:nvPr/>
        </p:nvSpPr>
        <p:spPr>
          <a:xfrm>
            <a:off x="1568434"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7225439"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0" descr="Image of flooding after Hurricane Katrina"/>
          <p:cNvPicPr>
            <a:picLocks noChangeAspect="1"/>
          </p:cNvPicPr>
          <p:nvPr/>
        </p:nvPicPr>
        <p:blipFill>
          <a:blip r:embed="rId4" cstate="print"/>
          <a:srcRect/>
          <a:stretch>
            <a:fillRect/>
          </a:stretch>
        </p:blipFill>
        <p:spPr bwMode="auto">
          <a:xfrm>
            <a:off x="5897716" y="4426745"/>
            <a:ext cx="2619934" cy="1809232"/>
          </a:xfrm>
          <a:prstGeom prst="rect">
            <a:avLst/>
          </a:prstGeom>
          <a:noFill/>
          <a:ln w="12700">
            <a:noFill/>
            <a:miter lim="800000"/>
            <a:headEnd/>
            <a:tailEnd/>
          </a:ln>
        </p:spPr>
      </p:pic>
      <p:pic>
        <p:nvPicPr>
          <p:cNvPr id="39" name="Picture 28" descr="Image of man carrying animals after an emergency event"/>
          <p:cNvPicPr>
            <a:picLocks noChangeAspect="1"/>
          </p:cNvPicPr>
          <p:nvPr/>
        </p:nvPicPr>
        <p:blipFill>
          <a:blip r:embed="rId5" cstate="print"/>
          <a:stretch>
            <a:fillRect/>
          </a:stretch>
        </p:blipFill>
        <p:spPr bwMode="auto">
          <a:xfrm>
            <a:off x="411673" y="4426745"/>
            <a:ext cx="2778196" cy="1824487"/>
          </a:xfrm>
          <a:prstGeom prst="rect">
            <a:avLst/>
          </a:prstGeom>
          <a:noFill/>
          <a:ln w="12700">
            <a:noFill/>
            <a:miter lim="800000"/>
            <a:headEnd/>
            <a:tailEnd/>
          </a:ln>
        </p:spPr>
      </p:pic>
    </p:spTree>
    <p:extLst>
      <p:ext uri="{BB962C8B-B14F-4D97-AF65-F5344CB8AC3E}">
        <p14:creationId xmlns:p14="http://schemas.microsoft.com/office/powerpoint/2010/main" val="127864278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 Shot 2012-11-12 at 11.39.0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583" y="4426745"/>
            <a:ext cx="2648731" cy="1762385"/>
          </a:xfrm>
          <a:prstGeom prst="rect">
            <a:avLst/>
          </a:prstGeom>
          <a:ln w="38100" cap="sq">
            <a:noFill/>
            <a:prstDash val="solid"/>
            <a:miter lim="800000"/>
          </a:ln>
          <a:effectLst/>
        </p:spPr>
      </p:pic>
      <p:pic>
        <p:nvPicPr>
          <p:cNvPr id="22" name="Picture 21" descr="U.S. Army Photo by Sgt. 1st Class Jon Souc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673" y="4434951"/>
            <a:ext cx="2706953" cy="1801026"/>
          </a:xfrm>
          <a:prstGeom prst="rect">
            <a:avLst/>
          </a:prstGeom>
          <a:ln w="38100" cap="sq">
            <a:noFill/>
            <a:prstDash val="solid"/>
            <a:miter lim="800000"/>
          </a:ln>
          <a:effectLst/>
        </p:spPr>
      </p:pic>
      <p:sp>
        <p:nvSpPr>
          <p:cNvPr id="2" name="Title 1"/>
          <p:cNvSpPr>
            <a:spLocks noGrp="1"/>
          </p:cNvSpPr>
          <p:nvPr>
            <p:ph type="title"/>
          </p:nvPr>
        </p:nvSpPr>
        <p:spPr/>
        <p:txBody>
          <a:bodyPr/>
          <a:lstStyle/>
          <a:p>
            <a:r>
              <a:rPr lang="en-US" dirty="0"/>
              <a:t>How EMAC Has Evolved</a:t>
            </a:r>
          </a:p>
        </p:txBody>
      </p:sp>
      <p:sp>
        <p:nvSpPr>
          <p:cNvPr id="4" name="Slide Number Placeholder 3"/>
          <p:cNvSpPr>
            <a:spLocks noGrp="1"/>
          </p:cNvSpPr>
          <p:nvPr>
            <p:ph type="sldNum" sz="quarter" idx="4"/>
          </p:nvPr>
        </p:nvSpPr>
        <p:spPr/>
        <p:txBody>
          <a:bodyPr/>
          <a:lstStyle/>
          <a:p>
            <a:fld id="{E0945A5B-6FD1-4E75-90E0-1022EA54FCBA}" type="slidenum">
              <a:rPr lang="en-US" smtClean="0"/>
              <a:pPr/>
              <a:t>6</a:t>
            </a:fld>
            <a:endParaRPr lang="en-US"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6455" b="61269"/>
          <a:stretch/>
        </p:blipFill>
        <p:spPr>
          <a:xfrm>
            <a:off x="0" y="2895600"/>
            <a:ext cx="12356123" cy="1383323"/>
          </a:xfrm>
          <a:prstGeom prst="rect">
            <a:avLst/>
          </a:prstGeom>
        </p:spPr>
      </p:pic>
      <p:grpSp>
        <p:nvGrpSpPr>
          <p:cNvPr id="15" name="Group 14"/>
          <p:cNvGrpSpPr/>
          <p:nvPr/>
        </p:nvGrpSpPr>
        <p:grpSpPr>
          <a:xfrm>
            <a:off x="11532776" y="3371071"/>
            <a:ext cx="421950" cy="421950"/>
            <a:chOff x="11205226" y="3003458"/>
            <a:chExt cx="785446" cy="785446"/>
          </a:xfrm>
        </p:grpSpPr>
        <p:sp>
          <p:nvSpPr>
            <p:cNvPr id="13" name="Isosceles Triangle 12"/>
            <p:cNvSpPr/>
            <p:nvPr/>
          </p:nvSpPr>
          <p:spPr>
            <a:xfrm rot="5400000">
              <a:off x="11416802" y="3191107"/>
              <a:ext cx="502970" cy="43359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205226" y="3003458"/>
              <a:ext cx="785446" cy="7854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 Placeholder 2"/>
          <p:cNvSpPr>
            <a:spLocks noGrp="1"/>
          </p:cNvSpPr>
          <p:nvPr>
            <p:ph type="body" sz="quarter" idx="13"/>
          </p:nvPr>
        </p:nvSpPr>
        <p:spPr>
          <a:xfrm>
            <a:off x="304801" y="1408347"/>
            <a:ext cx="3399691" cy="1312698"/>
          </a:xfrm>
        </p:spPr>
        <p:txBody>
          <a:bodyPr/>
          <a:lstStyle/>
          <a:p>
            <a:pPr marL="228600" indent="-228600">
              <a:buFont typeface="Arial" panose="020B0604020202020204" pitchFamily="34" charset="0"/>
              <a:buChar char="•"/>
              <a:defRPr/>
            </a:pPr>
            <a:r>
              <a:rPr lang="en-US" sz="1600" dirty="0"/>
              <a:t>Hurricane Irene</a:t>
            </a:r>
          </a:p>
          <a:p>
            <a:pPr marL="228600" indent="-228600">
              <a:buFont typeface="Arial" panose="020B0604020202020204" pitchFamily="34" charset="0"/>
              <a:buChar char="•"/>
              <a:defRPr/>
            </a:pPr>
            <a:r>
              <a:rPr lang="en-US" sz="1600" dirty="0"/>
              <a:t>1123 personnel deployed  </a:t>
            </a:r>
          </a:p>
        </p:txBody>
      </p:sp>
      <p:sp>
        <p:nvSpPr>
          <p:cNvPr id="23" name="Text Placeholder 2"/>
          <p:cNvSpPr txBox="1">
            <a:spLocks/>
          </p:cNvSpPr>
          <p:nvPr/>
        </p:nvSpPr>
        <p:spPr>
          <a:xfrm>
            <a:off x="5623394" y="1408347"/>
            <a:ext cx="3399691" cy="1312698"/>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buFont typeface="Arial" panose="020B0604020202020204" pitchFamily="34" charset="0"/>
              <a:buChar char="•"/>
              <a:defRPr/>
            </a:pPr>
            <a:r>
              <a:rPr lang="en-US" sz="1600" dirty="0"/>
              <a:t>Hurricane Sandy</a:t>
            </a:r>
          </a:p>
          <a:p>
            <a:pPr marL="228600" indent="-228600">
              <a:buFont typeface="Arial" panose="020B0604020202020204" pitchFamily="34" charset="0"/>
              <a:buChar char="•"/>
              <a:defRPr/>
            </a:pPr>
            <a:r>
              <a:rPr lang="en-US" sz="1600" dirty="0"/>
              <a:t>2633 personnel deployed</a:t>
            </a:r>
          </a:p>
          <a:p>
            <a:pPr marL="228600" indent="-228600">
              <a:buFont typeface="Arial" panose="020B0604020202020204" pitchFamily="34" charset="0"/>
              <a:buChar char="•"/>
              <a:defRPr/>
            </a:pPr>
            <a:endParaRPr lang="en-US" sz="1600" dirty="0"/>
          </a:p>
        </p:txBody>
      </p:sp>
      <p:grpSp>
        <p:nvGrpSpPr>
          <p:cNvPr id="29" name="Group 28"/>
          <p:cNvGrpSpPr/>
          <p:nvPr/>
        </p:nvGrpSpPr>
        <p:grpSpPr>
          <a:xfrm>
            <a:off x="1280875" y="3143999"/>
            <a:ext cx="876094" cy="876094"/>
            <a:chOff x="1280875" y="3143999"/>
            <a:chExt cx="876094" cy="876094"/>
          </a:xfrm>
        </p:grpSpPr>
        <p:sp>
          <p:nvSpPr>
            <p:cNvPr id="10" name="Oval 9"/>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28" name="TextBox 27"/>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2011</a:t>
              </a:r>
              <a:endParaRPr lang="en-US" sz="2000" dirty="0"/>
            </a:p>
          </p:txBody>
        </p:sp>
      </p:grpSp>
      <p:grpSp>
        <p:nvGrpSpPr>
          <p:cNvPr id="30" name="Group 29"/>
          <p:cNvGrpSpPr/>
          <p:nvPr/>
        </p:nvGrpSpPr>
        <p:grpSpPr>
          <a:xfrm>
            <a:off x="6670633" y="3143999"/>
            <a:ext cx="876094" cy="876094"/>
            <a:chOff x="1280875" y="3143999"/>
            <a:chExt cx="876094" cy="876094"/>
          </a:xfrm>
        </p:grpSpPr>
        <p:sp>
          <p:nvSpPr>
            <p:cNvPr id="31" name="Oval 30"/>
            <p:cNvSpPr/>
            <p:nvPr/>
          </p:nvSpPr>
          <p:spPr>
            <a:xfrm>
              <a:off x="1280875" y="3143999"/>
              <a:ext cx="876094" cy="876094"/>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bg1"/>
                </a:solidFill>
                <a:latin typeface="Century Gothic" panose="020B0502020202020204" pitchFamily="34" charset="0"/>
                <a:ea typeface="+mj-ea"/>
                <a:cs typeface="Arial" pitchFamily="34" charset="0"/>
              </a:endParaRPr>
            </a:p>
          </p:txBody>
        </p:sp>
        <p:sp>
          <p:nvSpPr>
            <p:cNvPr id="32" name="TextBox 31"/>
            <p:cNvSpPr txBox="1"/>
            <p:nvPr/>
          </p:nvSpPr>
          <p:spPr>
            <a:xfrm>
              <a:off x="1330463" y="3427674"/>
              <a:ext cx="729819" cy="314949"/>
            </a:xfrm>
            <a:prstGeom prst="rect">
              <a:avLst/>
            </a:prstGeom>
            <a:noFill/>
            <a:effectLst/>
          </p:spPr>
          <p:txBody>
            <a:bodyPr wrap="square" lIns="45720" rIns="45720" rtlCol="0">
              <a:noAutofit/>
            </a:bodyPr>
            <a:lstStyle/>
            <a:p>
              <a:pPr algn="ctr">
                <a:lnSpc>
                  <a:spcPct val="85000"/>
                </a:lnSpc>
                <a:spcBef>
                  <a:spcPts val="700"/>
                </a:spcBef>
              </a:pPr>
              <a:r>
                <a:rPr lang="en-US" sz="2000" b="1" dirty="0">
                  <a:solidFill>
                    <a:schemeClr val="bg1"/>
                  </a:solidFill>
                  <a:latin typeface="Century Gothic" panose="020B0502020202020204" pitchFamily="34" charset="0"/>
                  <a:cs typeface="Arial" pitchFamily="34" charset="0"/>
                </a:rPr>
                <a:t>2012				</a:t>
              </a:r>
            </a:p>
          </p:txBody>
        </p:sp>
      </p:grpSp>
      <p:sp>
        <p:nvSpPr>
          <p:cNvPr id="25" name="Isosceles Triangle 24"/>
          <p:cNvSpPr/>
          <p:nvPr/>
        </p:nvSpPr>
        <p:spPr>
          <a:xfrm>
            <a:off x="1568434"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a:off x="6981742" y="2647671"/>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48144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1524000" y="6553201"/>
            <a:ext cx="457200" cy="276225"/>
          </a:xfrm>
          <a:prstGeom prst="rect">
            <a:avLst/>
          </a:prstGeom>
          <a:noFill/>
          <a:ln w="9525">
            <a:noFill/>
            <a:miter lim="800000"/>
            <a:headEnd/>
            <a:tailEnd/>
          </a:ln>
        </p:spPr>
        <p:txBody>
          <a:bodyPr>
            <a:spAutoFit/>
          </a:bodyPr>
          <a:lstStyle/>
          <a:p>
            <a:endParaRPr lang="en-US" sz="1200" dirty="0"/>
          </a:p>
        </p:txBody>
      </p:sp>
      <p:sp>
        <p:nvSpPr>
          <p:cNvPr id="27652" name="Title 5"/>
          <p:cNvSpPr>
            <a:spLocks noGrp="1"/>
          </p:cNvSpPr>
          <p:nvPr>
            <p:ph type="title"/>
          </p:nvPr>
        </p:nvSpPr>
        <p:spPr/>
        <p:txBody>
          <a:bodyPr/>
          <a:lstStyle/>
          <a:p>
            <a:r>
              <a:rPr lang="en-US" dirty="0"/>
              <a:t>EMAC Membership</a:t>
            </a:r>
          </a:p>
        </p:txBody>
      </p:sp>
      <p:pic>
        <p:nvPicPr>
          <p:cNvPr id="27658" name="Picture 3" descr="C:\Documents and Settings\jperkins\My Documents\My Pictures\Microsoft Clip Organizer\j0362804.jpg"/>
          <p:cNvPicPr>
            <a:picLocks noChangeAspect="1" noChangeArrowheads="1"/>
          </p:cNvPicPr>
          <p:nvPr/>
        </p:nvPicPr>
        <p:blipFill>
          <a:blip r:embed="rId3">
            <a:duotone>
              <a:schemeClr val="accent1">
                <a:shade val="45000"/>
                <a:satMod val="135000"/>
              </a:schemeClr>
              <a:prstClr val="white"/>
            </a:duotone>
          </a:blip>
          <a:srcRect/>
          <a:stretch>
            <a:fillRect/>
          </a:stretch>
        </p:blipFill>
        <p:spPr bwMode="auto">
          <a:xfrm>
            <a:off x="7586085" y="2580827"/>
            <a:ext cx="1790396" cy="1070938"/>
          </a:xfrm>
          <a:prstGeom prst="rect">
            <a:avLst/>
          </a:prstGeom>
          <a:noFill/>
          <a:ln w="9525">
            <a:noFill/>
            <a:miter lim="800000"/>
            <a:headEnd/>
            <a:tailEnd/>
          </a:ln>
        </p:spPr>
      </p:pic>
      <p:sp>
        <p:nvSpPr>
          <p:cNvPr id="14" name="TextBox 13"/>
          <p:cNvSpPr txBox="1"/>
          <p:nvPr/>
        </p:nvSpPr>
        <p:spPr bwMode="auto">
          <a:xfrm>
            <a:off x="7689121" y="4081773"/>
            <a:ext cx="1584325" cy="341313"/>
          </a:xfrm>
          <a:prstGeom prst="rect">
            <a:avLst/>
          </a:prstGeom>
          <a:noFill/>
        </p:spPr>
        <p:txBody>
          <a:bodyPr>
            <a:spAutoFit/>
          </a:bodyPr>
          <a:lstStyle/>
          <a:p>
            <a:pPr algn="ctr">
              <a:defRPr/>
            </a:pPr>
            <a:r>
              <a:rPr lang="en-US" sz="1600" b="1" dirty="0">
                <a:solidFill>
                  <a:schemeClr val="accent3"/>
                </a:solidFill>
                <a:latin typeface="Century Gothic" panose="020B0502020202020204" pitchFamily="34" charset="0"/>
              </a:rPr>
              <a:t>Puerto Rico</a:t>
            </a:r>
          </a:p>
        </p:txBody>
      </p:sp>
      <p:sp>
        <p:nvSpPr>
          <p:cNvPr id="24" name="Isosceles Triangle 23"/>
          <p:cNvSpPr/>
          <p:nvPr/>
        </p:nvSpPr>
        <p:spPr>
          <a:xfrm flipV="1">
            <a:off x="1104168" y="3803916"/>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61" name="Picture 6" descr="C:\Documents and Settings\jperkins\My Documents\My Pictures\Microsoft Clip Organizer\j0362872.jpg"/>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5307725" y="2580827"/>
            <a:ext cx="1606880" cy="1070938"/>
          </a:xfrm>
          <a:prstGeom prst="rect">
            <a:avLst/>
          </a:prstGeom>
          <a:noFill/>
          <a:ln w="9525">
            <a:noFill/>
            <a:miter lim="800000"/>
            <a:headEnd/>
            <a:tailEnd/>
          </a:ln>
        </p:spPr>
      </p:pic>
      <p:sp>
        <p:nvSpPr>
          <p:cNvPr id="16" name="TextBox 15"/>
          <p:cNvSpPr txBox="1"/>
          <p:nvPr/>
        </p:nvSpPr>
        <p:spPr bwMode="auto">
          <a:xfrm>
            <a:off x="5165237" y="4083152"/>
            <a:ext cx="1891856" cy="338554"/>
          </a:xfrm>
          <a:prstGeom prst="rect">
            <a:avLst/>
          </a:prstGeom>
          <a:noFill/>
        </p:spPr>
        <p:txBody>
          <a:bodyPr wrap="square">
            <a:spAutoFit/>
          </a:bodyPr>
          <a:lstStyle/>
          <a:p>
            <a:pPr algn="ctr">
              <a:defRPr/>
            </a:pPr>
            <a:r>
              <a:rPr lang="en-US" sz="1600" b="1" dirty="0">
                <a:solidFill>
                  <a:schemeClr val="accent3"/>
                </a:solidFill>
                <a:latin typeface="Century Gothic" panose="020B0502020202020204" pitchFamily="34" charset="0"/>
              </a:rPr>
              <a:t>U.S. Virgin Islands</a:t>
            </a:r>
          </a:p>
        </p:txBody>
      </p:sp>
      <p:sp>
        <p:nvSpPr>
          <p:cNvPr id="27" name="Isosceles Triangle 26"/>
          <p:cNvSpPr/>
          <p:nvPr/>
        </p:nvSpPr>
        <p:spPr>
          <a:xfrm flipV="1">
            <a:off x="3494597" y="3803916"/>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7" name="Picture 2" descr="C:\Documents and Settings\jperkins\My Documents\My Pictures\Microsoft Clip Organizer\j0362860.jpg"/>
          <p:cNvPicPr>
            <a:picLocks noChangeAspect="1" noChangeArrowheads="1"/>
          </p:cNvPicPr>
          <p:nvPr/>
        </p:nvPicPr>
        <p:blipFill>
          <a:blip r:embed="rId5">
            <a:duotone>
              <a:schemeClr val="accent1">
                <a:shade val="45000"/>
                <a:satMod val="135000"/>
              </a:schemeClr>
              <a:prstClr val="white"/>
            </a:duotone>
          </a:blip>
          <a:srcRect/>
          <a:stretch>
            <a:fillRect/>
          </a:stretch>
        </p:blipFill>
        <p:spPr bwMode="auto">
          <a:xfrm>
            <a:off x="210538" y="2580656"/>
            <a:ext cx="2041136" cy="1071281"/>
          </a:xfrm>
          <a:prstGeom prst="rect">
            <a:avLst/>
          </a:prstGeom>
          <a:noFill/>
          <a:ln w="9525">
            <a:noFill/>
            <a:miter lim="800000"/>
            <a:headEnd/>
            <a:tailEnd/>
          </a:ln>
        </p:spPr>
      </p:pic>
      <p:sp>
        <p:nvSpPr>
          <p:cNvPr id="17" name="TextBox 16"/>
          <p:cNvSpPr txBox="1"/>
          <p:nvPr/>
        </p:nvSpPr>
        <p:spPr bwMode="auto">
          <a:xfrm>
            <a:off x="0" y="4082567"/>
            <a:ext cx="2462212" cy="339725"/>
          </a:xfrm>
          <a:prstGeom prst="rect">
            <a:avLst/>
          </a:prstGeom>
          <a:noFill/>
        </p:spPr>
        <p:txBody>
          <a:bodyPr>
            <a:spAutoFit/>
          </a:bodyPr>
          <a:lstStyle/>
          <a:p>
            <a:pPr algn="ctr">
              <a:defRPr/>
            </a:pPr>
            <a:r>
              <a:rPr lang="en-US" sz="1600" b="1" dirty="0">
                <a:solidFill>
                  <a:schemeClr val="accent3"/>
                </a:solidFill>
                <a:latin typeface="Century Gothic" panose="020B0502020202020204" pitchFamily="34" charset="0"/>
              </a:rPr>
              <a:t>All 50 United States</a:t>
            </a:r>
          </a:p>
        </p:txBody>
      </p:sp>
      <p:sp>
        <p:nvSpPr>
          <p:cNvPr id="28" name="Isosceles Triangle 27"/>
          <p:cNvSpPr/>
          <p:nvPr/>
        </p:nvSpPr>
        <p:spPr>
          <a:xfrm flipV="1">
            <a:off x="5984227" y="3803916"/>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9" name="Picture 4" descr="C:\Documents and Settings\jperkins\My Documents\My Pictures\Microsoft Clip Organizer\j0362687.jpg"/>
          <p:cNvPicPr>
            <a:picLocks noChangeAspect="1" noChangeArrowheads="1"/>
          </p:cNvPicPr>
          <p:nvPr/>
        </p:nvPicPr>
        <p:blipFill>
          <a:blip r:embed="rId6">
            <a:duotone>
              <a:schemeClr val="accent1">
                <a:shade val="45000"/>
                <a:satMod val="135000"/>
              </a:schemeClr>
              <a:prstClr val="white"/>
            </a:duotone>
          </a:blip>
          <a:srcRect/>
          <a:stretch>
            <a:fillRect/>
          </a:stretch>
        </p:blipFill>
        <p:spPr bwMode="auto">
          <a:xfrm>
            <a:off x="10118488" y="2580827"/>
            <a:ext cx="2002344" cy="1070938"/>
          </a:xfrm>
          <a:prstGeom prst="rect">
            <a:avLst/>
          </a:prstGeom>
          <a:noFill/>
          <a:ln w="9525">
            <a:noFill/>
            <a:miter lim="800000"/>
            <a:headEnd/>
            <a:tailEnd/>
          </a:ln>
        </p:spPr>
      </p:pic>
      <p:sp>
        <p:nvSpPr>
          <p:cNvPr id="18" name="TextBox 17"/>
          <p:cNvSpPr txBox="1"/>
          <p:nvPr/>
        </p:nvSpPr>
        <p:spPr bwMode="auto">
          <a:xfrm>
            <a:off x="10328292" y="4081773"/>
            <a:ext cx="1582737" cy="341313"/>
          </a:xfrm>
          <a:prstGeom prst="rect">
            <a:avLst/>
          </a:prstGeom>
          <a:noFill/>
        </p:spPr>
        <p:txBody>
          <a:bodyPr>
            <a:spAutoFit/>
          </a:bodyPr>
          <a:lstStyle/>
          <a:p>
            <a:pPr algn="ctr">
              <a:defRPr/>
            </a:pPr>
            <a:r>
              <a:rPr lang="en-US" sz="1600" b="1" dirty="0">
                <a:solidFill>
                  <a:schemeClr val="accent3"/>
                </a:solidFill>
                <a:latin typeface="Century Gothic" panose="020B0502020202020204" pitchFamily="34" charset="0"/>
              </a:rPr>
              <a:t>Guam</a:t>
            </a:r>
          </a:p>
        </p:txBody>
      </p:sp>
      <p:sp>
        <p:nvSpPr>
          <p:cNvPr id="29" name="Isosceles Triangle 28"/>
          <p:cNvSpPr/>
          <p:nvPr/>
        </p:nvSpPr>
        <p:spPr>
          <a:xfrm flipV="1">
            <a:off x="8354345" y="3803916"/>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60" name="Picture 5" descr="C:\Documents and Settings\jperkins\My Documents\My Pictures\Microsoft Clip Organizer\j0362658.jpg"/>
          <p:cNvPicPr>
            <a:picLocks noChangeAspect="1" noChangeArrowheads="1"/>
          </p:cNvPicPr>
          <p:nvPr/>
        </p:nvPicPr>
        <p:blipFill>
          <a:blip r:embed="rId7">
            <a:duotone>
              <a:schemeClr val="accent1">
                <a:shade val="45000"/>
                <a:satMod val="135000"/>
              </a:schemeClr>
              <a:prstClr val="white"/>
            </a:duotone>
          </a:blip>
          <a:srcRect/>
          <a:stretch>
            <a:fillRect/>
          </a:stretch>
        </p:blipFill>
        <p:spPr bwMode="auto">
          <a:xfrm>
            <a:off x="2728825" y="2580828"/>
            <a:ext cx="1785420" cy="1070937"/>
          </a:xfrm>
          <a:prstGeom prst="rect">
            <a:avLst/>
          </a:prstGeom>
          <a:noFill/>
          <a:ln w="9525">
            <a:noFill/>
            <a:miter lim="800000"/>
            <a:headEnd/>
            <a:tailEnd/>
          </a:ln>
        </p:spPr>
      </p:pic>
      <p:sp>
        <p:nvSpPr>
          <p:cNvPr id="19" name="TextBox 18"/>
          <p:cNvSpPr txBox="1"/>
          <p:nvPr/>
        </p:nvSpPr>
        <p:spPr bwMode="auto">
          <a:xfrm>
            <a:off x="2530191" y="4083152"/>
            <a:ext cx="2182689" cy="338554"/>
          </a:xfrm>
          <a:prstGeom prst="rect">
            <a:avLst/>
          </a:prstGeom>
          <a:noFill/>
        </p:spPr>
        <p:txBody>
          <a:bodyPr wrap="square">
            <a:spAutoFit/>
          </a:bodyPr>
          <a:lstStyle/>
          <a:p>
            <a:pPr algn="ctr">
              <a:defRPr/>
            </a:pPr>
            <a:r>
              <a:rPr lang="en-US" sz="1600" b="1" dirty="0">
                <a:solidFill>
                  <a:schemeClr val="accent3"/>
                </a:solidFill>
                <a:latin typeface="Century Gothic" panose="020B0502020202020204" pitchFamily="34" charset="0"/>
              </a:rPr>
              <a:t>District of Columbia</a:t>
            </a:r>
          </a:p>
        </p:txBody>
      </p:sp>
      <p:sp>
        <p:nvSpPr>
          <p:cNvPr id="30" name="Isosceles Triangle 29"/>
          <p:cNvSpPr/>
          <p:nvPr/>
        </p:nvSpPr>
        <p:spPr>
          <a:xfrm flipV="1">
            <a:off x="10992722" y="3803916"/>
            <a:ext cx="253876" cy="21885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2443790"/>
            <a:ext cx="12332368" cy="1329574"/>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100645"/>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446584"/>
            <a:ext cx="4883269" cy="871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0" y="2366755"/>
            <a:ext cx="4883269" cy="871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3286926"/>
            <a:ext cx="4883269" cy="871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0" y="4207097"/>
            <a:ext cx="4883269" cy="871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0" y="5127269"/>
            <a:ext cx="4883269" cy="871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EMAC Process</a:t>
            </a:r>
          </a:p>
        </p:txBody>
      </p:sp>
      <p:sp>
        <p:nvSpPr>
          <p:cNvPr id="4" name="Slide Number Placeholder 3"/>
          <p:cNvSpPr>
            <a:spLocks noGrp="1"/>
          </p:cNvSpPr>
          <p:nvPr>
            <p:ph type="sldNum" sz="quarter" idx="4"/>
          </p:nvPr>
        </p:nvSpPr>
        <p:spPr/>
        <p:txBody>
          <a:bodyPr/>
          <a:lstStyle/>
          <a:p>
            <a:fld id="{E0945A5B-6FD1-4E75-90E0-1022EA54FCBA}" type="slidenum">
              <a:rPr lang="en-US" smtClean="0"/>
              <a:pPr/>
              <a:t>8</a:t>
            </a:fld>
            <a:endParaRPr lang="en-US" dirty="0"/>
          </a:p>
        </p:txBody>
      </p:sp>
      <p:sp>
        <p:nvSpPr>
          <p:cNvPr id="33" name="Oval 32"/>
          <p:cNvSpPr/>
          <p:nvPr/>
        </p:nvSpPr>
        <p:spPr>
          <a:xfrm>
            <a:off x="9706709" y="2478898"/>
            <a:ext cx="1705452" cy="1705452"/>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2"/>
          <p:cNvSpPr txBox="1">
            <a:spLocks/>
          </p:cNvSpPr>
          <p:nvPr/>
        </p:nvSpPr>
        <p:spPr>
          <a:xfrm>
            <a:off x="1501676" y="2677214"/>
            <a:ext cx="3790949"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b="1" dirty="0"/>
              <a:t>ACTIVATION</a:t>
            </a:r>
          </a:p>
        </p:txBody>
      </p:sp>
      <p:sp>
        <p:nvSpPr>
          <p:cNvPr id="69" name="Text Placeholder 2"/>
          <p:cNvSpPr txBox="1">
            <a:spLocks/>
          </p:cNvSpPr>
          <p:nvPr/>
        </p:nvSpPr>
        <p:spPr>
          <a:xfrm>
            <a:off x="1501676" y="3534170"/>
            <a:ext cx="3790949"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b="1" dirty="0"/>
              <a:t>REQUEST &amp; OFFER</a:t>
            </a:r>
          </a:p>
        </p:txBody>
      </p:sp>
      <p:sp>
        <p:nvSpPr>
          <p:cNvPr id="70" name="Text Placeholder 2"/>
          <p:cNvSpPr txBox="1">
            <a:spLocks/>
          </p:cNvSpPr>
          <p:nvPr/>
        </p:nvSpPr>
        <p:spPr>
          <a:xfrm>
            <a:off x="1501677" y="4326335"/>
            <a:ext cx="3057024"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b="1" dirty="0"/>
              <a:t>MOBILIZATION, RESPONSE, &amp; DEMOBILIZATION</a:t>
            </a:r>
          </a:p>
        </p:txBody>
      </p:sp>
      <p:sp>
        <p:nvSpPr>
          <p:cNvPr id="71" name="Text Placeholder 2"/>
          <p:cNvSpPr txBox="1">
            <a:spLocks/>
          </p:cNvSpPr>
          <p:nvPr/>
        </p:nvSpPr>
        <p:spPr>
          <a:xfrm>
            <a:off x="1511243" y="5374207"/>
            <a:ext cx="4911947"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b="1" dirty="0"/>
              <a:t>REIMBURSEMENT</a:t>
            </a:r>
          </a:p>
        </p:txBody>
      </p:sp>
      <p:pic>
        <p:nvPicPr>
          <p:cNvPr id="3" name="Picture 2"/>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8464" b="415"/>
          <a:stretch/>
        </p:blipFill>
        <p:spPr>
          <a:xfrm>
            <a:off x="4883268" y="1448600"/>
            <a:ext cx="7509671" cy="4561908"/>
          </a:xfrm>
          <a:prstGeom prst="rect">
            <a:avLst/>
          </a:prstGeom>
          <a:noFill/>
          <a:ln>
            <a:noFill/>
          </a:ln>
        </p:spPr>
      </p:pic>
      <p:sp>
        <p:nvSpPr>
          <p:cNvPr id="31" name="Rectangle 30"/>
          <p:cNvSpPr/>
          <p:nvPr/>
        </p:nvSpPr>
        <p:spPr>
          <a:xfrm>
            <a:off x="4883268" y="1446584"/>
            <a:ext cx="7482186" cy="4552494"/>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41456" y="3358282"/>
            <a:ext cx="7207405" cy="708274"/>
          </a:xfrm>
          <a:prstGeom prst="rect">
            <a:avLst/>
          </a:prstGeom>
          <a:noFill/>
          <a:effectLst/>
        </p:spPr>
        <p:txBody>
          <a:bodyPr wrap="square" lIns="45720" rIns="45720" rtlCol="0">
            <a:noAutofit/>
          </a:bodyPr>
          <a:lstStyle/>
          <a:p>
            <a:pPr marL="403225">
              <a:spcAft>
                <a:spcPts val="1200"/>
              </a:spcAft>
              <a:buClr>
                <a:schemeClr val="bg1"/>
              </a:buClr>
              <a:buSzPct val="75000"/>
              <a:defRPr/>
            </a:pPr>
            <a:r>
              <a:rPr lang="en-US" sz="2600" b="1" dirty="0">
                <a:solidFill>
                  <a:schemeClr val="bg1"/>
                </a:solidFill>
                <a:latin typeface="Century Gothic" panose="020B0502020202020204" pitchFamily="34" charset="0"/>
                <a:cs typeface="Arial" pitchFamily="34" charset="0"/>
              </a:rPr>
              <a:t>5 Phases of the EMAC Process</a:t>
            </a:r>
          </a:p>
          <a:p>
            <a:pPr>
              <a:lnSpc>
                <a:spcPct val="85000"/>
              </a:lnSpc>
              <a:spcBef>
                <a:spcPts val="700"/>
              </a:spcBef>
            </a:pPr>
            <a:endParaRPr lang="en-US" sz="2600" b="1" dirty="0">
              <a:solidFill>
                <a:schemeClr val="bg1"/>
              </a:solidFill>
              <a:latin typeface="Century Gothic" panose="020B0502020202020204" pitchFamily="34" charset="0"/>
              <a:cs typeface="Arial" pitchFamily="34" charset="0"/>
            </a:endParaRPr>
          </a:p>
        </p:txBody>
      </p:sp>
      <p:sp>
        <p:nvSpPr>
          <p:cNvPr id="77" name="Oval 76"/>
          <p:cNvSpPr/>
          <p:nvPr/>
        </p:nvSpPr>
        <p:spPr>
          <a:xfrm>
            <a:off x="643933" y="1528153"/>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us 4"/>
          <p:cNvSpPr/>
          <p:nvPr/>
        </p:nvSpPr>
        <p:spPr>
          <a:xfrm>
            <a:off x="710686" y="4318457"/>
            <a:ext cx="553179" cy="553179"/>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3933" y="3386210"/>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43933" y="4288299"/>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43933" y="5208178"/>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lus 6"/>
          <p:cNvSpPr/>
          <p:nvPr/>
        </p:nvSpPr>
        <p:spPr>
          <a:xfrm>
            <a:off x="755811" y="4410060"/>
            <a:ext cx="463450" cy="46345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824556" y="5334897"/>
            <a:ext cx="290767" cy="384379"/>
            <a:chOff x="-1350963" y="2882900"/>
            <a:chExt cx="325438" cy="430213"/>
          </a:xfrm>
        </p:grpSpPr>
        <p:sp>
          <p:nvSpPr>
            <p:cNvPr id="27" name="Freeform 18"/>
            <p:cNvSpPr>
              <a:spLocks/>
            </p:cNvSpPr>
            <p:nvPr/>
          </p:nvSpPr>
          <p:spPr bwMode="auto">
            <a:xfrm>
              <a:off x="-1228725" y="2963863"/>
              <a:ext cx="92075" cy="17463"/>
            </a:xfrm>
            <a:custGeom>
              <a:avLst/>
              <a:gdLst>
                <a:gd name="T0" fmla="*/ 2 w 33"/>
                <a:gd name="T1" fmla="*/ 0 h 6"/>
                <a:gd name="T2" fmla="*/ 0 w 33"/>
                <a:gd name="T3" fmla="*/ 1 h 6"/>
                <a:gd name="T4" fmla="*/ 0 w 33"/>
                <a:gd name="T5" fmla="*/ 5 h 6"/>
                <a:gd name="T6" fmla="*/ 2 w 33"/>
                <a:gd name="T7" fmla="*/ 6 h 6"/>
                <a:gd name="T8" fmla="*/ 31 w 33"/>
                <a:gd name="T9" fmla="*/ 6 h 6"/>
                <a:gd name="T10" fmla="*/ 33 w 33"/>
                <a:gd name="T11" fmla="*/ 5 h 6"/>
                <a:gd name="T12" fmla="*/ 33 w 33"/>
                <a:gd name="T13" fmla="*/ 1 h 6"/>
                <a:gd name="T14" fmla="*/ 31 w 33"/>
                <a:gd name="T15" fmla="*/ 0 h 6"/>
                <a:gd name="T16" fmla="*/ 2 w 33"/>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6">
                  <a:moveTo>
                    <a:pt x="2" y="0"/>
                  </a:moveTo>
                  <a:cubicBezTo>
                    <a:pt x="1" y="0"/>
                    <a:pt x="0" y="1"/>
                    <a:pt x="0" y="1"/>
                  </a:cubicBezTo>
                  <a:cubicBezTo>
                    <a:pt x="0" y="5"/>
                    <a:pt x="0" y="5"/>
                    <a:pt x="0" y="5"/>
                  </a:cubicBezTo>
                  <a:cubicBezTo>
                    <a:pt x="0" y="5"/>
                    <a:pt x="1" y="6"/>
                    <a:pt x="2" y="6"/>
                  </a:cubicBezTo>
                  <a:cubicBezTo>
                    <a:pt x="31" y="6"/>
                    <a:pt x="31" y="6"/>
                    <a:pt x="31" y="6"/>
                  </a:cubicBezTo>
                  <a:cubicBezTo>
                    <a:pt x="32" y="6"/>
                    <a:pt x="33" y="5"/>
                    <a:pt x="33" y="5"/>
                  </a:cubicBezTo>
                  <a:cubicBezTo>
                    <a:pt x="33" y="1"/>
                    <a:pt x="33" y="1"/>
                    <a:pt x="33" y="1"/>
                  </a:cubicBezTo>
                  <a:cubicBezTo>
                    <a:pt x="33" y="1"/>
                    <a:pt x="32" y="0"/>
                    <a:pt x="31" y="0"/>
                  </a:cubicBezTo>
                  <a:lnTo>
                    <a:pt x="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p:nvSpPr>
          <p:spPr bwMode="auto">
            <a:xfrm>
              <a:off x="-1260475" y="2882900"/>
              <a:ext cx="152400" cy="61913"/>
            </a:xfrm>
            <a:custGeom>
              <a:avLst/>
              <a:gdLst>
                <a:gd name="T0" fmla="*/ 11 w 54"/>
                <a:gd name="T1" fmla="*/ 22 h 22"/>
                <a:gd name="T2" fmla="*/ 45 w 54"/>
                <a:gd name="T3" fmla="*/ 22 h 22"/>
                <a:gd name="T4" fmla="*/ 53 w 54"/>
                <a:gd name="T5" fmla="*/ 7 h 22"/>
                <a:gd name="T6" fmla="*/ 38 w 54"/>
                <a:gd name="T7" fmla="*/ 11 h 22"/>
                <a:gd name="T8" fmla="*/ 28 w 54"/>
                <a:gd name="T9" fmla="*/ 0 h 22"/>
                <a:gd name="T10" fmla="*/ 22 w 54"/>
                <a:gd name="T11" fmla="*/ 11 h 22"/>
                <a:gd name="T12" fmla="*/ 6 w 54"/>
                <a:gd name="T13" fmla="*/ 2 h 22"/>
                <a:gd name="T14" fmla="*/ 1 w 54"/>
                <a:gd name="T15" fmla="*/ 7 h 22"/>
                <a:gd name="T16" fmla="*/ 11 w 54"/>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22">
                  <a:moveTo>
                    <a:pt x="11" y="22"/>
                  </a:moveTo>
                  <a:cubicBezTo>
                    <a:pt x="45" y="22"/>
                    <a:pt x="45" y="22"/>
                    <a:pt x="45" y="22"/>
                  </a:cubicBezTo>
                  <a:cubicBezTo>
                    <a:pt x="53" y="7"/>
                    <a:pt x="53" y="7"/>
                    <a:pt x="53" y="7"/>
                  </a:cubicBezTo>
                  <a:cubicBezTo>
                    <a:pt x="54" y="5"/>
                    <a:pt x="40" y="11"/>
                    <a:pt x="38" y="11"/>
                  </a:cubicBezTo>
                  <a:cubicBezTo>
                    <a:pt x="28" y="0"/>
                    <a:pt x="28" y="0"/>
                    <a:pt x="28" y="0"/>
                  </a:cubicBezTo>
                  <a:cubicBezTo>
                    <a:pt x="22" y="11"/>
                    <a:pt x="22" y="11"/>
                    <a:pt x="22" y="11"/>
                  </a:cubicBezTo>
                  <a:cubicBezTo>
                    <a:pt x="6" y="2"/>
                    <a:pt x="6" y="2"/>
                    <a:pt x="6" y="2"/>
                  </a:cubicBezTo>
                  <a:cubicBezTo>
                    <a:pt x="3" y="2"/>
                    <a:pt x="0" y="5"/>
                    <a:pt x="1" y="7"/>
                  </a:cubicBezTo>
                  <a:lnTo>
                    <a:pt x="11" y="2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noEditPoints="1"/>
            </p:cNvSpPr>
            <p:nvPr/>
          </p:nvSpPr>
          <p:spPr bwMode="auto">
            <a:xfrm>
              <a:off x="-1350963" y="3000375"/>
              <a:ext cx="325438" cy="312738"/>
            </a:xfrm>
            <a:custGeom>
              <a:avLst/>
              <a:gdLst>
                <a:gd name="T0" fmla="*/ 115 w 115"/>
                <a:gd name="T1" fmla="*/ 78 h 112"/>
                <a:gd name="T2" fmla="*/ 113 w 115"/>
                <a:gd name="T3" fmla="*/ 46 h 112"/>
                <a:gd name="T4" fmla="*/ 70 w 115"/>
                <a:gd name="T5" fmla="*/ 0 h 112"/>
                <a:gd name="T6" fmla="*/ 50 w 115"/>
                <a:gd name="T7" fmla="*/ 0 h 112"/>
                <a:gd name="T8" fmla="*/ 2 w 115"/>
                <a:gd name="T9" fmla="*/ 71 h 112"/>
                <a:gd name="T10" fmla="*/ 2 w 115"/>
                <a:gd name="T11" fmla="*/ 82 h 112"/>
                <a:gd name="T12" fmla="*/ 2 w 115"/>
                <a:gd name="T13" fmla="*/ 82 h 112"/>
                <a:gd name="T14" fmla="*/ 4 w 115"/>
                <a:gd name="T15" fmla="*/ 87 h 112"/>
                <a:gd name="T16" fmla="*/ 36 w 115"/>
                <a:gd name="T17" fmla="*/ 109 h 112"/>
                <a:gd name="T18" fmla="*/ 59 w 115"/>
                <a:gd name="T19" fmla="*/ 112 h 112"/>
                <a:gd name="T20" fmla="*/ 81 w 115"/>
                <a:gd name="T21" fmla="*/ 109 h 112"/>
                <a:gd name="T22" fmla="*/ 115 w 115"/>
                <a:gd name="T23" fmla="*/ 83 h 112"/>
                <a:gd name="T24" fmla="*/ 115 w 115"/>
                <a:gd name="T25" fmla="*/ 80 h 112"/>
                <a:gd name="T26" fmla="*/ 115 w 115"/>
                <a:gd name="T27" fmla="*/ 78 h 112"/>
                <a:gd name="T28" fmla="*/ 61 w 115"/>
                <a:gd name="T29" fmla="*/ 84 h 112"/>
                <a:gd name="T30" fmla="*/ 61 w 115"/>
                <a:gd name="T31" fmla="*/ 90 h 112"/>
                <a:gd name="T32" fmla="*/ 56 w 115"/>
                <a:gd name="T33" fmla="*/ 90 h 112"/>
                <a:gd name="T34" fmla="*/ 56 w 115"/>
                <a:gd name="T35" fmla="*/ 84 h 112"/>
                <a:gd name="T36" fmla="*/ 42 w 115"/>
                <a:gd name="T37" fmla="*/ 71 h 112"/>
                <a:gd name="T38" fmla="*/ 42 w 115"/>
                <a:gd name="T39" fmla="*/ 68 h 112"/>
                <a:gd name="T40" fmla="*/ 54 w 115"/>
                <a:gd name="T41" fmla="*/ 68 h 112"/>
                <a:gd name="T42" fmla="*/ 54 w 115"/>
                <a:gd name="T43" fmla="*/ 69 h 112"/>
                <a:gd name="T44" fmla="*/ 59 w 115"/>
                <a:gd name="T45" fmla="*/ 76 h 112"/>
                <a:gd name="T46" fmla="*/ 64 w 115"/>
                <a:gd name="T47" fmla="*/ 70 h 112"/>
                <a:gd name="T48" fmla="*/ 42 w 115"/>
                <a:gd name="T49" fmla="*/ 47 h 112"/>
                <a:gd name="T50" fmla="*/ 56 w 115"/>
                <a:gd name="T51" fmla="*/ 32 h 112"/>
                <a:gd name="T52" fmla="*/ 56 w 115"/>
                <a:gd name="T53" fmla="*/ 27 h 112"/>
                <a:gd name="T54" fmla="*/ 61 w 115"/>
                <a:gd name="T55" fmla="*/ 27 h 112"/>
                <a:gd name="T56" fmla="*/ 61 w 115"/>
                <a:gd name="T57" fmla="*/ 32 h 112"/>
                <a:gd name="T58" fmla="*/ 75 w 115"/>
                <a:gd name="T59" fmla="*/ 46 h 112"/>
                <a:gd name="T60" fmla="*/ 75 w 115"/>
                <a:gd name="T61" fmla="*/ 47 h 112"/>
                <a:gd name="T62" fmla="*/ 64 w 115"/>
                <a:gd name="T63" fmla="*/ 47 h 112"/>
                <a:gd name="T64" fmla="*/ 63 w 115"/>
                <a:gd name="T65" fmla="*/ 42 h 112"/>
                <a:gd name="T66" fmla="*/ 59 w 115"/>
                <a:gd name="T67" fmla="*/ 40 h 112"/>
                <a:gd name="T68" fmla="*/ 54 w 115"/>
                <a:gd name="T69" fmla="*/ 45 h 112"/>
                <a:gd name="T70" fmla="*/ 76 w 115"/>
                <a:gd name="T71" fmla="*/ 68 h 112"/>
                <a:gd name="T72" fmla="*/ 61 w 115"/>
                <a:gd name="T73" fmla="*/ 8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2">
                  <a:moveTo>
                    <a:pt x="115" y="78"/>
                  </a:moveTo>
                  <a:cubicBezTo>
                    <a:pt x="115" y="68"/>
                    <a:pt x="115" y="56"/>
                    <a:pt x="113" y="46"/>
                  </a:cubicBezTo>
                  <a:cubicBezTo>
                    <a:pt x="109" y="25"/>
                    <a:pt x="94" y="0"/>
                    <a:pt x="70" y="0"/>
                  </a:cubicBezTo>
                  <a:cubicBezTo>
                    <a:pt x="50" y="0"/>
                    <a:pt x="50" y="0"/>
                    <a:pt x="50" y="0"/>
                  </a:cubicBezTo>
                  <a:cubicBezTo>
                    <a:pt x="26" y="0"/>
                    <a:pt x="0" y="40"/>
                    <a:pt x="2" y="71"/>
                  </a:cubicBezTo>
                  <a:cubicBezTo>
                    <a:pt x="2" y="73"/>
                    <a:pt x="2" y="80"/>
                    <a:pt x="2" y="82"/>
                  </a:cubicBezTo>
                  <a:cubicBezTo>
                    <a:pt x="2" y="82"/>
                    <a:pt x="2" y="82"/>
                    <a:pt x="2" y="82"/>
                  </a:cubicBezTo>
                  <a:cubicBezTo>
                    <a:pt x="2" y="83"/>
                    <a:pt x="3" y="85"/>
                    <a:pt x="4" y="87"/>
                  </a:cubicBezTo>
                  <a:cubicBezTo>
                    <a:pt x="7" y="97"/>
                    <a:pt x="20" y="105"/>
                    <a:pt x="36" y="109"/>
                  </a:cubicBezTo>
                  <a:cubicBezTo>
                    <a:pt x="43" y="111"/>
                    <a:pt x="51" y="112"/>
                    <a:pt x="59" y="112"/>
                  </a:cubicBezTo>
                  <a:cubicBezTo>
                    <a:pt x="67" y="112"/>
                    <a:pt x="74" y="111"/>
                    <a:pt x="81" y="109"/>
                  </a:cubicBezTo>
                  <a:cubicBezTo>
                    <a:pt x="100" y="104"/>
                    <a:pt x="113" y="95"/>
                    <a:pt x="115" y="83"/>
                  </a:cubicBezTo>
                  <a:cubicBezTo>
                    <a:pt x="115" y="82"/>
                    <a:pt x="115" y="81"/>
                    <a:pt x="115" y="80"/>
                  </a:cubicBezTo>
                  <a:cubicBezTo>
                    <a:pt x="115" y="79"/>
                    <a:pt x="115" y="79"/>
                    <a:pt x="115" y="78"/>
                  </a:cubicBezTo>
                  <a:close/>
                  <a:moveTo>
                    <a:pt x="61" y="84"/>
                  </a:moveTo>
                  <a:cubicBezTo>
                    <a:pt x="61" y="90"/>
                    <a:pt x="61" y="90"/>
                    <a:pt x="61" y="90"/>
                  </a:cubicBezTo>
                  <a:cubicBezTo>
                    <a:pt x="56" y="90"/>
                    <a:pt x="56" y="90"/>
                    <a:pt x="56" y="90"/>
                  </a:cubicBezTo>
                  <a:cubicBezTo>
                    <a:pt x="56" y="84"/>
                    <a:pt x="56" y="84"/>
                    <a:pt x="56" y="84"/>
                  </a:cubicBezTo>
                  <a:cubicBezTo>
                    <a:pt x="49" y="83"/>
                    <a:pt x="42" y="80"/>
                    <a:pt x="42" y="71"/>
                  </a:cubicBezTo>
                  <a:cubicBezTo>
                    <a:pt x="42" y="68"/>
                    <a:pt x="42" y="68"/>
                    <a:pt x="42" y="68"/>
                  </a:cubicBezTo>
                  <a:cubicBezTo>
                    <a:pt x="54" y="68"/>
                    <a:pt x="54" y="68"/>
                    <a:pt x="54" y="68"/>
                  </a:cubicBezTo>
                  <a:cubicBezTo>
                    <a:pt x="54" y="69"/>
                    <a:pt x="54" y="69"/>
                    <a:pt x="54" y="69"/>
                  </a:cubicBezTo>
                  <a:cubicBezTo>
                    <a:pt x="54" y="73"/>
                    <a:pt x="55" y="76"/>
                    <a:pt x="59" y="76"/>
                  </a:cubicBezTo>
                  <a:cubicBezTo>
                    <a:pt x="63" y="76"/>
                    <a:pt x="64" y="73"/>
                    <a:pt x="64" y="70"/>
                  </a:cubicBezTo>
                  <a:cubicBezTo>
                    <a:pt x="64" y="59"/>
                    <a:pt x="42" y="65"/>
                    <a:pt x="42" y="47"/>
                  </a:cubicBezTo>
                  <a:cubicBezTo>
                    <a:pt x="42" y="39"/>
                    <a:pt x="46" y="33"/>
                    <a:pt x="56" y="32"/>
                  </a:cubicBezTo>
                  <a:cubicBezTo>
                    <a:pt x="56" y="27"/>
                    <a:pt x="56" y="27"/>
                    <a:pt x="56" y="27"/>
                  </a:cubicBezTo>
                  <a:cubicBezTo>
                    <a:pt x="61" y="27"/>
                    <a:pt x="61" y="27"/>
                    <a:pt x="61" y="27"/>
                  </a:cubicBezTo>
                  <a:cubicBezTo>
                    <a:pt x="61" y="32"/>
                    <a:pt x="61" y="32"/>
                    <a:pt x="61" y="32"/>
                  </a:cubicBezTo>
                  <a:cubicBezTo>
                    <a:pt x="71" y="33"/>
                    <a:pt x="75" y="39"/>
                    <a:pt x="75" y="46"/>
                  </a:cubicBezTo>
                  <a:cubicBezTo>
                    <a:pt x="75" y="47"/>
                    <a:pt x="75" y="47"/>
                    <a:pt x="75" y="47"/>
                  </a:cubicBezTo>
                  <a:cubicBezTo>
                    <a:pt x="64" y="47"/>
                    <a:pt x="64" y="47"/>
                    <a:pt x="64" y="47"/>
                  </a:cubicBezTo>
                  <a:cubicBezTo>
                    <a:pt x="64" y="45"/>
                    <a:pt x="63" y="43"/>
                    <a:pt x="63" y="42"/>
                  </a:cubicBezTo>
                  <a:cubicBezTo>
                    <a:pt x="62" y="41"/>
                    <a:pt x="61" y="40"/>
                    <a:pt x="59" y="40"/>
                  </a:cubicBezTo>
                  <a:cubicBezTo>
                    <a:pt x="56" y="40"/>
                    <a:pt x="54" y="42"/>
                    <a:pt x="54" y="45"/>
                  </a:cubicBezTo>
                  <a:cubicBezTo>
                    <a:pt x="54" y="56"/>
                    <a:pt x="76" y="50"/>
                    <a:pt x="76" y="68"/>
                  </a:cubicBezTo>
                  <a:cubicBezTo>
                    <a:pt x="76" y="78"/>
                    <a:pt x="71" y="83"/>
                    <a:pt x="61" y="8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43"/>
          <p:cNvGrpSpPr/>
          <p:nvPr/>
        </p:nvGrpSpPr>
        <p:grpSpPr>
          <a:xfrm>
            <a:off x="764084" y="3576093"/>
            <a:ext cx="481154" cy="324543"/>
            <a:chOff x="-2036763" y="3132138"/>
            <a:chExt cx="809625" cy="546100"/>
          </a:xfrm>
          <a:solidFill>
            <a:schemeClr val="bg1"/>
          </a:solidFill>
        </p:grpSpPr>
        <p:sp>
          <p:nvSpPr>
            <p:cNvPr id="42" name="Freeform 24"/>
            <p:cNvSpPr>
              <a:spLocks/>
            </p:cNvSpPr>
            <p:nvPr/>
          </p:nvSpPr>
          <p:spPr bwMode="auto">
            <a:xfrm>
              <a:off x="-2036763" y="3235325"/>
              <a:ext cx="520700" cy="442913"/>
            </a:xfrm>
            <a:custGeom>
              <a:avLst/>
              <a:gdLst>
                <a:gd name="T0" fmla="*/ 68 w 137"/>
                <a:gd name="T1" fmla="*/ 0 h 116"/>
                <a:gd name="T2" fmla="*/ 0 w 137"/>
                <a:gd name="T3" fmla="*/ 50 h 116"/>
                <a:gd name="T4" fmla="*/ 41 w 137"/>
                <a:gd name="T5" fmla="*/ 96 h 116"/>
                <a:gd name="T6" fmla="*/ 46 w 137"/>
                <a:gd name="T7" fmla="*/ 116 h 116"/>
                <a:gd name="T8" fmla="*/ 63 w 137"/>
                <a:gd name="T9" fmla="*/ 100 h 116"/>
                <a:gd name="T10" fmla="*/ 68 w 137"/>
                <a:gd name="T11" fmla="*/ 100 h 116"/>
                <a:gd name="T12" fmla="*/ 137 w 137"/>
                <a:gd name="T13" fmla="*/ 50 h 116"/>
                <a:gd name="T14" fmla="*/ 68 w 137"/>
                <a:gd name="T15" fmla="*/ 0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16">
                  <a:moveTo>
                    <a:pt x="68" y="0"/>
                  </a:moveTo>
                  <a:cubicBezTo>
                    <a:pt x="30" y="0"/>
                    <a:pt x="0" y="23"/>
                    <a:pt x="0" y="50"/>
                  </a:cubicBezTo>
                  <a:cubicBezTo>
                    <a:pt x="0" y="71"/>
                    <a:pt x="17" y="89"/>
                    <a:pt x="41" y="96"/>
                  </a:cubicBezTo>
                  <a:cubicBezTo>
                    <a:pt x="46" y="116"/>
                    <a:pt x="46" y="116"/>
                    <a:pt x="46" y="116"/>
                  </a:cubicBezTo>
                  <a:cubicBezTo>
                    <a:pt x="63" y="100"/>
                    <a:pt x="63" y="100"/>
                    <a:pt x="63" y="100"/>
                  </a:cubicBezTo>
                  <a:cubicBezTo>
                    <a:pt x="65" y="100"/>
                    <a:pt x="66" y="100"/>
                    <a:pt x="68" y="100"/>
                  </a:cubicBezTo>
                  <a:cubicBezTo>
                    <a:pt x="106" y="100"/>
                    <a:pt x="137" y="78"/>
                    <a:pt x="137" y="50"/>
                  </a:cubicBezTo>
                  <a:cubicBezTo>
                    <a:pt x="137" y="23"/>
                    <a:pt x="106" y="0"/>
                    <a:pt x="68"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5"/>
            <p:cNvSpPr>
              <a:spLocks/>
            </p:cNvSpPr>
            <p:nvPr/>
          </p:nvSpPr>
          <p:spPr bwMode="auto">
            <a:xfrm>
              <a:off x="-1706563" y="3132138"/>
              <a:ext cx="479425" cy="442913"/>
            </a:xfrm>
            <a:custGeom>
              <a:avLst/>
              <a:gdLst>
                <a:gd name="T0" fmla="*/ 57 w 126"/>
                <a:gd name="T1" fmla="*/ 0 h 116"/>
                <a:gd name="T2" fmla="*/ 126 w 126"/>
                <a:gd name="T3" fmla="*/ 50 h 116"/>
                <a:gd name="T4" fmla="*/ 85 w 126"/>
                <a:gd name="T5" fmla="*/ 96 h 116"/>
                <a:gd name="T6" fmla="*/ 79 w 126"/>
                <a:gd name="T7" fmla="*/ 116 h 116"/>
                <a:gd name="T8" fmla="*/ 63 w 126"/>
                <a:gd name="T9" fmla="*/ 100 h 116"/>
                <a:gd name="T10" fmla="*/ 57 w 126"/>
                <a:gd name="T11" fmla="*/ 100 h 116"/>
                <a:gd name="T12" fmla="*/ 51 w 126"/>
                <a:gd name="T13" fmla="*/ 100 h 116"/>
                <a:gd name="T14" fmla="*/ 58 w 126"/>
                <a:gd name="T15" fmla="*/ 77 h 116"/>
                <a:gd name="T16" fmla="*/ 0 w 126"/>
                <a:gd name="T17" fmla="*/ 23 h 116"/>
                <a:gd name="T18" fmla="*/ 57 w 126"/>
                <a:gd name="T1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116">
                  <a:moveTo>
                    <a:pt x="57" y="0"/>
                  </a:moveTo>
                  <a:cubicBezTo>
                    <a:pt x="95" y="0"/>
                    <a:pt x="126" y="23"/>
                    <a:pt x="126" y="50"/>
                  </a:cubicBezTo>
                  <a:cubicBezTo>
                    <a:pt x="126" y="71"/>
                    <a:pt x="109" y="89"/>
                    <a:pt x="85" y="96"/>
                  </a:cubicBezTo>
                  <a:cubicBezTo>
                    <a:pt x="79" y="116"/>
                    <a:pt x="79" y="116"/>
                    <a:pt x="79" y="116"/>
                  </a:cubicBezTo>
                  <a:cubicBezTo>
                    <a:pt x="63" y="100"/>
                    <a:pt x="63" y="100"/>
                    <a:pt x="63" y="100"/>
                  </a:cubicBezTo>
                  <a:cubicBezTo>
                    <a:pt x="61" y="100"/>
                    <a:pt x="59" y="100"/>
                    <a:pt x="57" y="100"/>
                  </a:cubicBezTo>
                  <a:cubicBezTo>
                    <a:pt x="55" y="100"/>
                    <a:pt x="53" y="100"/>
                    <a:pt x="51" y="100"/>
                  </a:cubicBezTo>
                  <a:cubicBezTo>
                    <a:pt x="55" y="93"/>
                    <a:pt x="58" y="85"/>
                    <a:pt x="58" y="77"/>
                  </a:cubicBezTo>
                  <a:cubicBezTo>
                    <a:pt x="58" y="51"/>
                    <a:pt x="33" y="29"/>
                    <a:pt x="0" y="23"/>
                  </a:cubicBezTo>
                  <a:cubicBezTo>
                    <a:pt x="12" y="9"/>
                    <a:pt x="33" y="0"/>
                    <a:pt x="57"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643933" y="2446083"/>
            <a:ext cx="686687" cy="686687"/>
            <a:chOff x="643933" y="2526093"/>
            <a:chExt cx="686687" cy="686687"/>
          </a:xfrm>
        </p:grpSpPr>
        <p:sp>
          <p:nvSpPr>
            <p:cNvPr id="34" name="Oval 33"/>
            <p:cNvSpPr/>
            <p:nvPr/>
          </p:nvSpPr>
          <p:spPr>
            <a:xfrm>
              <a:off x="643933" y="2526093"/>
              <a:ext cx="686687" cy="6866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29"/>
            <p:cNvSpPr>
              <a:spLocks noEditPoints="1"/>
            </p:cNvSpPr>
            <p:nvPr/>
          </p:nvSpPr>
          <p:spPr bwMode="auto">
            <a:xfrm>
              <a:off x="773164" y="2677215"/>
              <a:ext cx="398690" cy="397268"/>
            </a:xfrm>
            <a:custGeom>
              <a:avLst/>
              <a:gdLst>
                <a:gd name="T0" fmla="*/ 112 w 353"/>
                <a:gd name="T1" fmla="*/ 62 h 352"/>
                <a:gd name="T2" fmla="*/ 79 w 353"/>
                <a:gd name="T3" fmla="*/ 43 h 352"/>
                <a:gd name="T4" fmla="*/ 43 w 353"/>
                <a:gd name="T5" fmla="*/ 61 h 352"/>
                <a:gd name="T6" fmla="*/ 60 w 353"/>
                <a:gd name="T7" fmla="*/ 96 h 352"/>
                <a:gd name="T8" fmla="*/ 50 w 353"/>
                <a:gd name="T9" fmla="*/ 141 h 352"/>
                <a:gd name="T10" fmla="*/ 13 w 353"/>
                <a:gd name="T11" fmla="*/ 151 h 352"/>
                <a:gd name="T12" fmla="*/ 0 w 353"/>
                <a:gd name="T13" fmla="*/ 189 h 352"/>
                <a:gd name="T14" fmla="*/ 37 w 353"/>
                <a:gd name="T15" fmla="*/ 202 h 352"/>
                <a:gd name="T16" fmla="*/ 62 w 353"/>
                <a:gd name="T17" fmla="*/ 241 h 352"/>
                <a:gd name="T18" fmla="*/ 43 w 353"/>
                <a:gd name="T19" fmla="*/ 273 h 352"/>
                <a:gd name="T20" fmla="*/ 61 w 353"/>
                <a:gd name="T21" fmla="*/ 310 h 352"/>
                <a:gd name="T22" fmla="*/ 96 w 353"/>
                <a:gd name="T23" fmla="*/ 293 h 352"/>
                <a:gd name="T24" fmla="*/ 141 w 353"/>
                <a:gd name="T25" fmla="*/ 303 h 352"/>
                <a:gd name="T26" fmla="*/ 151 w 353"/>
                <a:gd name="T27" fmla="*/ 339 h 352"/>
                <a:gd name="T28" fmla="*/ 189 w 353"/>
                <a:gd name="T29" fmla="*/ 352 h 352"/>
                <a:gd name="T30" fmla="*/ 202 w 353"/>
                <a:gd name="T31" fmla="*/ 316 h 352"/>
                <a:gd name="T32" fmla="*/ 241 w 353"/>
                <a:gd name="T33" fmla="*/ 291 h 352"/>
                <a:gd name="T34" fmla="*/ 274 w 353"/>
                <a:gd name="T35" fmla="*/ 310 h 352"/>
                <a:gd name="T36" fmla="*/ 310 w 353"/>
                <a:gd name="T37" fmla="*/ 292 h 352"/>
                <a:gd name="T38" fmla="*/ 293 w 353"/>
                <a:gd name="T39" fmla="*/ 257 h 352"/>
                <a:gd name="T40" fmla="*/ 303 w 353"/>
                <a:gd name="T41" fmla="*/ 211 h 352"/>
                <a:gd name="T42" fmla="*/ 340 w 353"/>
                <a:gd name="T43" fmla="*/ 202 h 352"/>
                <a:gd name="T44" fmla="*/ 353 w 353"/>
                <a:gd name="T45" fmla="*/ 163 h 352"/>
                <a:gd name="T46" fmla="*/ 316 w 353"/>
                <a:gd name="T47" fmla="*/ 151 h 352"/>
                <a:gd name="T48" fmla="*/ 291 w 353"/>
                <a:gd name="T49" fmla="*/ 111 h 352"/>
                <a:gd name="T50" fmla="*/ 310 w 353"/>
                <a:gd name="T51" fmla="*/ 79 h 352"/>
                <a:gd name="T52" fmla="*/ 292 w 353"/>
                <a:gd name="T53" fmla="*/ 43 h 352"/>
                <a:gd name="T54" fmla="*/ 257 w 353"/>
                <a:gd name="T55" fmla="*/ 59 h 352"/>
                <a:gd name="T56" fmla="*/ 212 w 353"/>
                <a:gd name="T57" fmla="*/ 49 h 352"/>
                <a:gd name="T58" fmla="*/ 202 w 353"/>
                <a:gd name="T59" fmla="*/ 13 h 352"/>
                <a:gd name="T60" fmla="*/ 164 w 353"/>
                <a:gd name="T61" fmla="*/ 0 h 352"/>
                <a:gd name="T62" fmla="*/ 151 w 353"/>
                <a:gd name="T63" fmla="*/ 37 h 352"/>
                <a:gd name="T64" fmla="*/ 177 w 353"/>
                <a:gd name="T65" fmla="*/ 121 h 352"/>
                <a:gd name="T66" fmla="*/ 177 w 353"/>
                <a:gd name="T67" fmla="*/ 231 h 352"/>
                <a:gd name="T68" fmla="*/ 177 w 353"/>
                <a:gd name="T69" fmla="*/ 12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3" h="352">
                  <a:moveTo>
                    <a:pt x="141" y="49"/>
                  </a:moveTo>
                  <a:cubicBezTo>
                    <a:pt x="131" y="52"/>
                    <a:pt x="121" y="56"/>
                    <a:pt x="112" y="62"/>
                  </a:cubicBezTo>
                  <a:cubicBezTo>
                    <a:pt x="106" y="64"/>
                    <a:pt x="100" y="64"/>
                    <a:pt x="96" y="59"/>
                  </a:cubicBezTo>
                  <a:cubicBezTo>
                    <a:pt x="79" y="43"/>
                    <a:pt x="79" y="43"/>
                    <a:pt x="79" y="43"/>
                  </a:cubicBezTo>
                  <a:cubicBezTo>
                    <a:pt x="74" y="38"/>
                    <a:pt x="66" y="38"/>
                    <a:pt x="61" y="43"/>
                  </a:cubicBezTo>
                  <a:cubicBezTo>
                    <a:pt x="43" y="61"/>
                    <a:pt x="43" y="61"/>
                    <a:pt x="43" y="61"/>
                  </a:cubicBezTo>
                  <a:cubicBezTo>
                    <a:pt x="38" y="66"/>
                    <a:pt x="38" y="74"/>
                    <a:pt x="43" y="79"/>
                  </a:cubicBezTo>
                  <a:cubicBezTo>
                    <a:pt x="60" y="96"/>
                    <a:pt x="60" y="96"/>
                    <a:pt x="60" y="96"/>
                  </a:cubicBezTo>
                  <a:cubicBezTo>
                    <a:pt x="64" y="100"/>
                    <a:pt x="65" y="106"/>
                    <a:pt x="62" y="111"/>
                  </a:cubicBezTo>
                  <a:cubicBezTo>
                    <a:pt x="57" y="120"/>
                    <a:pt x="52" y="131"/>
                    <a:pt x="50" y="141"/>
                  </a:cubicBezTo>
                  <a:cubicBezTo>
                    <a:pt x="48" y="147"/>
                    <a:pt x="43" y="151"/>
                    <a:pt x="37" y="151"/>
                  </a:cubicBezTo>
                  <a:cubicBezTo>
                    <a:pt x="13" y="151"/>
                    <a:pt x="13" y="151"/>
                    <a:pt x="13" y="151"/>
                  </a:cubicBezTo>
                  <a:cubicBezTo>
                    <a:pt x="6" y="151"/>
                    <a:pt x="0" y="156"/>
                    <a:pt x="0" y="163"/>
                  </a:cubicBezTo>
                  <a:cubicBezTo>
                    <a:pt x="0" y="189"/>
                    <a:pt x="0" y="189"/>
                    <a:pt x="0" y="189"/>
                  </a:cubicBezTo>
                  <a:cubicBezTo>
                    <a:pt x="0" y="196"/>
                    <a:pt x="6" y="202"/>
                    <a:pt x="13" y="202"/>
                  </a:cubicBezTo>
                  <a:cubicBezTo>
                    <a:pt x="37" y="202"/>
                    <a:pt x="37" y="202"/>
                    <a:pt x="37" y="202"/>
                  </a:cubicBezTo>
                  <a:cubicBezTo>
                    <a:pt x="43" y="202"/>
                    <a:pt x="48" y="206"/>
                    <a:pt x="50" y="211"/>
                  </a:cubicBezTo>
                  <a:cubicBezTo>
                    <a:pt x="52" y="222"/>
                    <a:pt x="57" y="232"/>
                    <a:pt x="62" y="241"/>
                  </a:cubicBezTo>
                  <a:cubicBezTo>
                    <a:pt x="65" y="246"/>
                    <a:pt x="64" y="252"/>
                    <a:pt x="60" y="257"/>
                  </a:cubicBezTo>
                  <a:cubicBezTo>
                    <a:pt x="43" y="273"/>
                    <a:pt x="43" y="273"/>
                    <a:pt x="43" y="273"/>
                  </a:cubicBezTo>
                  <a:cubicBezTo>
                    <a:pt x="38" y="278"/>
                    <a:pt x="38" y="287"/>
                    <a:pt x="43" y="292"/>
                  </a:cubicBezTo>
                  <a:cubicBezTo>
                    <a:pt x="61" y="310"/>
                    <a:pt x="61" y="310"/>
                    <a:pt x="61" y="310"/>
                  </a:cubicBezTo>
                  <a:cubicBezTo>
                    <a:pt x="66" y="315"/>
                    <a:pt x="74" y="315"/>
                    <a:pt x="79" y="310"/>
                  </a:cubicBezTo>
                  <a:cubicBezTo>
                    <a:pt x="96" y="293"/>
                    <a:pt x="96" y="293"/>
                    <a:pt x="96" y="293"/>
                  </a:cubicBezTo>
                  <a:cubicBezTo>
                    <a:pt x="100" y="289"/>
                    <a:pt x="106" y="288"/>
                    <a:pt x="112" y="291"/>
                  </a:cubicBezTo>
                  <a:cubicBezTo>
                    <a:pt x="121" y="296"/>
                    <a:pt x="131" y="300"/>
                    <a:pt x="141" y="303"/>
                  </a:cubicBezTo>
                  <a:cubicBezTo>
                    <a:pt x="147" y="305"/>
                    <a:pt x="151" y="310"/>
                    <a:pt x="151" y="316"/>
                  </a:cubicBezTo>
                  <a:cubicBezTo>
                    <a:pt x="151" y="339"/>
                    <a:pt x="151" y="339"/>
                    <a:pt x="151" y="339"/>
                  </a:cubicBezTo>
                  <a:cubicBezTo>
                    <a:pt x="151" y="347"/>
                    <a:pt x="157" y="352"/>
                    <a:pt x="164" y="352"/>
                  </a:cubicBezTo>
                  <a:cubicBezTo>
                    <a:pt x="189" y="352"/>
                    <a:pt x="189" y="352"/>
                    <a:pt x="189" y="352"/>
                  </a:cubicBezTo>
                  <a:cubicBezTo>
                    <a:pt x="196" y="352"/>
                    <a:pt x="202" y="347"/>
                    <a:pt x="202" y="339"/>
                  </a:cubicBezTo>
                  <a:cubicBezTo>
                    <a:pt x="202" y="316"/>
                    <a:pt x="202" y="316"/>
                    <a:pt x="202" y="316"/>
                  </a:cubicBezTo>
                  <a:cubicBezTo>
                    <a:pt x="202" y="310"/>
                    <a:pt x="206" y="305"/>
                    <a:pt x="212" y="303"/>
                  </a:cubicBezTo>
                  <a:cubicBezTo>
                    <a:pt x="222" y="300"/>
                    <a:pt x="232" y="296"/>
                    <a:pt x="241" y="291"/>
                  </a:cubicBezTo>
                  <a:cubicBezTo>
                    <a:pt x="247" y="288"/>
                    <a:pt x="253" y="289"/>
                    <a:pt x="257" y="293"/>
                  </a:cubicBezTo>
                  <a:cubicBezTo>
                    <a:pt x="274" y="310"/>
                    <a:pt x="274" y="310"/>
                    <a:pt x="274" y="310"/>
                  </a:cubicBezTo>
                  <a:cubicBezTo>
                    <a:pt x="279" y="315"/>
                    <a:pt x="287" y="315"/>
                    <a:pt x="292" y="310"/>
                  </a:cubicBezTo>
                  <a:cubicBezTo>
                    <a:pt x="310" y="292"/>
                    <a:pt x="310" y="292"/>
                    <a:pt x="310" y="292"/>
                  </a:cubicBezTo>
                  <a:cubicBezTo>
                    <a:pt x="315" y="287"/>
                    <a:pt x="315" y="278"/>
                    <a:pt x="310" y="273"/>
                  </a:cubicBezTo>
                  <a:cubicBezTo>
                    <a:pt x="293" y="257"/>
                    <a:pt x="293" y="257"/>
                    <a:pt x="293" y="257"/>
                  </a:cubicBezTo>
                  <a:cubicBezTo>
                    <a:pt x="289" y="252"/>
                    <a:pt x="288" y="246"/>
                    <a:pt x="291" y="241"/>
                  </a:cubicBezTo>
                  <a:cubicBezTo>
                    <a:pt x="296" y="232"/>
                    <a:pt x="301" y="222"/>
                    <a:pt x="303" y="211"/>
                  </a:cubicBezTo>
                  <a:cubicBezTo>
                    <a:pt x="305" y="206"/>
                    <a:pt x="310" y="202"/>
                    <a:pt x="316" y="202"/>
                  </a:cubicBezTo>
                  <a:cubicBezTo>
                    <a:pt x="340" y="202"/>
                    <a:pt x="340" y="202"/>
                    <a:pt x="340" y="202"/>
                  </a:cubicBezTo>
                  <a:cubicBezTo>
                    <a:pt x="347" y="202"/>
                    <a:pt x="353" y="196"/>
                    <a:pt x="353" y="189"/>
                  </a:cubicBezTo>
                  <a:cubicBezTo>
                    <a:pt x="353" y="163"/>
                    <a:pt x="353" y="163"/>
                    <a:pt x="353" y="163"/>
                  </a:cubicBezTo>
                  <a:cubicBezTo>
                    <a:pt x="353" y="156"/>
                    <a:pt x="347" y="151"/>
                    <a:pt x="340" y="151"/>
                  </a:cubicBezTo>
                  <a:cubicBezTo>
                    <a:pt x="316" y="151"/>
                    <a:pt x="316" y="151"/>
                    <a:pt x="316" y="151"/>
                  </a:cubicBezTo>
                  <a:cubicBezTo>
                    <a:pt x="310" y="151"/>
                    <a:pt x="305" y="147"/>
                    <a:pt x="303" y="141"/>
                  </a:cubicBezTo>
                  <a:cubicBezTo>
                    <a:pt x="301" y="131"/>
                    <a:pt x="296" y="120"/>
                    <a:pt x="291" y="111"/>
                  </a:cubicBezTo>
                  <a:cubicBezTo>
                    <a:pt x="288" y="106"/>
                    <a:pt x="289" y="100"/>
                    <a:pt x="293" y="96"/>
                  </a:cubicBezTo>
                  <a:cubicBezTo>
                    <a:pt x="310" y="79"/>
                    <a:pt x="310" y="79"/>
                    <a:pt x="310" y="79"/>
                  </a:cubicBezTo>
                  <a:cubicBezTo>
                    <a:pt x="315" y="74"/>
                    <a:pt x="315" y="66"/>
                    <a:pt x="310" y="61"/>
                  </a:cubicBezTo>
                  <a:cubicBezTo>
                    <a:pt x="292" y="43"/>
                    <a:pt x="292" y="43"/>
                    <a:pt x="292" y="43"/>
                  </a:cubicBezTo>
                  <a:cubicBezTo>
                    <a:pt x="287" y="38"/>
                    <a:pt x="279" y="38"/>
                    <a:pt x="274" y="43"/>
                  </a:cubicBezTo>
                  <a:cubicBezTo>
                    <a:pt x="257" y="59"/>
                    <a:pt x="257" y="59"/>
                    <a:pt x="257" y="59"/>
                  </a:cubicBezTo>
                  <a:cubicBezTo>
                    <a:pt x="253" y="64"/>
                    <a:pt x="247" y="64"/>
                    <a:pt x="241" y="62"/>
                  </a:cubicBezTo>
                  <a:cubicBezTo>
                    <a:pt x="232" y="56"/>
                    <a:pt x="222" y="52"/>
                    <a:pt x="212" y="49"/>
                  </a:cubicBezTo>
                  <a:cubicBezTo>
                    <a:pt x="206" y="48"/>
                    <a:pt x="202" y="43"/>
                    <a:pt x="202" y="37"/>
                  </a:cubicBezTo>
                  <a:cubicBezTo>
                    <a:pt x="202" y="13"/>
                    <a:pt x="202" y="13"/>
                    <a:pt x="202" y="13"/>
                  </a:cubicBezTo>
                  <a:cubicBezTo>
                    <a:pt x="202" y="6"/>
                    <a:pt x="196" y="0"/>
                    <a:pt x="189" y="0"/>
                  </a:cubicBezTo>
                  <a:cubicBezTo>
                    <a:pt x="164" y="0"/>
                    <a:pt x="164" y="0"/>
                    <a:pt x="164" y="0"/>
                  </a:cubicBezTo>
                  <a:cubicBezTo>
                    <a:pt x="157" y="0"/>
                    <a:pt x="151" y="6"/>
                    <a:pt x="151" y="13"/>
                  </a:cubicBezTo>
                  <a:cubicBezTo>
                    <a:pt x="151" y="37"/>
                    <a:pt x="151" y="37"/>
                    <a:pt x="151" y="37"/>
                  </a:cubicBezTo>
                  <a:cubicBezTo>
                    <a:pt x="151" y="43"/>
                    <a:pt x="147" y="48"/>
                    <a:pt x="141" y="49"/>
                  </a:cubicBezTo>
                  <a:close/>
                  <a:moveTo>
                    <a:pt x="177" y="121"/>
                  </a:moveTo>
                  <a:cubicBezTo>
                    <a:pt x="146" y="121"/>
                    <a:pt x="122" y="146"/>
                    <a:pt x="122" y="176"/>
                  </a:cubicBezTo>
                  <a:cubicBezTo>
                    <a:pt x="122" y="206"/>
                    <a:pt x="146" y="231"/>
                    <a:pt x="177" y="231"/>
                  </a:cubicBezTo>
                  <a:cubicBezTo>
                    <a:pt x="207" y="231"/>
                    <a:pt x="231" y="206"/>
                    <a:pt x="231" y="176"/>
                  </a:cubicBezTo>
                  <a:cubicBezTo>
                    <a:pt x="231" y="146"/>
                    <a:pt x="207" y="121"/>
                    <a:pt x="177" y="1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7" name="Group 56"/>
          <p:cNvGrpSpPr/>
          <p:nvPr/>
        </p:nvGrpSpPr>
        <p:grpSpPr>
          <a:xfrm>
            <a:off x="844868" y="1709237"/>
            <a:ext cx="276506" cy="280927"/>
            <a:chOff x="719123" y="1720544"/>
            <a:chExt cx="248282" cy="252252"/>
          </a:xfrm>
        </p:grpSpPr>
        <p:sp>
          <p:nvSpPr>
            <p:cNvPr id="56" name="Rectangle 55"/>
            <p:cNvSpPr/>
            <p:nvPr/>
          </p:nvSpPr>
          <p:spPr>
            <a:xfrm>
              <a:off x="785181" y="1720544"/>
              <a:ext cx="119562" cy="11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719123" y="1853234"/>
              <a:ext cx="119562" cy="11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847843" y="1853234"/>
              <a:ext cx="119562" cy="119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Oval 84"/>
          <p:cNvSpPr/>
          <p:nvPr/>
        </p:nvSpPr>
        <p:spPr>
          <a:xfrm>
            <a:off x="10226378" y="2786838"/>
            <a:ext cx="1666318" cy="1666318"/>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a:off x="10430985" y="2993762"/>
            <a:ext cx="1257105" cy="1252471"/>
            <a:chOff x="10487026" y="2928938"/>
            <a:chExt cx="2154237" cy="2146299"/>
          </a:xfrm>
          <a:solidFill>
            <a:schemeClr val="bg1"/>
          </a:solidFill>
        </p:grpSpPr>
        <p:sp>
          <p:nvSpPr>
            <p:cNvPr id="63" name="Freeform 33"/>
            <p:cNvSpPr>
              <a:spLocks/>
            </p:cNvSpPr>
            <p:nvPr/>
          </p:nvSpPr>
          <p:spPr bwMode="auto">
            <a:xfrm>
              <a:off x="10547350" y="2932113"/>
              <a:ext cx="1189037" cy="887412"/>
            </a:xfrm>
            <a:custGeom>
              <a:avLst/>
              <a:gdLst>
                <a:gd name="T0" fmla="*/ 125 w 315"/>
                <a:gd name="T1" fmla="*/ 235 h 235"/>
                <a:gd name="T2" fmla="*/ 245 w 315"/>
                <a:gd name="T3" fmla="*/ 132 h 235"/>
                <a:gd name="T4" fmla="*/ 255 w 315"/>
                <a:gd name="T5" fmla="*/ 131 h 235"/>
                <a:gd name="T6" fmla="*/ 315 w 315"/>
                <a:gd name="T7" fmla="*/ 69 h 235"/>
                <a:gd name="T8" fmla="*/ 255 w 315"/>
                <a:gd name="T9" fmla="*/ 0 h 235"/>
                <a:gd name="T10" fmla="*/ 224 w 315"/>
                <a:gd name="T11" fmla="*/ 3 h 235"/>
                <a:gd name="T12" fmla="*/ 119 w 315"/>
                <a:gd name="T13" fmla="*/ 43 h 235"/>
                <a:gd name="T14" fmla="*/ 40 w 315"/>
                <a:gd name="T15" fmla="*/ 117 h 235"/>
                <a:gd name="T16" fmla="*/ 0 w 315"/>
                <a:gd name="T17" fmla="*/ 197 h 235"/>
                <a:gd name="T18" fmla="*/ 85 w 315"/>
                <a:gd name="T19" fmla="*/ 160 h 235"/>
                <a:gd name="T20" fmla="*/ 125 w 315"/>
                <a:gd name="T21"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235">
                  <a:moveTo>
                    <a:pt x="125" y="235"/>
                  </a:moveTo>
                  <a:cubicBezTo>
                    <a:pt x="142" y="183"/>
                    <a:pt x="187" y="142"/>
                    <a:pt x="245" y="132"/>
                  </a:cubicBezTo>
                  <a:cubicBezTo>
                    <a:pt x="249" y="132"/>
                    <a:pt x="252" y="131"/>
                    <a:pt x="255" y="131"/>
                  </a:cubicBezTo>
                  <a:cubicBezTo>
                    <a:pt x="315" y="69"/>
                    <a:pt x="315" y="69"/>
                    <a:pt x="315" y="69"/>
                  </a:cubicBezTo>
                  <a:cubicBezTo>
                    <a:pt x="255" y="0"/>
                    <a:pt x="255" y="0"/>
                    <a:pt x="255" y="0"/>
                  </a:cubicBezTo>
                  <a:cubicBezTo>
                    <a:pt x="244" y="0"/>
                    <a:pt x="234" y="2"/>
                    <a:pt x="224" y="3"/>
                  </a:cubicBezTo>
                  <a:cubicBezTo>
                    <a:pt x="186" y="9"/>
                    <a:pt x="151" y="23"/>
                    <a:pt x="119" y="43"/>
                  </a:cubicBezTo>
                  <a:cubicBezTo>
                    <a:pt x="88" y="63"/>
                    <a:pt x="61" y="88"/>
                    <a:pt x="40" y="117"/>
                  </a:cubicBezTo>
                  <a:cubicBezTo>
                    <a:pt x="22" y="142"/>
                    <a:pt x="9" y="168"/>
                    <a:pt x="0" y="197"/>
                  </a:cubicBezTo>
                  <a:cubicBezTo>
                    <a:pt x="85" y="160"/>
                    <a:pt x="85" y="160"/>
                    <a:pt x="85" y="160"/>
                  </a:cubicBezTo>
                  <a:lnTo>
                    <a:pt x="125" y="2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34"/>
            <p:cNvSpPr>
              <a:spLocks/>
            </p:cNvSpPr>
            <p:nvPr/>
          </p:nvSpPr>
          <p:spPr bwMode="auto">
            <a:xfrm>
              <a:off x="10487026" y="3589338"/>
              <a:ext cx="739775" cy="1277937"/>
            </a:xfrm>
            <a:custGeom>
              <a:avLst/>
              <a:gdLst>
                <a:gd name="T0" fmla="*/ 196 w 196"/>
                <a:gd name="T1" fmla="*/ 232 h 339"/>
                <a:gd name="T2" fmla="*/ 135 w 196"/>
                <a:gd name="T3" fmla="*/ 133 h 339"/>
                <a:gd name="T4" fmla="*/ 137 w 196"/>
                <a:gd name="T5" fmla="*/ 75 h 339"/>
                <a:gd name="T6" fmla="*/ 96 w 196"/>
                <a:gd name="T7" fmla="*/ 0 h 339"/>
                <a:gd name="T8" fmla="*/ 12 w 196"/>
                <a:gd name="T9" fmla="*/ 36 h 339"/>
                <a:gd name="T10" fmla="*/ 10 w 196"/>
                <a:gd name="T11" fmla="*/ 42 h 339"/>
                <a:gd name="T12" fmla="*/ 6 w 196"/>
                <a:gd name="T13" fmla="*/ 155 h 339"/>
                <a:gd name="T14" fmla="*/ 46 w 196"/>
                <a:gd name="T15" fmla="*/ 260 h 339"/>
                <a:gd name="T16" fmla="*/ 121 w 196"/>
                <a:gd name="T17" fmla="*/ 339 h 339"/>
                <a:gd name="T18" fmla="*/ 121 w 196"/>
                <a:gd name="T19" fmla="*/ 339 h 339"/>
                <a:gd name="T20" fmla="*/ 112 w 196"/>
                <a:gd name="T21" fmla="*/ 247 h 339"/>
                <a:gd name="T22" fmla="*/ 196 w 196"/>
                <a:gd name="T23" fmla="*/ 232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339">
                  <a:moveTo>
                    <a:pt x="196" y="232"/>
                  </a:moveTo>
                  <a:cubicBezTo>
                    <a:pt x="165" y="209"/>
                    <a:pt x="142" y="174"/>
                    <a:pt x="135" y="133"/>
                  </a:cubicBezTo>
                  <a:cubicBezTo>
                    <a:pt x="132" y="114"/>
                    <a:pt x="133" y="94"/>
                    <a:pt x="137" y="75"/>
                  </a:cubicBezTo>
                  <a:cubicBezTo>
                    <a:pt x="96" y="0"/>
                    <a:pt x="96" y="0"/>
                    <a:pt x="96" y="0"/>
                  </a:cubicBezTo>
                  <a:cubicBezTo>
                    <a:pt x="12" y="36"/>
                    <a:pt x="12" y="36"/>
                    <a:pt x="12" y="36"/>
                  </a:cubicBezTo>
                  <a:cubicBezTo>
                    <a:pt x="11" y="38"/>
                    <a:pt x="11" y="40"/>
                    <a:pt x="10" y="42"/>
                  </a:cubicBezTo>
                  <a:cubicBezTo>
                    <a:pt x="1" y="79"/>
                    <a:pt x="0" y="117"/>
                    <a:pt x="6" y="155"/>
                  </a:cubicBezTo>
                  <a:cubicBezTo>
                    <a:pt x="12" y="192"/>
                    <a:pt x="26" y="228"/>
                    <a:pt x="46" y="260"/>
                  </a:cubicBezTo>
                  <a:cubicBezTo>
                    <a:pt x="66" y="291"/>
                    <a:pt x="91" y="317"/>
                    <a:pt x="121" y="339"/>
                  </a:cubicBezTo>
                  <a:cubicBezTo>
                    <a:pt x="121" y="339"/>
                    <a:pt x="121" y="339"/>
                    <a:pt x="121" y="339"/>
                  </a:cubicBezTo>
                  <a:cubicBezTo>
                    <a:pt x="112" y="247"/>
                    <a:pt x="112" y="247"/>
                    <a:pt x="112" y="247"/>
                  </a:cubicBezTo>
                  <a:lnTo>
                    <a:pt x="196" y="2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35"/>
            <p:cNvSpPr>
              <a:spLocks/>
            </p:cNvSpPr>
            <p:nvPr/>
          </p:nvSpPr>
          <p:spPr bwMode="auto">
            <a:xfrm>
              <a:off x="11558588" y="2928938"/>
              <a:ext cx="1003300" cy="984250"/>
            </a:xfrm>
            <a:custGeom>
              <a:avLst/>
              <a:gdLst>
                <a:gd name="T0" fmla="*/ 2 w 266"/>
                <a:gd name="T1" fmla="*/ 131 h 261"/>
                <a:gd name="T2" fmla="*/ 142 w 266"/>
                <a:gd name="T3" fmla="*/ 223 h 261"/>
                <a:gd name="T4" fmla="*/ 219 w 266"/>
                <a:gd name="T5" fmla="*/ 261 h 261"/>
                <a:gd name="T6" fmla="*/ 266 w 266"/>
                <a:gd name="T7" fmla="*/ 182 h 261"/>
                <a:gd name="T8" fmla="*/ 241 w 266"/>
                <a:gd name="T9" fmla="*/ 133 h 261"/>
                <a:gd name="T10" fmla="*/ 167 w 266"/>
                <a:gd name="T11" fmla="*/ 54 h 261"/>
                <a:gd name="T12" fmla="*/ 68 w 266"/>
                <a:gd name="T13" fmla="*/ 8 h 261"/>
                <a:gd name="T14" fmla="*/ 0 w 266"/>
                <a:gd name="T15" fmla="*/ 0 h 261"/>
                <a:gd name="T16" fmla="*/ 61 w 266"/>
                <a:gd name="T17" fmla="*/ 70 h 261"/>
                <a:gd name="T18" fmla="*/ 2 w 266"/>
                <a:gd name="T19" fmla="*/ 1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6" h="261">
                  <a:moveTo>
                    <a:pt x="2" y="131"/>
                  </a:moveTo>
                  <a:cubicBezTo>
                    <a:pt x="63" y="132"/>
                    <a:pt x="118" y="168"/>
                    <a:pt x="142" y="223"/>
                  </a:cubicBezTo>
                  <a:cubicBezTo>
                    <a:pt x="219" y="261"/>
                    <a:pt x="219" y="261"/>
                    <a:pt x="219" y="261"/>
                  </a:cubicBezTo>
                  <a:cubicBezTo>
                    <a:pt x="266" y="182"/>
                    <a:pt x="266" y="182"/>
                    <a:pt x="266" y="182"/>
                  </a:cubicBezTo>
                  <a:cubicBezTo>
                    <a:pt x="260" y="165"/>
                    <a:pt x="251" y="148"/>
                    <a:pt x="241" y="133"/>
                  </a:cubicBezTo>
                  <a:cubicBezTo>
                    <a:pt x="222" y="102"/>
                    <a:pt x="197" y="75"/>
                    <a:pt x="167" y="54"/>
                  </a:cubicBezTo>
                  <a:cubicBezTo>
                    <a:pt x="137" y="32"/>
                    <a:pt x="104" y="17"/>
                    <a:pt x="68" y="8"/>
                  </a:cubicBezTo>
                  <a:cubicBezTo>
                    <a:pt x="46" y="3"/>
                    <a:pt x="23" y="0"/>
                    <a:pt x="0" y="0"/>
                  </a:cubicBezTo>
                  <a:cubicBezTo>
                    <a:pt x="61" y="70"/>
                    <a:pt x="61" y="70"/>
                    <a:pt x="61" y="70"/>
                  </a:cubicBezTo>
                  <a:lnTo>
                    <a:pt x="2" y="13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6"/>
            <p:cNvSpPr>
              <a:spLocks/>
            </p:cNvSpPr>
            <p:nvPr/>
          </p:nvSpPr>
          <p:spPr bwMode="auto">
            <a:xfrm>
              <a:off x="10950575" y="4464050"/>
              <a:ext cx="1249362" cy="611187"/>
            </a:xfrm>
            <a:custGeom>
              <a:avLst/>
              <a:gdLst>
                <a:gd name="T0" fmla="*/ 252 w 331"/>
                <a:gd name="T1" fmla="*/ 0 h 162"/>
                <a:gd name="T2" fmla="*/ 187 w 331"/>
                <a:gd name="T3" fmla="*/ 27 h 162"/>
                <a:gd name="T4" fmla="*/ 85 w 331"/>
                <a:gd name="T5" fmla="*/ 8 h 162"/>
                <a:gd name="T6" fmla="*/ 0 w 331"/>
                <a:gd name="T7" fmla="*/ 23 h 162"/>
                <a:gd name="T8" fmla="*/ 9 w 331"/>
                <a:gd name="T9" fmla="*/ 114 h 162"/>
                <a:gd name="T10" fmla="*/ 96 w 331"/>
                <a:gd name="T11" fmla="*/ 152 h 162"/>
                <a:gd name="T12" fmla="*/ 209 w 331"/>
                <a:gd name="T13" fmla="*/ 156 h 162"/>
                <a:gd name="T14" fmla="*/ 314 w 331"/>
                <a:gd name="T15" fmla="*/ 116 h 162"/>
                <a:gd name="T16" fmla="*/ 331 w 331"/>
                <a:gd name="T17" fmla="*/ 105 h 162"/>
                <a:gd name="T18" fmla="*/ 241 w 331"/>
                <a:gd name="T19" fmla="*/ 84 h 162"/>
                <a:gd name="T20" fmla="*/ 252 w 33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1" h="162">
                  <a:moveTo>
                    <a:pt x="252" y="0"/>
                  </a:moveTo>
                  <a:cubicBezTo>
                    <a:pt x="233" y="14"/>
                    <a:pt x="211" y="23"/>
                    <a:pt x="187" y="27"/>
                  </a:cubicBezTo>
                  <a:cubicBezTo>
                    <a:pt x="151" y="33"/>
                    <a:pt x="115" y="25"/>
                    <a:pt x="85" y="8"/>
                  </a:cubicBezTo>
                  <a:cubicBezTo>
                    <a:pt x="0" y="23"/>
                    <a:pt x="0" y="23"/>
                    <a:pt x="0" y="23"/>
                  </a:cubicBezTo>
                  <a:cubicBezTo>
                    <a:pt x="9" y="114"/>
                    <a:pt x="9" y="114"/>
                    <a:pt x="9" y="114"/>
                  </a:cubicBezTo>
                  <a:cubicBezTo>
                    <a:pt x="36" y="132"/>
                    <a:pt x="65" y="144"/>
                    <a:pt x="96" y="152"/>
                  </a:cubicBezTo>
                  <a:cubicBezTo>
                    <a:pt x="133" y="161"/>
                    <a:pt x="171" y="162"/>
                    <a:pt x="209" y="156"/>
                  </a:cubicBezTo>
                  <a:cubicBezTo>
                    <a:pt x="246" y="150"/>
                    <a:pt x="282" y="137"/>
                    <a:pt x="314" y="116"/>
                  </a:cubicBezTo>
                  <a:cubicBezTo>
                    <a:pt x="320" y="113"/>
                    <a:pt x="325" y="109"/>
                    <a:pt x="331" y="105"/>
                  </a:cubicBezTo>
                  <a:cubicBezTo>
                    <a:pt x="241" y="84"/>
                    <a:pt x="241" y="84"/>
                    <a:pt x="241" y="84"/>
                  </a:cubicBezTo>
                  <a:lnTo>
                    <a:pt x="25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37"/>
            <p:cNvSpPr>
              <a:spLocks/>
            </p:cNvSpPr>
            <p:nvPr/>
          </p:nvSpPr>
          <p:spPr bwMode="auto">
            <a:xfrm>
              <a:off x="11901488" y="3663950"/>
              <a:ext cx="739775" cy="1165225"/>
            </a:xfrm>
            <a:custGeom>
              <a:avLst/>
              <a:gdLst>
                <a:gd name="T0" fmla="*/ 180 w 196"/>
                <a:gd name="T1" fmla="*/ 0 h 309"/>
                <a:gd name="T2" fmla="*/ 132 w 196"/>
                <a:gd name="T3" fmla="*/ 79 h 309"/>
                <a:gd name="T4" fmla="*/ 56 w 196"/>
                <a:gd name="T5" fmla="*/ 42 h 309"/>
                <a:gd name="T6" fmla="*/ 61 w 196"/>
                <a:gd name="T7" fmla="*/ 64 h 309"/>
                <a:gd name="T8" fmla="*/ 11 w 196"/>
                <a:gd name="T9" fmla="*/ 203 h 309"/>
                <a:gd name="T10" fmla="*/ 0 w 196"/>
                <a:gd name="T11" fmla="*/ 288 h 309"/>
                <a:gd name="T12" fmla="*/ 89 w 196"/>
                <a:gd name="T13" fmla="*/ 309 h 309"/>
                <a:gd name="T14" fmla="*/ 141 w 196"/>
                <a:gd name="T15" fmla="*/ 254 h 309"/>
                <a:gd name="T16" fmla="*/ 186 w 196"/>
                <a:gd name="T17" fmla="*/ 155 h 309"/>
                <a:gd name="T18" fmla="*/ 190 w 196"/>
                <a:gd name="T19" fmla="*/ 43 h 309"/>
                <a:gd name="T20" fmla="*/ 180 w 196"/>
                <a:gd name="T21"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309">
                  <a:moveTo>
                    <a:pt x="180" y="0"/>
                  </a:moveTo>
                  <a:cubicBezTo>
                    <a:pt x="132" y="79"/>
                    <a:pt x="132" y="79"/>
                    <a:pt x="132" y="79"/>
                  </a:cubicBezTo>
                  <a:cubicBezTo>
                    <a:pt x="56" y="42"/>
                    <a:pt x="56" y="42"/>
                    <a:pt x="56" y="42"/>
                  </a:cubicBezTo>
                  <a:cubicBezTo>
                    <a:pt x="58" y="49"/>
                    <a:pt x="60" y="57"/>
                    <a:pt x="61" y="64"/>
                  </a:cubicBezTo>
                  <a:cubicBezTo>
                    <a:pt x="70" y="118"/>
                    <a:pt x="49" y="169"/>
                    <a:pt x="11" y="203"/>
                  </a:cubicBezTo>
                  <a:cubicBezTo>
                    <a:pt x="0" y="288"/>
                    <a:pt x="0" y="288"/>
                    <a:pt x="0" y="288"/>
                  </a:cubicBezTo>
                  <a:cubicBezTo>
                    <a:pt x="89" y="309"/>
                    <a:pt x="89" y="309"/>
                    <a:pt x="89" y="309"/>
                  </a:cubicBezTo>
                  <a:cubicBezTo>
                    <a:pt x="109" y="293"/>
                    <a:pt x="126" y="275"/>
                    <a:pt x="141" y="254"/>
                  </a:cubicBezTo>
                  <a:cubicBezTo>
                    <a:pt x="162" y="224"/>
                    <a:pt x="177" y="191"/>
                    <a:pt x="186" y="155"/>
                  </a:cubicBezTo>
                  <a:cubicBezTo>
                    <a:pt x="195" y="118"/>
                    <a:pt x="196" y="81"/>
                    <a:pt x="190" y="43"/>
                  </a:cubicBezTo>
                  <a:cubicBezTo>
                    <a:pt x="188" y="28"/>
                    <a:pt x="184" y="14"/>
                    <a:pt x="18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Text Placeholder 2"/>
          <p:cNvSpPr txBox="1">
            <a:spLocks/>
          </p:cNvSpPr>
          <p:nvPr/>
        </p:nvSpPr>
        <p:spPr>
          <a:xfrm>
            <a:off x="1501676" y="1712488"/>
            <a:ext cx="3790949" cy="4026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1600" b="1" dirty="0"/>
              <a:t>PRE-EVENT PREPARATION</a:t>
            </a:r>
          </a:p>
        </p:txBody>
      </p:sp>
    </p:spTree>
    <p:extLst>
      <p:ext uri="{BB962C8B-B14F-4D97-AF65-F5344CB8AC3E}">
        <p14:creationId xmlns:p14="http://schemas.microsoft.com/office/powerpoint/2010/main" val="128000063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917" r="14682"/>
          <a:stretch/>
        </p:blipFill>
        <p:spPr>
          <a:xfrm>
            <a:off x="8612372" y="1458014"/>
            <a:ext cx="3732028" cy="3715565"/>
          </a:xfrm>
          <a:prstGeom prst="rect">
            <a:avLst/>
          </a:prstGeom>
        </p:spPr>
      </p:pic>
      <p:sp>
        <p:nvSpPr>
          <p:cNvPr id="17" name="Rectangle 16"/>
          <p:cNvSpPr/>
          <p:nvPr/>
        </p:nvSpPr>
        <p:spPr>
          <a:xfrm>
            <a:off x="8613623" y="1458014"/>
            <a:ext cx="3727630" cy="3715565"/>
          </a:xfrm>
          <a:prstGeom prst="rect">
            <a:avLst/>
          </a:pr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What Is Mission Ready Packaging? </a:t>
            </a:r>
          </a:p>
        </p:txBody>
      </p:sp>
      <p:sp>
        <p:nvSpPr>
          <p:cNvPr id="4" name="Slide Number Placeholder 3"/>
          <p:cNvSpPr>
            <a:spLocks noGrp="1"/>
          </p:cNvSpPr>
          <p:nvPr>
            <p:ph type="sldNum" sz="quarter" idx="4"/>
          </p:nvPr>
        </p:nvSpPr>
        <p:spPr/>
        <p:txBody>
          <a:bodyPr/>
          <a:lstStyle/>
          <a:p>
            <a:fld id="{E0945A5B-6FD1-4E75-90E0-1022EA54FCBA}" type="slidenum">
              <a:rPr lang="en-US" smtClean="0"/>
              <a:pPr/>
              <a:t>9</a:t>
            </a:fld>
            <a:endParaRPr lang="en-US" dirty="0"/>
          </a:p>
        </p:txBody>
      </p:sp>
      <p:sp>
        <p:nvSpPr>
          <p:cNvPr id="7" name="Text Placeholder 2"/>
          <p:cNvSpPr txBox="1">
            <a:spLocks/>
          </p:cNvSpPr>
          <p:nvPr/>
        </p:nvSpPr>
        <p:spPr>
          <a:xfrm>
            <a:off x="304800" y="5402303"/>
            <a:ext cx="8562473" cy="47906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600"/>
              </a:spcAft>
              <a:buClr>
                <a:schemeClr val="accent1"/>
              </a:buClr>
              <a:buSzPct val="80000"/>
              <a:buFontTx/>
              <a:buNone/>
              <a:defRPr sz="2200" kern="1200">
                <a:solidFill>
                  <a:schemeClr val="accent3"/>
                </a:solidFill>
                <a:latin typeface="Century Gothic" panose="020B0502020202020204" pitchFamily="34" charset="0"/>
                <a:ea typeface="+mn-ea"/>
                <a:cs typeface="Arial" pitchFamily="34" charset="0"/>
              </a:defRPr>
            </a:lvl1pPr>
            <a:lvl2pPr marL="169863" indent="-169863" algn="l" defTabSz="914400" rtl="0" eaLnBrk="1" latinLnBrk="0" hangingPunct="1">
              <a:lnSpc>
                <a:spcPct val="100000"/>
              </a:lnSpc>
              <a:spcBef>
                <a:spcPts val="0"/>
              </a:spcBef>
              <a:spcAft>
                <a:spcPts val="600"/>
              </a:spcAft>
              <a:buClr>
                <a:schemeClr val="accent1"/>
              </a:buClr>
              <a:buSzPct val="70000"/>
              <a:buFont typeface="Wingdings 2" pitchFamily="18" charset="2"/>
              <a:buChar char=""/>
              <a:defRPr sz="1800" kern="1200">
                <a:solidFill>
                  <a:schemeClr val="accent3"/>
                </a:solidFill>
                <a:latin typeface="Century Gothic" panose="020B0502020202020204" pitchFamily="34" charset="0"/>
                <a:ea typeface="+mn-ea"/>
                <a:cs typeface="Arial" pitchFamily="34" charset="0"/>
              </a:defRPr>
            </a:lvl2pPr>
            <a:lvl3pPr marL="347663" indent="-177800" algn="l" defTabSz="914400" rtl="0" eaLnBrk="1" latinLnBrk="0" hangingPunct="1">
              <a:lnSpc>
                <a:spcPct val="100000"/>
              </a:lnSpc>
              <a:spcBef>
                <a:spcPts val="0"/>
              </a:spcBef>
              <a:spcAft>
                <a:spcPts val="600"/>
              </a:spcAft>
              <a:buClr>
                <a:schemeClr val="accent1"/>
              </a:buClr>
              <a:buSzPct val="70000"/>
              <a:buFont typeface="Arial Light" pitchFamily="34" charset="0"/>
              <a:buChar char="-"/>
              <a:defRPr sz="1600" kern="1200">
                <a:solidFill>
                  <a:schemeClr val="accent3"/>
                </a:solidFill>
                <a:latin typeface="Century Gothic" panose="020B0502020202020204" pitchFamily="34" charset="0"/>
                <a:ea typeface="+mn-ea"/>
                <a:cs typeface="Arial" pitchFamily="34" charset="0"/>
              </a:defRPr>
            </a:lvl3pPr>
            <a:lvl4pPr marL="515938" indent="-168275" algn="l" defTabSz="914400" rtl="0" eaLnBrk="1" latinLnBrk="0" hangingPunct="1">
              <a:lnSpc>
                <a:spcPct val="100000"/>
              </a:lnSpc>
              <a:spcBef>
                <a:spcPts val="0"/>
              </a:spcBef>
              <a:spcAft>
                <a:spcPts val="600"/>
              </a:spcAft>
              <a:buClr>
                <a:schemeClr val="accent1"/>
              </a:buClr>
              <a:buSzPct val="80000"/>
              <a:buFont typeface="Arial" pitchFamily="34" charset="0"/>
              <a:buChar char="•"/>
              <a:defRPr sz="1400" kern="1200">
                <a:solidFill>
                  <a:schemeClr val="accent3"/>
                </a:solidFill>
                <a:latin typeface="Century Gothic" panose="020B0502020202020204" pitchFamily="34" charset="0"/>
                <a:ea typeface="+mn-ea"/>
                <a:cs typeface="Arial" pitchFamily="34" charset="0"/>
              </a:defRPr>
            </a:lvl4pPr>
            <a:lvl5pPr marL="685800" indent="-169863" algn="l" defTabSz="914400" rtl="0" eaLnBrk="1" latinLnBrk="0" hangingPunct="1">
              <a:lnSpc>
                <a:spcPct val="100000"/>
              </a:lnSpc>
              <a:spcBef>
                <a:spcPts val="0"/>
              </a:spcBef>
              <a:spcAft>
                <a:spcPts val="600"/>
              </a:spcAft>
              <a:buClr>
                <a:schemeClr val="accent1"/>
              </a:buClr>
              <a:buSzPct val="100000"/>
              <a:buFont typeface="Arial Light" pitchFamily="34" charset="0"/>
              <a:buChar char="-"/>
              <a:defRPr sz="1200" kern="1200">
                <a:solidFill>
                  <a:schemeClr val="accent3"/>
                </a:solidFill>
                <a:latin typeface="Century Gothic" panose="020B0502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accent4"/>
                </a:solidFill>
              </a:rPr>
              <a:t>Reducing the time from request to mission deployment means knowing what you have and the costs associated with that mission.</a:t>
            </a:r>
          </a:p>
        </p:txBody>
      </p:sp>
      <p:grpSp>
        <p:nvGrpSpPr>
          <p:cNvPr id="16" name="Group 15"/>
          <p:cNvGrpSpPr/>
          <p:nvPr/>
        </p:nvGrpSpPr>
        <p:grpSpPr>
          <a:xfrm>
            <a:off x="421105" y="5173581"/>
            <a:ext cx="7992730" cy="173948"/>
            <a:chOff x="421105" y="5089358"/>
            <a:chExt cx="7992730" cy="173948"/>
          </a:xfrm>
        </p:grpSpPr>
        <p:cxnSp>
          <p:nvCxnSpPr>
            <p:cNvPr id="14" name="Straight Connector 13"/>
            <p:cNvCxnSpPr/>
            <p:nvPr/>
          </p:nvCxnSpPr>
          <p:spPr>
            <a:xfrm>
              <a:off x="421105" y="5089358"/>
              <a:ext cx="7992730" cy="0"/>
            </a:xfrm>
            <a:prstGeom prst="line">
              <a:avLst/>
            </a:prstGeom>
            <a:ln w="6350">
              <a:solidFill>
                <a:schemeClr val="accent4"/>
              </a:solidFill>
              <a:prstDash val="solid"/>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4325655" y="5089358"/>
              <a:ext cx="201780" cy="17394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Placeholder 2"/>
          <p:cNvSpPr>
            <a:spLocks noGrp="1"/>
          </p:cNvSpPr>
          <p:nvPr>
            <p:ph type="body" sz="quarter" idx="13"/>
          </p:nvPr>
        </p:nvSpPr>
        <p:spPr>
          <a:xfrm>
            <a:off x="309639" y="1478531"/>
            <a:ext cx="7379730" cy="2324839"/>
          </a:xfrm>
        </p:spPr>
        <p:txBody>
          <a:bodyPr/>
          <a:lstStyle/>
          <a:p>
            <a:r>
              <a:rPr lang="en-US" sz="1600" dirty="0"/>
              <a:t>Specific response and recovery capabilities organized, developed, trained, and exercised prior to an emergency or disaster.</a:t>
            </a:r>
            <a:br>
              <a:rPr lang="en-US" sz="1600" dirty="0"/>
            </a:br>
            <a:endParaRPr lang="en-US" sz="1600" dirty="0"/>
          </a:p>
          <a:p>
            <a:r>
              <a:rPr lang="en-US" sz="1600" dirty="0"/>
              <a:t>MRPs are based on—and the next logical step after—NIMS Resource Typing.  The NIMS resource typed equipment are part of the Mission Ready Package.</a:t>
            </a:r>
            <a:br>
              <a:rPr lang="en-US" sz="1600" dirty="0"/>
            </a:br>
            <a:endParaRPr lang="en-US" sz="1600" dirty="0"/>
          </a:p>
          <a:p>
            <a:r>
              <a:rPr lang="en-US" sz="1600" dirty="0"/>
              <a:t>You do not have to be NIMS resource typed to Mission Ready Package</a:t>
            </a:r>
          </a:p>
          <a:p>
            <a:r>
              <a:rPr lang="en-US" sz="1600" dirty="0"/>
              <a:t>MRPs are developed by Resource Owners/Providers and coordinated with state EMAs.</a:t>
            </a:r>
          </a:p>
        </p:txBody>
      </p:sp>
      <p:sp>
        <p:nvSpPr>
          <p:cNvPr id="30" name="Oval 29"/>
          <p:cNvSpPr/>
          <p:nvPr/>
        </p:nvSpPr>
        <p:spPr>
          <a:xfrm>
            <a:off x="9706709" y="2478898"/>
            <a:ext cx="1705452" cy="1705452"/>
          </a:xfrm>
          <a:prstGeom prst="ellipse">
            <a:avLst/>
          </a:prstGeom>
          <a:solidFill>
            <a:schemeClr val="accent4">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6"/>
          <p:cNvGrpSpPr>
            <a:grpSpLocks noChangeAspect="1"/>
          </p:cNvGrpSpPr>
          <p:nvPr/>
        </p:nvGrpSpPr>
        <p:grpSpPr bwMode="auto">
          <a:xfrm>
            <a:off x="9979191" y="3037491"/>
            <a:ext cx="1171451" cy="755370"/>
            <a:chOff x="2345" y="1196"/>
            <a:chExt cx="2990" cy="1928"/>
          </a:xfrm>
        </p:grpSpPr>
        <p:sp>
          <p:nvSpPr>
            <p:cNvPr id="10" name="AutoShape 15"/>
            <p:cNvSpPr>
              <a:spLocks noChangeAspect="1" noChangeArrowheads="1" noTextEdit="1"/>
            </p:cNvSpPr>
            <p:nvPr/>
          </p:nvSpPr>
          <p:spPr bwMode="auto">
            <a:xfrm>
              <a:off x="2345" y="1196"/>
              <a:ext cx="2990" cy="1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p:cNvSpPr>
              <a:spLocks/>
            </p:cNvSpPr>
            <p:nvPr/>
          </p:nvSpPr>
          <p:spPr bwMode="auto">
            <a:xfrm>
              <a:off x="3204" y="1262"/>
              <a:ext cx="1792" cy="1222"/>
            </a:xfrm>
            <a:custGeom>
              <a:avLst/>
              <a:gdLst>
                <a:gd name="T0" fmla="*/ 39 w 757"/>
                <a:gd name="T1" fmla="*/ 192 h 515"/>
                <a:gd name="T2" fmla="*/ 110 w 757"/>
                <a:gd name="T3" fmla="*/ 261 h 515"/>
                <a:gd name="T4" fmla="*/ 287 w 757"/>
                <a:gd name="T5" fmla="*/ 168 h 515"/>
                <a:gd name="T6" fmla="*/ 323 w 757"/>
                <a:gd name="T7" fmla="*/ 176 h 515"/>
                <a:gd name="T8" fmla="*/ 631 w 757"/>
                <a:gd name="T9" fmla="*/ 515 h 515"/>
                <a:gd name="T10" fmla="*/ 757 w 757"/>
                <a:gd name="T11" fmla="*/ 373 h 515"/>
                <a:gd name="T12" fmla="*/ 598 w 757"/>
                <a:gd name="T13" fmla="*/ 67 h 515"/>
                <a:gd name="T14" fmla="*/ 530 w 757"/>
                <a:gd name="T15" fmla="*/ 84 h 515"/>
                <a:gd name="T16" fmla="*/ 456 w 757"/>
                <a:gd name="T17" fmla="*/ 42 h 515"/>
                <a:gd name="T18" fmla="*/ 375 w 757"/>
                <a:gd name="T19" fmla="*/ 7 h 515"/>
                <a:gd name="T20" fmla="*/ 254 w 757"/>
                <a:gd name="T21" fmla="*/ 43 h 515"/>
                <a:gd name="T22" fmla="*/ 123 w 757"/>
                <a:gd name="T23" fmla="*/ 128 h 515"/>
                <a:gd name="T24" fmla="*/ 39 w 757"/>
                <a:gd name="T25" fmla="*/ 192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7" h="515">
                  <a:moveTo>
                    <a:pt x="39" y="192"/>
                  </a:moveTo>
                  <a:cubicBezTo>
                    <a:pt x="0" y="224"/>
                    <a:pt x="19" y="316"/>
                    <a:pt x="110" y="261"/>
                  </a:cubicBezTo>
                  <a:cubicBezTo>
                    <a:pt x="110" y="261"/>
                    <a:pt x="222" y="205"/>
                    <a:pt x="287" y="168"/>
                  </a:cubicBezTo>
                  <a:cubicBezTo>
                    <a:pt x="301" y="160"/>
                    <a:pt x="311" y="162"/>
                    <a:pt x="323" y="176"/>
                  </a:cubicBezTo>
                  <a:cubicBezTo>
                    <a:pt x="336" y="185"/>
                    <a:pt x="631" y="515"/>
                    <a:pt x="631" y="515"/>
                  </a:cubicBezTo>
                  <a:cubicBezTo>
                    <a:pt x="631" y="515"/>
                    <a:pt x="722" y="446"/>
                    <a:pt x="757" y="373"/>
                  </a:cubicBezTo>
                  <a:cubicBezTo>
                    <a:pt x="757" y="373"/>
                    <a:pt x="676" y="220"/>
                    <a:pt x="598" y="67"/>
                  </a:cubicBezTo>
                  <a:cubicBezTo>
                    <a:pt x="575" y="80"/>
                    <a:pt x="556" y="92"/>
                    <a:pt x="530" y="84"/>
                  </a:cubicBezTo>
                  <a:cubicBezTo>
                    <a:pt x="503" y="77"/>
                    <a:pt x="481" y="56"/>
                    <a:pt x="456" y="42"/>
                  </a:cubicBezTo>
                  <a:cubicBezTo>
                    <a:pt x="429" y="26"/>
                    <a:pt x="405" y="11"/>
                    <a:pt x="375" y="7"/>
                  </a:cubicBezTo>
                  <a:cubicBezTo>
                    <a:pt x="329" y="0"/>
                    <a:pt x="293" y="21"/>
                    <a:pt x="254" y="43"/>
                  </a:cubicBezTo>
                  <a:cubicBezTo>
                    <a:pt x="209" y="69"/>
                    <a:pt x="166" y="98"/>
                    <a:pt x="123" y="128"/>
                  </a:cubicBezTo>
                  <a:cubicBezTo>
                    <a:pt x="95" y="148"/>
                    <a:pt x="66" y="170"/>
                    <a:pt x="39" y="19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auto">
            <a:xfrm>
              <a:off x="3396" y="2524"/>
              <a:ext cx="457" cy="467"/>
            </a:xfrm>
            <a:custGeom>
              <a:avLst/>
              <a:gdLst>
                <a:gd name="T0" fmla="*/ 15 w 193"/>
                <a:gd name="T1" fmla="*/ 174 h 197"/>
                <a:gd name="T2" fmla="*/ 22 w 193"/>
                <a:gd name="T3" fmla="*/ 103 h 197"/>
                <a:gd name="T4" fmla="*/ 116 w 193"/>
                <a:gd name="T5" fmla="*/ 18 h 197"/>
                <a:gd name="T6" fmla="*/ 178 w 193"/>
                <a:gd name="T7" fmla="*/ 24 h 197"/>
                <a:gd name="T8" fmla="*/ 178 w 193"/>
                <a:gd name="T9" fmla="*/ 24 h 197"/>
                <a:gd name="T10" fmla="*/ 171 w 193"/>
                <a:gd name="T11" fmla="*/ 94 h 197"/>
                <a:gd name="T12" fmla="*/ 78 w 193"/>
                <a:gd name="T13" fmla="*/ 180 h 197"/>
                <a:gd name="T14" fmla="*/ 15 w 193"/>
                <a:gd name="T15" fmla="*/ 174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197">
                  <a:moveTo>
                    <a:pt x="15" y="174"/>
                  </a:moveTo>
                  <a:cubicBezTo>
                    <a:pt x="0" y="152"/>
                    <a:pt x="3" y="121"/>
                    <a:pt x="22" y="103"/>
                  </a:cubicBezTo>
                  <a:cubicBezTo>
                    <a:pt x="116" y="18"/>
                    <a:pt x="116" y="18"/>
                    <a:pt x="116" y="18"/>
                  </a:cubicBezTo>
                  <a:cubicBezTo>
                    <a:pt x="135" y="0"/>
                    <a:pt x="162" y="3"/>
                    <a:pt x="178" y="24"/>
                  </a:cubicBezTo>
                  <a:cubicBezTo>
                    <a:pt x="178" y="24"/>
                    <a:pt x="178" y="24"/>
                    <a:pt x="178" y="24"/>
                  </a:cubicBezTo>
                  <a:cubicBezTo>
                    <a:pt x="193" y="45"/>
                    <a:pt x="190" y="76"/>
                    <a:pt x="171" y="94"/>
                  </a:cubicBezTo>
                  <a:cubicBezTo>
                    <a:pt x="78" y="180"/>
                    <a:pt x="78" y="180"/>
                    <a:pt x="78" y="180"/>
                  </a:cubicBezTo>
                  <a:cubicBezTo>
                    <a:pt x="59" y="197"/>
                    <a:pt x="31" y="195"/>
                    <a:pt x="15" y="17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
            <p:cNvSpPr>
              <a:spLocks/>
            </p:cNvSpPr>
            <p:nvPr/>
          </p:nvSpPr>
          <p:spPr bwMode="auto">
            <a:xfrm>
              <a:off x="3192" y="2382"/>
              <a:ext cx="410" cy="424"/>
            </a:xfrm>
            <a:custGeom>
              <a:avLst/>
              <a:gdLst>
                <a:gd name="T0" fmla="*/ 15 w 173"/>
                <a:gd name="T1" fmla="*/ 155 h 179"/>
                <a:gd name="T2" fmla="*/ 22 w 173"/>
                <a:gd name="T3" fmla="*/ 85 h 179"/>
                <a:gd name="T4" fmla="*/ 95 w 173"/>
                <a:gd name="T5" fmla="*/ 17 h 179"/>
                <a:gd name="T6" fmla="*/ 158 w 173"/>
                <a:gd name="T7" fmla="*/ 23 h 179"/>
                <a:gd name="T8" fmla="*/ 158 w 173"/>
                <a:gd name="T9" fmla="*/ 23 h 179"/>
                <a:gd name="T10" fmla="*/ 151 w 173"/>
                <a:gd name="T11" fmla="*/ 94 h 179"/>
                <a:gd name="T12" fmla="*/ 77 w 173"/>
                <a:gd name="T13" fmla="*/ 161 h 179"/>
                <a:gd name="T14" fmla="*/ 15 w 173"/>
                <a:gd name="T15" fmla="*/ 155 h 1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79">
                  <a:moveTo>
                    <a:pt x="15" y="155"/>
                  </a:moveTo>
                  <a:cubicBezTo>
                    <a:pt x="0" y="134"/>
                    <a:pt x="3" y="102"/>
                    <a:pt x="22" y="85"/>
                  </a:cubicBezTo>
                  <a:cubicBezTo>
                    <a:pt x="95" y="17"/>
                    <a:pt x="95" y="17"/>
                    <a:pt x="95" y="17"/>
                  </a:cubicBezTo>
                  <a:cubicBezTo>
                    <a:pt x="114" y="0"/>
                    <a:pt x="142" y="2"/>
                    <a:pt x="158" y="23"/>
                  </a:cubicBezTo>
                  <a:cubicBezTo>
                    <a:pt x="158" y="23"/>
                    <a:pt x="158" y="23"/>
                    <a:pt x="158" y="23"/>
                  </a:cubicBezTo>
                  <a:cubicBezTo>
                    <a:pt x="173" y="44"/>
                    <a:pt x="170" y="76"/>
                    <a:pt x="151" y="94"/>
                  </a:cubicBezTo>
                  <a:cubicBezTo>
                    <a:pt x="77" y="161"/>
                    <a:pt x="77" y="161"/>
                    <a:pt x="77" y="161"/>
                  </a:cubicBezTo>
                  <a:cubicBezTo>
                    <a:pt x="58" y="179"/>
                    <a:pt x="30" y="176"/>
                    <a:pt x="15" y="155"/>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2946" y="2363"/>
              <a:ext cx="280" cy="296"/>
            </a:xfrm>
            <a:custGeom>
              <a:avLst/>
              <a:gdLst>
                <a:gd name="T0" fmla="*/ 14 w 118"/>
                <a:gd name="T1" fmla="*/ 99 h 125"/>
                <a:gd name="T2" fmla="*/ 24 w 118"/>
                <a:gd name="T3" fmla="*/ 29 h 125"/>
                <a:gd name="T4" fmla="*/ 41 w 118"/>
                <a:gd name="T5" fmla="*/ 16 h 125"/>
                <a:gd name="T6" fmla="*/ 103 w 118"/>
                <a:gd name="T7" fmla="*/ 26 h 125"/>
                <a:gd name="T8" fmla="*/ 104 w 118"/>
                <a:gd name="T9" fmla="*/ 27 h 125"/>
                <a:gd name="T10" fmla="*/ 93 w 118"/>
                <a:gd name="T11" fmla="*/ 96 h 125"/>
                <a:gd name="T12" fmla="*/ 76 w 118"/>
                <a:gd name="T13" fmla="*/ 109 h 125"/>
                <a:gd name="T14" fmla="*/ 14 w 118"/>
                <a:gd name="T15" fmla="*/ 99 h 1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25">
                  <a:moveTo>
                    <a:pt x="14" y="99"/>
                  </a:moveTo>
                  <a:cubicBezTo>
                    <a:pt x="0" y="77"/>
                    <a:pt x="5" y="46"/>
                    <a:pt x="24" y="29"/>
                  </a:cubicBezTo>
                  <a:cubicBezTo>
                    <a:pt x="41" y="16"/>
                    <a:pt x="41" y="16"/>
                    <a:pt x="41" y="16"/>
                  </a:cubicBezTo>
                  <a:cubicBezTo>
                    <a:pt x="61" y="0"/>
                    <a:pt x="88" y="4"/>
                    <a:pt x="103" y="26"/>
                  </a:cubicBezTo>
                  <a:cubicBezTo>
                    <a:pt x="104" y="27"/>
                    <a:pt x="104" y="27"/>
                    <a:pt x="104" y="27"/>
                  </a:cubicBezTo>
                  <a:cubicBezTo>
                    <a:pt x="118" y="49"/>
                    <a:pt x="113" y="79"/>
                    <a:pt x="93" y="96"/>
                  </a:cubicBezTo>
                  <a:cubicBezTo>
                    <a:pt x="76" y="109"/>
                    <a:pt x="76" y="109"/>
                    <a:pt x="76" y="109"/>
                  </a:cubicBezTo>
                  <a:cubicBezTo>
                    <a:pt x="56" y="125"/>
                    <a:pt x="29" y="121"/>
                    <a:pt x="14" y="9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3671" y="2771"/>
              <a:ext cx="329" cy="363"/>
            </a:xfrm>
            <a:custGeom>
              <a:avLst/>
              <a:gdLst>
                <a:gd name="T0" fmla="*/ 122 w 139"/>
                <a:gd name="T1" fmla="*/ 22 h 153"/>
                <a:gd name="T2" fmla="*/ 60 w 139"/>
                <a:gd name="T3" fmla="*/ 19 h 153"/>
                <a:gd name="T4" fmla="*/ 20 w 139"/>
                <a:gd name="T5" fmla="*/ 61 h 153"/>
                <a:gd name="T6" fmla="*/ 16 w 139"/>
                <a:gd name="T7" fmla="*/ 132 h 153"/>
                <a:gd name="T8" fmla="*/ 78 w 139"/>
                <a:gd name="T9" fmla="*/ 134 h 153"/>
                <a:gd name="T10" fmla="*/ 119 w 139"/>
                <a:gd name="T11" fmla="*/ 92 h 153"/>
                <a:gd name="T12" fmla="*/ 122 w 139"/>
                <a:gd name="T13" fmla="*/ 22 h 153"/>
              </a:gdLst>
              <a:ahLst/>
              <a:cxnLst>
                <a:cxn ang="0">
                  <a:pos x="T0" y="T1"/>
                </a:cxn>
                <a:cxn ang="0">
                  <a:pos x="T2" y="T3"/>
                </a:cxn>
                <a:cxn ang="0">
                  <a:pos x="T4" y="T5"/>
                </a:cxn>
                <a:cxn ang="0">
                  <a:pos x="T6" y="T7"/>
                </a:cxn>
                <a:cxn ang="0">
                  <a:pos x="T8" y="T9"/>
                </a:cxn>
                <a:cxn ang="0">
                  <a:pos x="T10" y="T11"/>
                </a:cxn>
                <a:cxn ang="0">
                  <a:pos x="T12" y="T13"/>
                </a:cxn>
              </a:cxnLst>
              <a:rect l="0" t="0" r="r" b="b"/>
              <a:pathLst>
                <a:path w="139" h="153">
                  <a:moveTo>
                    <a:pt x="122" y="22"/>
                  </a:moveTo>
                  <a:cubicBezTo>
                    <a:pt x="106" y="2"/>
                    <a:pt x="78" y="0"/>
                    <a:pt x="60" y="19"/>
                  </a:cubicBezTo>
                  <a:cubicBezTo>
                    <a:pt x="20" y="61"/>
                    <a:pt x="20" y="61"/>
                    <a:pt x="20" y="61"/>
                  </a:cubicBezTo>
                  <a:cubicBezTo>
                    <a:pt x="2" y="80"/>
                    <a:pt x="0" y="112"/>
                    <a:pt x="16" y="132"/>
                  </a:cubicBezTo>
                  <a:cubicBezTo>
                    <a:pt x="32" y="152"/>
                    <a:pt x="60" y="153"/>
                    <a:pt x="78" y="134"/>
                  </a:cubicBezTo>
                  <a:cubicBezTo>
                    <a:pt x="119" y="92"/>
                    <a:pt x="119" y="92"/>
                    <a:pt x="119" y="92"/>
                  </a:cubicBezTo>
                  <a:cubicBezTo>
                    <a:pt x="137" y="74"/>
                    <a:pt x="139" y="42"/>
                    <a:pt x="122" y="2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4675" y="1201"/>
              <a:ext cx="667" cy="960"/>
            </a:xfrm>
            <a:custGeom>
              <a:avLst/>
              <a:gdLst>
                <a:gd name="T0" fmla="*/ 276 w 282"/>
                <a:gd name="T1" fmla="*/ 330 h 405"/>
                <a:gd name="T2" fmla="*/ 268 w 282"/>
                <a:gd name="T3" fmla="*/ 364 h 405"/>
                <a:gd name="T4" fmla="*/ 200 w 282"/>
                <a:gd name="T5" fmla="*/ 399 h 405"/>
                <a:gd name="T6" fmla="*/ 168 w 282"/>
                <a:gd name="T7" fmla="*/ 387 h 405"/>
                <a:gd name="T8" fmla="*/ 6 w 282"/>
                <a:gd name="T9" fmla="*/ 75 h 405"/>
                <a:gd name="T10" fmla="*/ 14 w 282"/>
                <a:gd name="T11" fmla="*/ 41 h 405"/>
                <a:gd name="T12" fmla="*/ 82 w 282"/>
                <a:gd name="T13" fmla="*/ 5 h 405"/>
                <a:gd name="T14" fmla="*/ 114 w 282"/>
                <a:gd name="T15" fmla="*/ 18 h 405"/>
                <a:gd name="T16" fmla="*/ 276 w 282"/>
                <a:gd name="T17" fmla="*/ 33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5">
                  <a:moveTo>
                    <a:pt x="276" y="330"/>
                  </a:moveTo>
                  <a:cubicBezTo>
                    <a:pt x="282" y="343"/>
                    <a:pt x="279" y="358"/>
                    <a:pt x="268" y="364"/>
                  </a:cubicBezTo>
                  <a:cubicBezTo>
                    <a:pt x="200" y="399"/>
                    <a:pt x="200" y="399"/>
                    <a:pt x="200" y="399"/>
                  </a:cubicBezTo>
                  <a:cubicBezTo>
                    <a:pt x="189" y="405"/>
                    <a:pt x="174" y="399"/>
                    <a:pt x="168" y="387"/>
                  </a:cubicBezTo>
                  <a:cubicBezTo>
                    <a:pt x="6" y="75"/>
                    <a:pt x="6" y="75"/>
                    <a:pt x="6" y="75"/>
                  </a:cubicBezTo>
                  <a:cubicBezTo>
                    <a:pt x="0" y="62"/>
                    <a:pt x="3" y="47"/>
                    <a:pt x="14" y="41"/>
                  </a:cubicBezTo>
                  <a:cubicBezTo>
                    <a:pt x="82" y="5"/>
                    <a:pt x="82" y="5"/>
                    <a:pt x="82" y="5"/>
                  </a:cubicBezTo>
                  <a:cubicBezTo>
                    <a:pt x="93" y="0"/>
                    <a:pt x="108" y="5"/>
                    <a:pt x="114" y="18"/>
                  </a:cubicBezTo>
                  <a:lnTo>
                    <a:pt x="276" y="3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2335" y="1189"/>
              <a:ext cx="573" cy="972"/>
            </a:xfrm>
            <a:custGeom>
              <a:avLst/>
              <a:gdLst>
                <a:gd name="T0" fmla="*/ 113 w 242"/>
                <a:gd name="T1" fmla="*/ 389 h 410"/>
                <a:gd name="T2" fmla="*/ 84 w 242"/>
                <a:gd name="T3" fmla="*/ 406 h 410"/>
                <a:gd name="T4" fmla="*/ 16 w 242"/>
                <a:gd name="T5" fmla="*/ 382 h 410"/>
                <a:gd name="T6" fmla="*/ 5 w 242"/>
                <a:gd name="T7" fmla="*/ 350 h 410"/>
                <a:gd name="T8" fmla="*/ 129 w 242"/>
                <a:gd name="T9" fmla="*/ 21 h 410"/>
                <a:gd name="T10" fmla="*/ 158 w 242"/>
                <a:gd name="T11" fmla="*/ 4 h 410"/>
                <a:gd name="T12" fmla="*/ 226 w 242"/>
                <a:gd name="T13" fmla="*/ 28 h 410"/>
                <a:gd name="T14" fmla="*/ 237 w 242"/>
                <a:gd name="T15" fmla="*/ 60 h 410"/>
                <a:gd name="T16" fmla="*/ 113 w 242"/>
                <a:gd name="T17" fmla="*/ 389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410">
                  <a:moveTo>
                    <a:pt x="113" y="389"/>
                  </a:moveTo>
                  <a:cubicBezTo>
                    <a:pt x="108" y="402"/>
                    <a:pt x="95" y="410"/>
                    <a:pt x="84" y="406"/>
                  </a:cubicBezTo>
                  <a:cubicBezTo>
                    <a:pt x="16" y="382"/>
                    <a:pt x="16" y="382"/>
                    <a:pt x="16" y="382"/>
                  </a:cubicBezTo>
                  <a:cubicBezTo>
                    <a:pt x="5" y="378"/>
                    <a:pt x="0" y="363"/>
                    <a:pt x="5" y="350"/>
                  </a:cubicBezTo>
                  <a:cubicBezTo>
                    <a:pt x="129" y="21"/>
                    <a:pt x="129" y="21"/>
                    <a:pt x="129" y="21"/>
                  </a:cubicBezTo>
                  <a:cubicBezTo>
                    <a:pt x="134" y="8"/>
                    <a:pt x="147" y="0"/>
                    <a:pt x="158" y="4"/>
                  </a:cubicBezTo>
                  <a:cubicBezTo>
                    <a:pt x="226" y="28"/>
                    <a:pt x="226" y="28"/>
                    <a:pt x="226" y="28"/>
                  </a:cubicBezTo>
                  <a:cubicBezTo>
                    <a:pt x="237" y="32"/>
                    <a:pt x="242" y="47"/>
                    <a:pt x="237" y="60"/>
                  </a:cubicBezTo>
                  <a:lnTo>
                    <a:pt x="113" y="3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3926" y="2301"/>
              <a:ext cx="836" cy="754"/>
            </a:xfrm>
            <a:custGeom>
              <a:avLst/>
              <a:gdLst>
                <a:gd name="T0" fmla="*/ 322 w 353"/>
                <a:gd name="T1" fmla="*/ 117 h 318"/>
                <a:gd name="T2" fmla="*/ 322 w 353"/>
                <a:gd name="T3" fmla="*/ 117 h 318"/>
                <a:gd name="T4" fmla="*/ 313 w 353"/>
                <a:gd name="T5" fmla="*/ 137 h 318"/>
                <a:gd name="T6" fmla="*/ 280 w 353"/>
                <a:gd name="T7" fmla="*/ 153 h 318"/>
                <a:gd name="T8" fmla="*/ 245 w 353"/>
                <a:gd name="T9" fmla="*/ 136 h 318"/>
                <a:gd name="T10" fmla="*/ 128 w 353"/>
                <a:gd name="T11" fmla="*/ 4 h 318"/>
                <a:gd name="T12" fmla="*/ 121 w 353"/>
                <a:gd name="T13" fmla="*/ 0 h 318"/>
                <a:gd name="T14" fmla="*/ 107 w 353"/>
                <a:gd name="T15" fmla="*/ 29 h 318"/>
                <a:gd name="T16" fmla="*/ 203 w 353"/>
                <a:gd name="T17" fmla="*/ 135 h 318"/>
                <a:gd name="T18" fmla="*/ 203 w 353"/>
                <a:gd name="T19" fmla="*/ 208 h 318"/>
                <a:gd name="T20" fmla="*/ 174 w 353"/>
                <a:gd name="T21" fmla="*/ 222 h 318"/>
                <a:gd name="T22" fmla="*/ 140 w 353"/>
                <a:gd name="T23" fmla="*/ 205 h 318"/>
                <a:gd name="T24" fmla="*/ 30 w 353"/>
                <a:gd name="T25" fmla="*/ 82 h 318"/>
                <a:gd name="T26" fmla="*/ 22 w 353"/>
                <a:gd name="T27" fmla="*/ 77 h 318"/>
                <a:gd name="T28" fmla="*/ 11 w 353"/>
                <a:gd name="T29" fmla="*/ 106 h 318"/>
                <a:gd name="T30" fmla="*/ 96 w 353"/>
                <a:gd name="T31" fmla="*/ 203 h 318"/>
                <a:gd name="T32" fmla="*/ 94 w 353"/>
                <a:gd name="T33" fmla="*/ 274 h 318"/>
                <a:gd name="T34" fmla="*/ 67 w 353"/>
                <a:gd name="T35" fmla="*/ 288 h 318"/>
                <a:gd name="T36" fmla="*/ 49 w 353"/>
                <a:gd name="T37" fmla="*/ 283 h 318"/>
                <a:gd name="T38" fmla="*/ 34 w 353"/>
                <a:gd name="T39" fmla="*/ 309 h 318"/>
                <a:gd name="T40" fmla="*/ 67 w 353"/>
                <a:gd name="T41" fmla="*/ 318 h 318"/>
                <a:gd name="T42" fmla="*/ 116 w 353"/>
                <a:gd name="T43" fmla="*/ 295 h 318"/>
                <a:gd name="T44" fmla="*/ 137 w 353"/>
                <a:gd name="T45" fmla="*/ 241 h 318"/>
                <a:gd name="T46" fmla="*/ 174 w 353"/>
                <a:gd name="T47" fmla="*/ 252 h 318"/>
                <a:gd name="T48" fmla="*/ 225 w 353"/>
                <a:gd name="T49" fmla="*/ 229 h 318"/>
                <a:gd name="T50" fmla="*/ 246 w 353"/>
                <a:gd name="T51" fmla="*/ 174 h 318"/>
                <a:gd name="T52" fmla="*/ 280 w 353"/>
                <a:gd name="T53" fmla="*/ 183 h 318"/>
                <a:gd name="T54" fmla="*/ 334 w 353"/>
                <a:gd name="T55" fmla="*/ 158 h 318"/>
                <a:gd name="T56" fmla="*/ 352 w 353"/>
                <a:gd name="T57" fmla="*/ 115 h 318"/>
                <a:gd name="T58" fmla="*/ 349 w 353"/>
                <a:gd name="T59" fmla="*/ 97 h 318"/>
                <a:gd name="T60" fmla="*/ 343 w 353"/>
                <a:gd name="T61" fmla="*/ 102 h 318"/>
                <a:gd name="T62" fmla="*/ 322 w 353"/>
                <a:gd name="T63" fmla="*/ 117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3" h="318">
                  <a:moveTo>
                    <a:pt x="322" y="117"/>
                  </a:moveTo>
                  <a:cubicBezTo>
                    <a:pt x="322" y="117"/>
                    <a:pt x="322" y="117"/>
                    <a:pt x="322" y="117"/>
                  </a:cubicBezTo>
                  <a:cubicBezTo>
                    <a:pt x="321" y="125"/>
                    <a:pt x="318" y="131"/>
                    <a:pt x="313" y="137"/>
                  </a:cubicBezTo>
                  <a:cubicBezTo>
                    <a:pt x="304" y="148"/>
                    <a:pt x="292" y="153"/>
                    <a:pt x="280" y="153"/>
                  </a:cubicBezTo>
                  <a:cubicBezTo>
                    <a:pt x="267" y="153"/>
                    <a:pt x="255" y="147"/>
                    <a:pt x="245" y="136"/>
                  </a:cubicBezTo>
                  <a:cubicBezTo>
                    <a:pt x="128" y="4"/>
                    <a:pt x="128" y="4"/>
                    <a:pt x="128" y="4"/>
                  </a:cubicBezTo>
                  <a:cubicBezTo>
                    <a:pt x="126" y="1"/>
                    <a:pt x="123" y="0"/>
                    <a:pt x="121" y="0"/>
                  </a:cubicBezTo>
                  <a:cubicBezTo>
                    <a:pt x="109" y="0"/>
                    <a:pt x="97" y="18"/>
                    <a:pt x="107" y="29"/>
                  </a:cubicBezTo>
                  <a:cubicBezTo>
                    <a:pt x="203" y="135"/>
                    <a:pt x="203" y="135"/>
                    <a:pt x="203" y="135"/>
                  </a:cubicBezTo>
                  <a:cubicBezTo>
                    <a:pt x="221" y="156"/>
                    <a:pt x="221" y="188"/>
                    <a:pt x="203" y="208"/>
                  </a:cubicBezTo>
                  <a:cubicBezTo>
                    <a:pt x="195" y="217"/>
                    <a:pt x="185" y="222"/>
                    <a:pt x="174" y="222"/>
                  </a:cubicBezTo>
                  <a:cubicBezTo>
                    <a:pt x="162" y="222"/>
                    <a:pt x="150" y="216"/>
                    <a:pt x="140" y="205"/>
                  </a:cubicBezTo>
                  <a:cubicBezTo>
                    <a:pt x="30" y="82"/>
                    <a:pt x="30" y="82"/>
                    <a:pt x="30" y="82"/>
                  </a:cubicBezTo>
                  <a:cubicBezTo>
                    <a:pt x="28" y="78"/>
                    <a:pt x="25" y="77"/>
                    <a:pt x="22" y="77"/>
                  </a:cubicBezTo>
                  <a:cubicBezTo>
                    <a:pt x="11" y="77"/>
                    <a:pt x="0" y="94"/>
                    <a:pt x="11" y="106"/>
                  </a:cubicBezTo>
                  <a:cubicBezTo>
                    <a:pt x="96" y="203"/>
                    <a:pt x="96" y="203"/>
                    <a:pt x="96" y="203"/>
                  </a:cubicBezTo>
                  <a:cubicBezTo>
                    <a:pt x="113" y="223"/>
                    <a:pt x="112" y="255"/>
                    <a:pt x="94" y="274"/>
                  </a:cubicBezTo>
                  <a:cubicBezTo>
                    <a:pt x="86" y="283"/>
                    <a:pt x="77" y="288"/>
                    <a:pt x="67" y="288"/>
                  </a:cubicBezTo>
                  <a:cubicBezTo>
                    <a:pt x="61" y="288"/>
                    <a:pt x="55" y="286"/>
                    <a:pt x="49" y="283"/>
                  </a:cubicBezTo>
                  <a:cubicBezTo>
                    <a:pt x="46" y="293"/>
                    <a:pt x="41" y="301"/>
                    <a:pt x="34" y="309"/>
                  </a:cubicBezTo>
                  <a:cubicBezTo>
                    <a:pt x="44" y="315"/>
                    <a:pt x="55" y="318"/>
                    <a:pt x="67" y="318"/>
                  </a:cubicBezTo>
                  <a:cubicBezTo>
                    <a:pt x="85" y="318"/>
                    <a:pt x="102" y="310"/>
                    <a:pt x="116" y="295"/>
                  </a:cubicBezTo>
                  <a:cubicBezTo>
                    <a:pt x="129" y="280"/>
                    <a:pt x="136" y="261"/>
                    <a:pt x="137" y="241"/>
                  </a:cubicBezTo>
                  <a:cubicBezTo>
                    <a:pt x="149" y="248"/>
                    <a:pt x="161" y="252"/>
                    <a:pt x="174" y="252"/>
                  </a:cubicBezTo>
                  <a:cubicBezTo>
                    <a:pt x="193" y="252"/>
                    <a:pt x="211" y="244"/>
                    <a:pt x="225" y="229"/>
                  </a:cubicBezTo>
                  <a:cubicBezTo>
                    <a:pt x="238" y="214"/>
                    <a:pt x="245" y="194"/>
                    <a:pt x="246" y="174"/>
                  </a:cubicBezTo>
                  <a:cubicBezTo>
                    <a:pt x="256" y="180"/>
                    <a:pt x="268" y="183"/>
                    <a:pt x="280" y="183"/>
                  </a:cubicBezTo>
                  <a:cubicBezTo>
                    <a:pt x="300" y="183"/>
                    <a:pt x="320" y="174"/>
                    <a:pt x="334" y="158"/>
                  </a:cubicBezTo>
                  <a:cubicBezTo>
                    <a:pt x="348" y="143"/>
                    <a:pt x="350" y="127"/>
                    <a:pt x="352" y="115"/>
                  </a:cubicBezTo>
                  <a:cubicBezTo>
                    <a:pt x="353" y="109"/>
                    <a:pt x="351" y="103"/>
                    <a:pt x="349" y="97"/>
                  </a:cubicBezTo>
                  <a:cubicBezTo>
                    <a:pt x="345" y="100"/>
                    <a:pt x="343" y="101"/>
                    <a:pt x="343" y="102"/>
                  </a:cubicBezTo>
                  <a:lnTo>
                    <a:pt x="322" y="117"/>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2688" y="1246"/>
              <a:ext cx="1082" cy="1164"/>
            </a:xfrm>
            <a:custGeom>
              <a:avLst/>
              <a:gdLst>
                <a:gd name="T0" fmla="*/ 115 w 457"/>
                <a:gd name="T1" fmla="*/ 476 h 491"/>
                <a:gd name="T2" fmla="*/ 116 w 457"/>
                <a:gd name="T3" fmla="*/ 476 h 491"/>
                <a:gd name="T4" fmla="*/ 116 w 457"/>
                <a:gd name="T5" fmla="*/ 476 h 491"/>
                <a:gd name="T6" fmla="*/ 123 w 457"/>
                <a:gd name="T7" fmla="*/ 470 h 491"/>
                <a:gd name="T8" fmla="*/ 31 w 457"/>
                <a:gd name="T9" fmla="*/ 369 h 491"/>
                <a:gd name="T10" fmla="*/ 148 w 457"/>
                <a:gd name="T11" fmla="*/ 59 h 491"/>
                <a:gd name="T12" fmla="*/ 187 w 457"/>
                <a:gd name="T13" fmla="*/ 88 h 491"/>
                <a:gd name="T14" fmla="*/ 221 w 457"/>
                <a:gd name="T15" fmla="*/ 95 h 491"/>
                <a:gd name="T16" fmla="*/ 231 w 457"/>
                <a:gd name="T17" fmla="*/ 94 h 491"/>
                <a:gd name="T18" fmla="*/ 327 w 457"/>
                <a:gd name="T19" fmla="*/ 54 h 491"/>
                <a:gd name="T20" fmla="*/ 397 w 457"/>
                <a:gd name="T21" fmla="*/ 31 h 491"/>
                <a:gd name="T22" fmla="*/ 429 w 457"/>
                <a:gd name="T23" fmla="*/ 40 h 491"/>
                <a:gd name="T24" fmla="*/ 457 w 457"/>
                <a:gd name="T25" fmla="*/ 24 h 491"/>
                <a:gd name="T26" fmla="*/ 451 w 457"/>
                <a:gd name="T27" fmla="*/ 19 h 491"/>
                <a:gd name="T28" fmla="*/ 397 w 457"/>
                <a:gd name="T29" fmla="*/ 0 h 491"/>
                <a:gd name="T30" fmla="*/ 314 w 457"/>
                <a:gd name="T31" fmla="*/ 27 h 491"/>
                <a:gd name="T32" fmla="*/ 306 w 457"/>
                <a:gd name="T33" fmla="*/ 32 h 491"/>
                <a:gd name="T34" fmla="*/ 228 w 457"/>
                <a:gd name="T35" fmla="*/ 64 h 491"/>
                <a:gd name="T36" fmla="*/ 221 w 457"/>
                <a:gd name="T37" fmla="*/ 64 h 491"/>
                <a:gd name="T38" fmla="*/ 197 w 457"/>
                <a:gd name="T39" fmla="*/ 60 h 491"/>
                <a:gd name="T40" fmla="*/ 175 w 457"/>
                <a:gd name="T41" fmla="*/ 47 h 491"/>
                <a:gd name="T42" fmla="*/ 154 w 457"/>
                <a:gd name="T43" fmla="*/ 29 h 491"/>
                <a:gd name="T44" fmla="*/ 148 w 457"/>
                <a:gd name="T45" fmla="*/ 28 h 491"/>
                <a:gd name="T46" fmla="*/ 121 w 457"/>
                <a:gd name="T47" fmla="*/ 48 h 491"/>
                <a:gd name="T48" fmla="*/ 4 w 457"/>
                <a:gd name="T49" fmla="*/ 358 h 491"/>
                <a:gd name="T50" fmla="*/ 9 w 457"/>
                <a:gd name="T51" fmla="*/ 389 h 491"/>
                <a:gd name="T52" fmla="*/ 102 w 457"/>
                <a:gd name="T53" fmla="*/ 491 h 491"/>
                <a:gd name="T54" fmla="*/ 115 w 457"/>
                <a:gd name="T55" fmla="*/ 47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7" h="491">
                  <a:moveTo>
                    <a:pt x="115" y="476"/>
                  </a:moveTo>
                  <a:cubicBezTo>
                    <a:pt x="116" y="476"/>
                    <a:pt x="116" y="476"/>
                    <a:pt x="116" y="476"/>
                  </a:cubicBezTo>
                  <a:cubicBezTo>
                    <a:pt x="116" y="476"/>
                    <a:pt x="116" y="476"/>
                    <a:pt x="116" y="476"/>
                  </a:cubicBezTo>
                  <a:cubicBezTo>
                    <a:pt x="123" y="470"/>
                    <a:pt x="123" y="470"/>
                    <a:pt x="123" y="470"/>
                  </a:cubicBezTo>
                  <a:cubicBezTo>
                    <a:pt x="66" y="412"/>
                    <a:pt x="31" y="369"/>
                    <a:pt x="31" y="369"/>
                  </a:cubicBezTo>
                  <a:cubicBezTo>
                    <a:pt x="86" y="229"/>
                    <a:pt x="148" y="59"/>
                    <a:pt x="148" y="59"/>
                  </a:cubicBezTo>
                  <a:cubicBezTo>
                    <a:pt x="147" y="69"/>
                    <a:pt x="180" y="86"/>
                    <a:pt x="187" y="88"/>
                  </a:cubicBezTo>
                  <a:cubicBezTo>
                    <a:pt x="197" y="93"/>
                    <a:pt x="209" y="95"/>
                    <a:pt x="221" y="95"/>
                  </a:cubicBezTo>
                  <a:cubicBezTo>
                    <a:pt x="224" y="95"/>
                    <a:pt x="227" y="95"/>
                    <a:pt x="231" y="94"/>
                  </a:cubicBezTo>
                  <a:cubicBezTo>
                    <a:pt x="265" y="91"/>
                    <a:pt x="297" y="71"/>
                    <a:pt x="327" y="54"/>
                  </a:cubicBezTo>
                  <a:cubicBezTo>
                    <a:pt x="348" y="43"/>
                    <a:pt x="373" y="31"/>
                    <a:pt x="397" y="31"/>
                  </a:cubicBezTo>
                  <a:cubicBezTo>
                    <a:pt x="408" y="31"/>
                    <a:pt x="419" y="34"/>
                    <a:pt x="429" y="40"/>
                  </a:cubicBezTo>
                  <a:cubicBezTo>
                    <a:pt x="439" y="35"/>
                    <a:pt x="448" y="29"/>
                    <a:pt x="457" y="24"/>
                  </a:cubicBezTo>
                  <a:cubicBezTo>
                    <a:pt x="455" y="22"/>
                    <a:pt x="453" y="21"/>
                    <a:pt x="451" y="19"/>
                  </a:cubicBezTo>
                  <a:cubicBezTo>
                    <a:pt x="436" y="7"/>
                    <a:pt x="418" y="0"/>
                    <a:pt x="397" y="0"/>
                  </a:cubicBezTo>
                  <a:cubicBezTo>
                    <a:pt x="365" y="0"/>
                    <a:pt x="334" y="16"/>
                    <a:pt x="314" y="27"/>
                  </a:cubicBezTo>
                  <a:cubicBezTo>
                    <a:pt x="306" y="32"/>
                    <a:pt x="306" y="32"/>
                    <a:pt x="306" y="32"/>
                  </a:cubicBezTo>
                  <a:cubicBezTo>
                    <a:pt x="280" y="46"/>
                    <a:pt x="253" y="62"/>
                    <a:pt x="228" y="64"/>
                  </a:cubicBezTo>
                  <a:cubicBezTo>
                    <a:pt x="226" y="64"/>
                    <a:pt x="223" y="64"/>
                    <a:pt x="221" y="64"/>
                  </a:cubicBezTo>
                  <a:cubicBezTo>
                    <a:pt x="212" y="64"/>
                    <a:pt x="204" y="63"/>
                    <a:pt x="197" y="60"/>
                  </a:cubicBezTo>
                  <a:cubicBezTo>
                    <a:pt x="192" y="58"/>
                    <a:pt x="180" y="51"/>
                    <a:pt x="175" y="47"/>
                  </a:cubicBezTo>
                  <a:cubicBezTo>
                    <a:pt x="171" y="38"/>
                    <a:pt x="163" y="31"/>
                    <a:pt x="154" y="29"/>
                  </a:cubicBezTo>
                  <a:cubicBezTo>
                    <a:pt x="152" y="29"/>
                    <a:pt x="150" y="28"/>
                    <a:pt x="148" y="28"/>
                  </a:cubicBezTo>
                  <a:cubicBezTo>
                    <a:pt x="136" y="28"/>
                    <a:pt x="125" y="36"/>
                    <a:pt x="121" y="48"/>
                  </a:cubicBezTo>
                  <a:cubicBezTo>
                    <a:pt x="120" y="50"/>
                    <a:pt x="58" y="220"/>
                    <a:pt x="4" y="358"/>
                  </a:cubicBezTo>
                  <a:cubicBezTo>
                    <a:pt x="0" y="368"/>
                    <a:pt x="2" y="380"/>
                    <a:pt x="9" y="389"/>
                  </a:cubicBezTo>
                  <a:cubicBezTo>
                    <a:pt x="10" y="391"/>
                    <a:pt x="45" y="433"/>
                    <a:pt x="102" y="491"/>
                  </a:cubicBezTo>
                  <a:cubicBezTo>
                    <a:pt x="106" y="486"/>
                    <a:pt x="110" y="481"/>
                    <a:pt x="115" y="476"/>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722800713"/>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33&quot;&gt;&lt;property id=&quot;20148&quot; value=&quot;5&quot;/&gt;&lt;property id=&quot;20300&quot; value=&quot;Slide 2 - &amp;quot;Slide Heading&amp;quot;&quot;/&gt;&lt;property id=&quot;20307&quot; value=&quot;257&quot;/&gt;&lt;/object&gt;&lt;object type=&quot;3&quot; unique_id=&quot;10046&quot;&gt;&lt;property id=&quot;20148&quot; value=&quot;5&quot;/&gt;&lt;property id=&quot;20300&quot; value=&quot;Slide 3 - &amp;quot;Color Palette&amp;quot;&quot;/&gt;&lt;property id=&quot;20307&quot; value=&quot;258&quot;/&gt;&lt;/object&gt;&lt;object type=&quot;3&quot; unique_id=&quot;10163&quot;&gt;&lt;property id=&quot;20148&quot; value=&quot;5&quot;/&gt;&lt;property id=&quot;20300&quot; value=&quot;Slide 1 - &amp;quot;Presentation Title&amp;quot;&quot;/&gt;&lt;property id=&quot;20307&quot; value=&quot;256&quot;/&gt;&lt;/object&gt;&lt;/object&gt;&lt;/object&gt;&lt;/database&gt;"/>
  <p:tag name="SECTOMILLISECCONVERTED" val="1"/>
</p:tagLst>
</file>

<file path=ppt/theme/theme1.xml><?xml version="1.0" encoding="utf-8"?>
<a:theme xmlns:a="http://schemas.openxmlformats.org/drawingml/2006/main" name="Office Theme">
  <a:themeElements>
    <a:clrScheme name="EM9">
      <a:dk1>
        <a:sysClr val="windowText" lastClr="000000"/>
      </a:dk1>
      <a:lt1>
        <a:sysClr val="window" lastClr="FFFFFF"/>
      </a:lt1>
      <a:dk2>
        <a:srgbClr val="000000"/>
      </a:dk2>
      <a:lt2>
        <a:srgbClr val="FFFFFF"/>
      </a:lt2>
      <a:accent1>
        <a:srgbClr val="002B5C"/>
      </a:accent1>
      <a:accent2>
        <a:srgbClr val="B4975A"/>
      </a:accent2>
      <a:accent3>
        <a:srgbClr val="7A858F"/>
      </a:accent3>
      <a:accent4>
        <a:srgbClr val="00AB4E"/>
      </a:accent4>
      <a:accent5>
        <a:srgbClr val="7F4098"/>
      </a:accent5>
      <a:accent6>
        <a:srgbClr val="DA1F3D"/>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63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lIns="45720" rIns="45720" rtlCol="0">
        <a:noAutofit/>
      </a:bodyPr>
      <a:lstStyle>
        <a:defPPr>
          <a:lnSpc>
            <a:spcPct val="85000"/>
          </a:lnSpc>
          <a:spcBef>
            <a:spcPts val="700"/>
          </a:spcBef>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2049</TotalTime>
  <Words>1610</Words>
  <Application>Microsoft Macintosh PowerPoint</Application>
  <PresentationFormat>Widescreen</PresentationFormat>
  <Paragraphs>218</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ＭＳ Ｐゴシック</vt:lpstr>
      <vt:lpstr>Arial</vt:lpstr>
      <vt:lpstr>Arial Light</vt:lpstr>
      <vt:lpstr>Calibri</vt:lpstr>
      <vt:lpstr>Century Gothic</vt:lpstr>
      <vt:lpstr>Georgia</vt:lpstr>
      <vt:lpstr>Wingdings</vt:lpstr>
      <vt:lpstr>Wingdings 2</vt:lpstr>
      <vt:lpstr>Office Theme</vt:lpstr>
      <vt:lpstr>Overview</vt:lpstr>
      <vt:lpstr>What is EMAC?</vt:lpstr>
      <vt:lpstr>How Can You Use EMAC?</vt:lpstr>
      <vt:lpstr>EMAC’s Origins</vt:lpstr>
      <vt:lpstr>How EMAC Has Evolved</vt:lpstr>
      <vt:lpstr>How EMAC Has Evolved</vt:lpstr>
      <vt:lpstr>EMAC Membership</vt:lpstr>
      <vt:lpstr>The EMAC Process</vt:lpstr>
      <vt:lpstr>What Is Mission Ready Packaging? </vt:lpstr>
      <vt:lpstr>www.emacweb.org</vt:lpstr>
      <vt:lpstr>The MRP Worksheet</vt:lpstr>
      <vt:lpstr>EMAC Can be Utilized for  Natural or Man-Made Disasters</vt:lpstr>
      <vt:lpstr>PowerPoint Presentation</vt:lpstr>
      <vt:lpstr>MASS: Mutual Aid Support System</vt:lpstr>
      <vt:lpstr>Training: Understanding &amp; Implementing EMAC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Mike Rentzel</dc:creator>
  <cp:lastModifiedBy>Gerrit Bakker</cp:lastModifiedBy>
  <cp:revision>268</cp:revision>
  <dcterms:created xsi:type="dcterms:W3CDTF">2008-09-15T20:03:26Z</dcterms:created>
  <dcterms:modified xsi:type="dcterms:W3CDTF">2018-10-19T19:58:03Z</dcterms:modified>
</cp:coreProperties>
</file>