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416" r:id="rId2"/>
    <p:sldId id="539" r:id="rId3"/>
    <p:sldId id="513" r:id="rId4"/>
    <p:sldId id="493" r:id="rId5"/>
    <p:sldId id="494" r:id="rId6"/>
    <p:sldId id="502" r:id="rId7"/>
    <p:sldId id="473" r:id="rId8"/>
    <p:sldId id="496" r:id="rId9"/>
    <p:sldId id="495" r:id="rId10"/>
    <p:sldId id="512" r:id="rId11"/>
    <p:sldId id="490" r:id="rId12"/>
    <p:sldId id="514" r:id="rId13"/>
    <p:sldId id="418" r:id="rId14"/>
    <p:sldId id="505" r:id="rId15"/>
    <p:sldId id="491" r:id="rId16"/>
    <p:sldId id="498" r:id="rId17"/>
    <p:sldId id="492" r:id="rId18"/>
    <p:sldId id="515" r:id="rId19"/>
    <p:sldId id="362" r:id="rId20"/>
    <p:sldId id="425" r:id="rId21"/>
    <p:sldId id="441" r:id="rId22"/>
    <p:sldId id="442" r:id="rId23"/>
    <p:sldId id="448" r:id="rId24"/>
    <p:sldId id="508" r:id="rId25"/>
    <p:sldId id="509" r:id="rId26"/>
    <p:sldId id="510" r:id="rId27"/>
    <p:sldId id="507" r:id="rId28"/>
    <p:sldId id="419" r:id="rId29"/>
    <p:sldId id="516" r:id="rId30"/>
    <p:sldId id="420" r:id="rId31"/>
    <p:sldId id="478" r:id="rId32"/>
    <p:sldId id="518" r:id="rId33"/>
    <p:sldId id="517" r:id="rId34"/>
    <p:sldId id="440" r:id="rId35"/>
    <p:sldId id="450" r:id="rId36"/>
    <p:sldId id="443" r:id="rId37"/>
    <p:sldId id="519" r:id="rId38"/>
    <p:sldId id="534" r:id="rId39"/>
    <p:sldId id="531" r:id="rId40"/>
    <p:sldId id="533" r:id="rId41"/>
    <p:sldId id="428" r:id="rId42"/>
    <p:sldId id="451" r:id="rId43"/>
    <p:sldId id="488" r:id="rId44"/>
    <p:sldId id="258" r:id="rId45"/>
    <p:sldId id="261" r:id="rId46"/>
    <p:sldId id="468" r:id="rId47"/>
    <p:sldId id="466" r:id="rId48"/>
    <p:sldId id="535" r:id="rId49"/>
    <p:sldId id="256" r:id="rId50"/>
    <p:sldId id="503" r:id="rId51"/>
    <p:sldId id="511" r:id="rId52"/>
    <p:sldId id="536" r:id="rId53"/>
    <p:sldId id="453" r:id="rId54"/>
    <p:sldId id="376" r:id="rId55"/>
    <p:sldId id="464" r:id="rId56"/>
    <p:sldId id="465" r:id="rId57"/>
    <p:sldId id="501" r:id="rId58"/>
    <p:sldId id="426" r:id="rId59"/>
    <p:sldId id="537" r:id="rId60"/>
    <p:sldId id="480" r:id="rId61"/>
    <p:sldId id="538" r:id="rId62"/>
    <p:sldId id="489" r:id="rId63"/>
    <p:sldId id="29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0">
          <p15:clr>
            <a:srgbClr val="A4A3A4"/>
          </p15:clr>
        </p15:guide>
        <p15:guide id="2" pos="40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Paul Saarinen" initials="PS" lastIdx="1" clrIdx="2">
    <p:extLst>
      <p:ext uri="{19B8F6BF-5375-455C-9EA6-DF929625EA0E}">
        <p15:presenceInfo xmlns:p15="http://schemas.microsoft.com/office/powerpoint/2012/main" userId="01a908aa145eec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55A00"/>
    <a:srgbClr val="DF5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0"/>
    <p:restoredTop sz="91858" autoAdjust="0"/>
  </p:normalViewPr>
  <p:slideViewPr>
    <p:cSldViewPr snapToGrid="0" snapToObjects="1">
      <p:cViewPr>
        <p:scale>
          <a:sx n="68" d="100"/>
          <a:sy n="68" d="100"/>
        </p:scale>
        <p:origin x="1160" y="472"/>
      </p:cViewPr>
      <p:guideLst>
        <p:guide orient="horz" pos="2700"/>
        <p:guide pos="401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A8430-144D-E646-83CD-ABB646F6DF8F}" type="datetimeFigureOut">
              <a:rPr lang="en-US" smtClean="0"/>
              <a:t>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9BB30-8611-E844-8747-3E55B6078332}" type="slidenum">
              <a:rPr lang="en-US" smtClean="0"/>
              <a:t>‹#›</a:t>
            </a:fld>
            <a:endParaRPr lang="en-US"/>
          </a:p>
        </p:txBody>
      </p:sp>
    </p:spTree>
    <p:extLst>
      <p:ext uri="{BB962C8B-B14F-4D97-AF65-F5344CB8AC3E}">
        <p14:creationId xmlns:p14="http://schemas.microsoft.com/office/powerpoint/2010/main" val="37761887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vimeo.com/5295510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vimeo.com/52955100"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vimeo.com/5295510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lumMod val="50000"/>
                  </a:schemeClr>
                </a:solidFill>
              </a:rPr>
              <a:t>First visit to </a:t>
            </a:r>
            <a:r>
              <a:rPr lang="en-US" sz="1200" b="1" dirty="0" err="1">
                <a:solidFill>
                  <a:schemeClr val="bg1">
                    <a:lumMod val="50000"/>
                  </a:schemeClr>
                </a:solidFill>
              </a:rPr>
              <a:t>Mianyang</a:t>
            </a:r>
            <a:r>
              <a:rPr lang="en-US" sz="1200" b="1" dirty="0">
                <a:solidFill>
                  <a:schemeClr val="bg1">
                    <a:lumMod val="50000"/>
                  </a:schemeClr>
                </a:solidFill>
              </a:rPr>
              <a:t>,</a:t>
            </a:r>
            <a:r>
              <a:rPr lang="en-US" sz="1200" b="1" baseline="0" dirty="0">
                <a:solidFill>
                  <a:schemeClr val="bg1">
                    <a:lumMod val="50000"/>
                  </a:schemeClr>
                </a:solidFill>
              </a:rPr>
              <a:t> April 2013</a:t>
            </a:r>
            <a:endParaRPr lang="en-US" dirty="0"/>
          </a:p>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1</a:t>
            </a:fld>
            <a:endParaRPr lang="en-US"/>
          </a:p>
        </p:txBody>
      </p:sp>
    </p:spTree>
    <p:extLst>
      <p:ext uri="{BB962C8B-B14F-4D97-AF65-F5344CB8AC3E}">
        <p14:creationId xmlns:p14="http://schemas.microsoft.com/office/powerpoint/2010/main" val="35278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This was our process in the US - September 2011, U.S. Department of Health and Human Services recommended all 4.2 million babies born annually in the United States should be screened for early detection of heart defects </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Recommendation endorsed by AAP,  AHA,  ACC, March of Dimes, Newborn Coalition</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b="1" dirty="0">
                <a:solidFill>
                  <a:schemeClr val="tx1">
                    <a:lumMod val="50000"/>
                    <a:lumOff val="50000"/>
                  </a:schemeClr>
                </a:solidFill>
                <a:latin typeface="Gill Sans"/>
                <a:ea typeface="ＭＳ Ｐゴシック" pitchFamily="1" charset="-128"/>
                <a:cs typeface="ＭＳ Ｐゴシック" pitchFamily="1" charset="-128"/>
              </a:rPr>
              <a:t>Single biggest implementation hurdle</a:t>
            </a:r>
            <a:r>
              <a:rPr lang="en-US" dirty="0">
                <a:solidFill>
                  <a:schemeClr val="tx1">
                    <a:lumMod val="50000"/>
                    <a:lumOff val="50000"/>
                  </a:schemeClr>
                </a:solidFill>
                <a:latin typeface="Gill Sans"/>
                <a:ea typeface="ＭＳ Ｐゴシック" pitchFamily="1" charset="-128"/>
                <a:cs typeface="ＭＳ Ｐゴシック" pitchFamily="1" charset="-128"/>
              </a:rPr>
              <a:t>: </a:t>
            </a:r>
            <a:br>
              <a:rPr lang="en-US" dirty="0">
                <a:solidFill>
                  <a:schemeClr val="tx1">
                    <a:lumMod val="50000"/>
                    <a:lumOff val="50000"/>
                  </a:schemeClr>
                </a:solidFill>
                <a:latin typeface="Gill Sans"/>
                <a:ea typeface="ＭＳ Ｐゴシック" pitchFamily="1" charset="-128"/>
                <a:cs typeface="ＭＳ Ｐゴシック" pitchFamily="1" charset="-128"/>
              </a:rPr>
            </a:br>
            <a:r>
              <a:rPr lang="en-US" dirty="0">
                <a:solidFill>
                  <a:schemeClr val="tx1">
                    <a:lumMod val="50000"/>
                    <a:lumOff val="50000"/>
                  </a:schemeClr>
                </a:solidFill>
                <a:latin typeface="Gill Sans"/>
                <a:ea typeface="ＭＳ Ｐゴシック" pitchFamily="1" charset="-128"/>
                <a:cs typeface="ＭＳ Ｐゴシック" pitchFamily="1" charset="-128"/>
              </a:rPr>
              <a:t>Access to point of care confirmatory diagnosis</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r>
              <a:rPr lang="en-US" baseline="0" dirty="0"/>
              <a:t>.</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10</a:t>
            </a:fld>
            <a:endParaRPr lang="en-US"/>
          </a:p>
        </p:txBody>
      </p:sp>
    </p:spTree>
    <p:extLst>
      <p:ext uri="{BB962C8B-B14F-4D97-AF65-F5344CB8AC3E}">
        <p14:creationId xmlns:p14="http://schemas.microsoft.com/office/powerpoint/2010/main" val="235525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the Japanese mend broken objects, they fill the cracks with gold.  They believe that when something's suffered damage or is broken, that it simply has a history it becomes more beautiful.  </a:t>
            </a:r>
            <a:endParaRPr lang="en-US" sz="1200" b="0" dirty="0">
              <a:solidFill>
                <a:srgbClr val="7F7F7F"/>
              </a:solidFill>
            </a:endParaRPr>
          </a:p>
        </p:txBody>
      </p:sp>
      <p:sp>
        <p:nvSpPr>
          <p:cNvPr id="4" name="Slide Number Placeholder 3"/>
          <p:cNvSpPr>
            <a:spLocks noGrp="1"/>
          </p:cNvSpPr>
          <p:nvPr>
            <p:ph type="sldNum" sz="quarter" idx="10"/>
          </p:nvPr>
        </p:nvSpPr>
        <p:spPr/>
        <p:txBody>
          <a:bodyPr/>
          <a:lstStyle/>
          <a:p>
            <a:fld id="{33D9BB30-8611-E844-8747-3E55B6078332}" type="slidenum">
              <a:rPr lang="en-US" smtClean="0"/>
              <a:t>12</a:t>
            </a:fld>
            <a:endParaRPr lang="en-US"/>
          </a:p>
        </p:txBody>
      </p:sp>
    </p:spTree>
    <p:extLst>
      <p:ext uri="{BB962C8B-B14F-4D97-AF65-F5344CB8AC3E}">
        <p14:creationId xmlns:p14="http://schemas.microsoft.com/office/powerpoint/2010/main" val="169839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NCDs</a:t>
            </a:r>
          </a:p>
          <a:p>
            <a:endParaRPr lang="en-US" dirty="0"/>
          </a:p>
          <a:p>
            <a:r>
              <a:rPr lang="en-US" dirty="0"/>
              <a:t>Heart</a:t>
            </a:r>
            <a:r>
              <a:rPr lang="en-US" baseline="0" dirty="0"/>
              <a:t> disease 10% of infant deaths</a:t>
            </a:r>
          </a:p>
          <a:p>
            <a:endParaRPr lang="en-US" baseline="0" dirty="0"/>
          </a:p>
          <a:p>
            <a:r>
              <a:rPr lang="en-US" dirty="0"/>
              <a:t>Global burden:</a:t>
            </a:r>
          </a:p>
          <a:p>
            <a:r>
              <a:rPr lang="en-US" sz="1200" dirty="0">
                <a:solidFill>
                  <a:srgbClr val="7F7F7F"/>
                </a:solidFill>
                <a:latin typeface="Arial"/>
                <a:cs typeface="Arial"/>
              </a:rPr>
              <a:t>Low-income to middle-income economies are transitioning</a:t>
            </a:r>
          </a:p>
          <a:p>
            <a:endParaRPr lang="en-US" sz="1200" dirty="0">
              <a:solidFill>
                <a:srgbClr val="7F7F7F"/>
              </a:solidFill>
              <a:latin typeface="Arial"/>
              <a:cs typeface="Arial"/>
            </a:endParaRPr>
          </a:p>
          <a:p>
            <a:r>
              <a:rPr lang="en-US" sz="1200" dirty="0">
                <a:solidFill>
                  <a:srgbClr val="7F7F7F"/>
                </a:solidFill>
                <a:latin typeface="Arial"/>
                <a:cs typeface="Arial"/>
              </a:rPr>
              <a:t>Childhood diseases spread by poor sanitation, contaminated water and under-nutrition are being better managed </a:t>
            </a:r>
            <a:br>
              <a:rPr lang="en-US" sz="1200" dirty="0">
                <a:solidFill>
                  <a:srgbClr val="7F7F7F"/>
                </a:solidFill>
                <a:latin typeface="Arial"/>
                <a:cs typeface="Arial"/>
              </a:rPr>
            </a:br>
            <a:br>
              <a:rPr lang="en-US" sz="1200" dirty="0">
                <a:solidFill>
                  <a:srgbClr val="7F7F7F"/>
                </a:solidFill>
                <a:latin typeface="Arial"/>
                <a:cs typeface="Arial"/>
              </a:rPr>
            </a:br>
            <a:r>
              <a:rPr lang="en-US" sz="1200" dirty="0">
                <a:solidFill>
                  <a:srgbClr val="7F7F7F"/>
                </a:solidFill>
                <a:latin typeface="Arial"/>
                <a:cs typeface="Arial"/>
              </a:rPr>
              <a:t>Non-communicable and congenital diseases are increasing in relative burden</a:t>
            </a:r>
          </a:p>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13</a:t>
            </a:fld>
            <a:endParaRPr lang="en-US"/>
          </a:p>
        </p:txBody>
      </p:sp>
    </p:spTree>
    <p:extLst>
      <p:ext uri="{BB962C8B-B14F-4D97-AF65-F5344CB8AC3E}">
        <p14:creationId xmlns:p14="http://schemas.microsoft.com/office/powerpoint/2010/main" val="167414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International</a:t>
            </a:r>
            <a:r>
              <a:rPr lang="en-US" sz="1200" kern="1200" dirty="0">
                <a:solidFill>
                  <a:schemeClr val="tx1"/>
                </a:solidFill>
                <a:effectLst/>
                <a:latin typeface="+mn-lt"/>
                <a:ea typeface="+mn-ea"/>
                <a:cs typeface="+mn-cs"/>
              </a:rPr>
              <a:t>: 4 million newborns die each year.   ALL of the countries</a:t>
            </a:r>
            <a:r>
              <a:rPr lang="en-US" sz="1200" kern="1200" baseline="0" dirty="0">
                <a:solidFill>
                  <a:schemeClr val="tx1"/>
                </a:solidFill>
                <a:effectLst/>
                <a:latin typeface="+mn-lt"/>
                <a:ea typeface="+mn-ea"/>
                <a:cs typeface="+mn-cs"/>
              </a:rPr>
              <a:t> noted have pilots, or have expressed interest, or have signed the BORN Accord, supporting the use of routing screening for hypoxemia in newborns.</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More than 1/4 - or over 1 million deaths - are due to neonatal sepsis and pneumonia alone.  An addition, 1 million babies will be born with congenital heart disease, ranked as the #1 or #2 most common birth defect in nearly every developed and developing nation.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Reduction in neonatal mortality NOT a met Millennium Development Goal. 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China model can support MDG and UN goals.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14</a:t>
            </a:fld>
            <a:endParaRPr lang="en-US"/>
          </a:p>
        </p:txBody>
      </p:sp>
    </p:spTree>
    <p:extLst>
      <p:ext uri="{BB962C8B-B14F-4D97-AF65-F5344CB8AC3E}">
        <p14:creationId xmlns:p14="http://schemas.microsoft.com/office/powerpoint/2010/main" val="428592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15</a:t>
            </a:fld>
            <a:endParaRPr lang="en-US"/>
          </a:p>
        </p:txBody>
      </p:sp>
    </p:spTree>
    <p:extLst>
      <p:ext uri="{BB962C8B-B14F-4D97-AF65-F5344CB8AC3E}">
        <p14:creationId xmlns:p14="http://schemas.microsoft.com/office/powerpoint/2010/main" val="755030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the Japanese mend broken objects, they fill the cracks with gold.  They believe that when something's suffered damage or is broken, that it simply has a history it becomes more beautiful.  </a:t>
            </a:r>
            <a:endParaRPr lang="en-US" sz="1200" b="0" dirty="0">
              <a:solidFill>
                <a:srgbClr val="7F7F7F"/>
              </a:solidFill>
            </a:endParaRPr>
          </a:p>
        </p:txBody>
      </p:sp>
      <p:sp>
        <p:nvSpPr>
          <p:cNvPr id="4" name="Slide Number Placeholder 3"/>
          <p:cNvSpPr>
            <a:spLocks noGrp="1"/>
          </p:cNvSpPr>
          <p:nvPr>
            <p:ph type="sldNum" sz="quarter" idx="10"/>
          </p:nvPr>
        </p:nvSpPr>
        <p:spPr/>
        <p:txBody>
          <a:bodyPr/>
          <a:lstStyle/>
          <a:p>
            <a:fld id="{33D9BB30-8611-E844-8747-3E55B6078332}" type="slidenum">
              <a:rPr lang="en-US" smtClean="0"/>
              <a:t>16</a:t>
            </a:fld>
            <a:endParaRPr lang="en-US"/>
          </a:p>
        </p:txBody>
      </p:sp>
    </p:spTree>
    <p:extLst>
      <p:ext uri="{BB962C8B-B14F-4D97-AF65-F5344CB8AC3E}">
        <p14:creationId xmlns:p14="http://schemas.microsoft.com/office/powerpoint/2010/main" val="3270374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Dr. Huang and </a:t>
            </a:r>
            <a:r>
              <a:rPr lang="en-US" dirty="0" err="1"/>
              <a:t>Fudan</a:t>
            </a:r>
            <a:r>
              <a:rPr lang="en-US" dirty="0"/>
              <a:t> were already starting</a:t>
            </a:r>
            <a:r>
              <a:rPr lang="en-US" baseline="0" dirty="0"/>
              <a:t> screening </a:t>
            </a:r>
            <a:r>
              <a:rPr lang="en-US" dirty="0"/>
              <a:t>(aged 6h-72h) </a:t>
            </a:r>
            <a:r>
              <a:rPr lang="en-US" baseline="0" dirty="0"/>
              <a:t> at </a:t>
            </a:r>
            <a:r>
              <a:rPr lang="en-US" dirty="0"/>
              <a:t>18 Chinese hospitals in 2012, </a:t>
            </a:r>
            <a:r>
              <a:rPr lang="en-US" sz="1200" dirty="0">
                <a:solidFill>
                  <a:srgbClr val="7F7F7F"/>
                </a:solidFill>
              </a:rPr>
              <a:t>Globally, more than </a:t>
            </a:r>
            <a:r>
              <a:rPr lang="en-US" sz="1200" b="1" dirty="0">
                <a:solidFill>
                  <a:srgbClr val="7F7F7F"/>
                </a:solidFill>
              </a:rPr>
              <a:t>half of all under-5 pneumonia and acute respiratory deaths are in newborns</a:t>
            </a:r>
          </a:p>
          <a:p>
            <a:endParaRPr lang="en-US" dirty="0"/>
          </a:p>
          <a:p>
            <a:r>
              <a:rPr lang="en-US" dirty="0"/>
              <a:t>Dr. </a:t>
            </a:r>
            <a:r>
              <a:rPr lang="en-US" dirty="0" err="1"/>
              <a:t>Guo-ying</a:t>
            </a:r>
            <a:r>
              <a:rPr lang="en-US" dirty="0"/>
              <a:t> Huang and fellow researchers from the </a:t>
            </a:r>
            <a:r>
              <a:rPr lang="en-US" dirty="0" err="1"/>
              <a:t>Paediatric</a:t>
            </a:r>
            <a:r>
              <a:rPr lang="en-US" dirty="0"/>
              <a:t> Heart Centre, Children's Hospital of </a:t>
            </a:r>
            <a:r>
              <a:rPr lang="en-US" dirty="0" err="1"/>
              <a:t>Fudan</a:t>
            </a:r>
            <a:r>
              <a:rPr lang="en-US" dirty="0"/>
              <a:t> University, and</a:t>
            </a:r>
          </a:p>
          <a:p>
            <a:r>
              <a:rPr lang="en-US" dirty="0"/>
              <a:t>the Shanghai Key Laboratory of Birth Defects in Shanghai, China</a:t>
            </a:r>
          </a:p>
          <a:p>
            <a:endParaRPr lang="en-US" dirty="0"/>
          </a:p>
          <a:p>
            <a:r>
              <a:rPr lang="en-US" dirty="0"/>
              <a:t>Study was largest ever published - 122,738 newborns received a clinical assessment and pulse </a:t>
            </a:r>
            <a:r>
              <a:rPr lang="en-US" dirty="0" err="1"/>
              <a:t>oximetry</a:t>
            </a:r>
            <a:r>
              <a:rPr lang="en-US" dirty="0"/>
              <a:t> screening using a </a:t>
            </a:r>
            <a:r>
              <a:rPr lang="en-US" dirty="0" err="1"/>
              <a:t>Masimo</a:t>
            </a:r>
            <a:r>
              <a:rPr lang="en-US" dirty="0"/>
              <a:t> SET(R) hand-held pulse </a:t>
            </a:r>
            <a:r>
              <a:rPr lang="en-US" dirty="0" err="1"/>
              <a:t>oximeter</a:t>
            </a:r>
            <a:r>
              <a:rPr lang="en-US" dirty="0"/>
              <a:t> (Rad-5v(R)</a:t>
            </a:r>
          </a:p>
          <a:p>
            <a:r>
              <a:rPr lang="en-US" dirty="0"/>
              <a:t>) with a </a:t>
            </a:r>
            <a:r>
              <a:rPr lang="en-US" dirty="0" err="1"/>
              <a:t>Masimo</a:t>
            </a:r>
            <a:r>
              <a:rPr lang="en-US" dirty="0"/>
              <a:t> SET(R) sensor (LNOP YI or LNOP </a:t>
            </a:r>
            <a:r>
              <a:rPr lang="en-US" dirty="0" err="1"/>
              <a:t>Inf</a:t>
            </a:r>
            <a:r>
              <a:rPr lang="en-US" dirty="0"/>
              <a:t>-L).</a:t>
            </a:r>
          </a:p>
          <a:p>
            <a:endParaRPr lang="en-US" dirty="0"/>
          </a:p>
          <a:p>
            <a:r>
              <a:rPr lang="en-US" dirty="0"/>
              <a:t>"Without pulse </a:t>
            </a:r>
            <a:r>
              <a:rPr lang="en-US" dirty="0" err="1"/>
              <a:t>oximetry</a:t>
            </a:r>
            <a:r>
              <a:rPr lang="en-US" dirty="0"/>
              <a:t>, discharge of asymptomatic newborn babies with undiagnosed congenital heart disease was three</a:t>
            </a:r>
          </a:p>
          <a:p>
            <a:r>
              <a:rPr lang="en-US" dirty="0"/>
              <a:t>times more likely in babies with critical disease and almost twice as likely in babies with major disease”</a:t>
            </a:r>
          </a:p>
          <a:p>
            <a:endParaRPr lang="en-US" baseline="0" dirty="0"/>
          </a:p>
          <a:p>
            <a:endParaRPr lang="en-US" baseline="0" dirty="0"/>
          </a:p>
          <a:p>
            <a:endParaRPr lang="en-US" dirty="0"/>
          </a:p>
          <a:p>
            <a:endParaRPr lang="en-US" dirty="0"/>
          </a:p>
          <a:p>
            <a:r>
              <a:rPr lang="en-US" sz="1200" b="0" i="0" u="none" strike="noStrike" kern="1200" baseline="0" dirty="0">
                <a:solidFill>
                  <a:schemeClr val="tx1"/>
                </a:solidFill>
                <a:latin typeface="+mn-lt"/>
                <a:ea typeface="+mn-ea"/>
                <a:cs typeface="+mn-cs"/>
              </a:rPr>
              <a:t>Dr. Andrew K. Ewer, M.D., who said, "These findings would seem to put</a:t>
            </a:r>
          </a:p>
          <a:p>
            <a:r>
              <a:rPr lang="en-US" sz="1200" b="0" i="0" u="none" strike="noStrike" kern="1200" baseline="0" dirty="0">
                <a:solidFill>
                  <a:schemeClr val="tx1"/>
                </a:solidFill>
                <a:latin typeface="+mn-lt"/>
                <a:ea typeface="+mn-ea"/>
                <a:cs typeface="+mn-cs"/>
              </a:rPr>
              <a:t>to rest any remaining concerns about accuracy, and therefore, clinical applicability of pulse </a:t>
            </a:r>
            <a:r>
              <a:rPr lang="en-US" sz="1200" b="0" i="0" u="none" strike="noStrike" kern="1200" baseline="0" dirty="0" err="1">
                <a:solidFill>
                  <a:schemeClr val="tx1"/>
                </a:solidFill>
                <a:latin typeface="+mn-lt"/>
                <a:ea typeface="+mn-ea"/>
                <a:cs typeface="+mn-cs"/>
              </a:rPr>
              <a:t>oximetry</a:t>
            </a:r>
            <a:r>
              <a:rPr lang="en-US" sz="1200" b="0" i="0" u="none" strike="noStrike" kern="1200" baseline="0" dirty="0">
                <a:solidFill>
                  <a:schemeClr val="tx1"/>
                </a:solidFill>
                <a:latin typeface="+mn-lt"/>
                <a:ea typeface="+mn-ea"/>
                <a:cs typeface="+mn-cs"/>
              </a:rPr>
              <a:t> screening." He noted that pulse</a:t>
            </a:r>
          </a:p>
          <a:p>
            <a:r>
              <a:rPr lang="en-US" sz="1200" b="0" i="0" u="none" strike="noStrike" kern="1200" baseline="0" dirty="0" err="1">
                <a:solidFill>
                  <a:schemeClr val="tx1"/>
                </a:solidFill>
                <a:latin typeface="+mn-lt"/>
                <a:ea typeface="+mn-ea"/>
                <a:cs typeface="+mn-cs"/>
              </a:rPr>
              <a:t>oximetry</a:t>
            </a:r>
            <a:r>
              <a:rPr lang="en-US" sz="1200" b="0" i="0" u="none" strike="noStrike" kern="1200" baseline="0" dirty="0">
                <a:solidFill>
                  <a:schemeClr val="tx1"/>
                </a:solidFill>
                <a:latin typeface="+mn-lt"/>
                <a:ea typeface="+mn-ea"/>
                <a:cs typeface="+mn-cs"/>
              </a:rPr>
              <a:t> screening also is useful in helping detect other disorders such as pneumonia and early onset sepsis, which "might be as lethal as</a:t>
            </a:r>
          </a:p>
          <a:p>
            <a:r>
              <a:rPr lang="en-US" sz="1200" b="0" i="0" u="none" strike="noStrike" kern="1200" baseline="0" dirty="0">
                <a:solidFill>
                  <a:schemeClr val="tx1"/>
                </a:solidFill>
                <a:latin typeface="+mn-lt"/>
                <a:ea typeface="+mn-ea"/>
                <a:cs typeface="+mn-cs"/>
              </a:rPr>
              <a:t>critical congenital heart defect if not diagnosed in a timely manner."</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18</a:t>
            </a:fld>
            <a:endParaRPr lang="en-US"/>
          </a:p>
        </p:txBody>
      </p:sp>
    </p:spTree>
    <p:extLst>
      <p:ext uri="{BB962C8B-B14F-4D97-AF65-F5344CB8AC3E}">
        <p14:creationId xmlns:p14="http://schemas.microsoft.com/office/powerpoint/2010/main" val="115836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Among</a:t>
            </a:r>
            <a:r>
              <a:rPr lang="en-US" baseline="0" dirty="0"/>
              <a:t> the early commitment-makers to the Every Newborn Action Plan, the BORN Project is leveraging new data from the UN, the Malaria Consortium, Gates Foundation, PATH and others; </a:t>
            </a:r>
            <a:r>
              <a:rPr lang="en-US" dirty="0"/>
              <a:t>Pulse</a:t>
            </a:r>
            <a:r>
              <a:rPr lang="en-US" baseline="0" dirty="0"/>
              <a:t> ox has r</a:t>
            </a:r>
            <a:r>
              <a:rPr lang="en-US" dirty="0"/>
              <a:t>ecently named</a:t>
            </a:r>
            <a:r>
              <a:rPr lang="en-US" baseline="0" dirty="0"/>
              <a:t> as one of the 30 highest impact innovations with the capacity to save lives</a:t>
            </a:r>
            <a:endParaRPr lang="en-US" dirty="0"/>
          </a:p>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19</a:t>
            </a:fld>
            <a:endParaRPr lang="en-US"/>
          </a:p>
        </p:txBody>
      </p:sp>
    </p:spTree>
    <p:extLst>
      <p:ext uri="{BB962C8B-B14F-4D97-AF65-F5344CB8AC3E}">
        <p14:creationId xmlns:p14="http://schemas.microsoft.com/office/powerpoint/2010/main" val="1443556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20</a:t>
            </a:fld>
            <a:endParaRPr lang="en-US"/>
          </a:p>
        </p:txBody>
      </p:sp>
    </p:spTree>
    <p:extLst>
      <p:ext uri="{BB962C8B-B14F-4D97-AF65-F5344CB8AC3E}">
        <p14:creationId xmlns:p14="http://schemas.microsoft.com/office/powerpoint/2010/main" val="659647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 General Assembly – 1 of 14 projects highlighted</a:t>
            </a:r>
            <a:r>
              <a:rPr lang="en-US" sz="1200" b="1" kern="1200" baseline="0" dirty="0">
                <a:solidFill>
                  <a:schemeClr val="tx1"/>
                </a:solidFill>
                <a:effectLst/>
                <a:latin typeface="+mn-lt"/>
                <a:ea typeface="+mn-ea"/>
                <a:cs typeface="+mn-cs"/>
              </a:rPr>
              <a:t> from around the world – only US based innovation. Just on White House blog last week!</a:t>
            </a:r>
          </a:p>
          <a:p>
            <a:endParaRPr lang="en-US" sz="1200" b="1"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International</a:t>
            </a:r>
            <a:r>
              <a:rPr lang="en-US" sz="1200" kern="1200" dirty="0">
                <a:solidFill>
                  <a:schemeClr val="tx1"/>
                </a:solidFill>
                <a:effectLst/>
                <a:latin typeface="+mn-lt"/>
                <a:ea typeface="+mn-ea"/>
                <a:cs typeface="+mn-cs"/>
              </a:rPr>
              <a:t>: 4 million newborns die each year.   ALL of the countries</a:t>
            </a:r>
            <a:r>
              <a:rPr lang="en-US" sz="1200" kern="1200" baseline="0" dirty="0">
                <a:solidFill>
                  <a:schemeClr val="tx1"/>
                </a:solidFill>
                <a:effectLst/>
                <a:latin typeface="+mn-lt"/>
                <a:ea typeface="+mn-ea"/>
                <a:cs typeface="+mn-cs"/>
              </a:rPr>
              <a:t> noted have pilots, or have expressed interest, or have signed the BORN Accord, supporting the use of routing screening for hypoxemia in newborns.</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More than 1/4 - or over 1 million deaths - are due to neonatal sepsis and pneumonia alone.  An addition, 1 million babies will be born with congenital heart disease, ranked as the #1 or #2 most common birth defect in nearly every developed and developing nation.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Reduction in neonatal mortality NOT a met Millennium Development Goal. 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China model can support MDG and UN goals.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21</a:t>
            </a:fld>
            <a:endParaRPr lang="en-US"/>
          </a:p>
        </p:txBody>
      </p:sp>
    </p:spTree>
    <p:extLst>
      <p:ext uri="{BB962C8B-B14F-4D97-AF65-F5344CB8AC3E}">
        <p14:creationId xmlns:p14="http://schemas.microsoft.com/office/powerpoint/2010/main" val="214408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lumMod val="50000"/>
                  </a:schemeClr>
                </a:solidFill>
              </a:rPr>
              <a:t>First visit to </a:t>
            </a:r>
            <a:r>
              <a:rPr lang="en-US" sz="1200" b="1" dirty="0" err="1">
                <a:solidFill>
                  <a:schemeClr val="bg1">
                    <a:lumMod val="50000"/>
                  </a:schemeClr>
                </a:solidFill>
              </a:rPr>
              <a:t>Mianyang</a:t>
            </a:r>
            <a:r>
              <a:rPr lang="en-US" sz="1200" b="1" dirty="0">
                <a:solidFill>
                  <a:schemeClr val="bg1">
                    <a:lumMod val="50000"/>
                  </a:schemeClr>
                </a:solidFill>
              </a:rPr>
              <a:t>,</a:t>
            </a:r>
            <a:r>
              <a:rPr lang="en-US" sz="1200" b="1" baseline="0" dirty="0">
                <a:solidFill>
                  <a:schemeClr val="bg1">
                    <a:lumMod val="50000"/>
                  </a:schemeClr>
                </a:solidFill>
              </a:rPr>
              <a:t> April 2013</a:t>
            </a:r>
            <a:endParaRPr lang="en-US" dirty="0"/>
          </a:p>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2</a:t>
            </a:fld>
            <a:endParaRPr lang="en-US"/>
          </a:p>
        </p:txBody>
      </p:sp>
    </p:spTree>
    <p:extLst>
      <p:ext uri="{BB962C8B-B14F-4D97-AF65-F5344CB8AC3E}">
        <p14:creationId xmlns:p14="http://schemas.microsoft.com/office/powerpoint/2010/main" val="268575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Last</a:t>
            </a:r>
            <a:r>
              <a:rPr lang="en-US" sz="1200" b="1" kern="1200" baseline="0" dirty="0">
                <a:solidFill>
                  <a:schemeClr val="tx1"/>
                </a:solidFill>
                <a:effectLst/>
                <a:latin typeface="+mn-lt"/>
                <a:ea typeface="+mn-ea"/>
                <a:cs typeface="+mn-cs"/>
              </a:rPr>
              <a:t> month, a</a:t>
            </a:r>
            <a:r>
              <a:rPr lang="en-US" sz="1200" b="1" kern="1200" dirty="0">
                <a:solidFill>
                  <a:schemeClr val="tx1"/>
                </a:solidFill>
                <a:effectLst/>
                <a:latin typeface="+mn-lt"/>
                <a:ea typeface="+mn-ea"/>
                <a:cs typeface="+mn-cs"/>
              </a:rPr>
              <a:t>t the first Solutions Summit, convened</a:t>
            </a:r>
            <a:r>
              <a:rPr lang="en-US" sz="1200" b="1" kern="1200" baseline="0" dirty="0">
                <a:solidFill>
                  <a:schemeClr val="tx1"/>
                </a:solidFill>
                <a:effectLst/>
                <a:latin typeface="+mn-lt"/>
                <a:ea typeface="+mn-ea"/>
                <a:cs typeface="+mn-cs"/>
              </a:rPr>
              <a:t> by the White House, UN, and 6 foreign governments</a:t>
            </a:r>
            <a:r>
              <a:rPr lang="en-US" sz="1200" b="1" kern="1200" dirty="0">
                <a:solidFill>
                  <a:schemeClr val="tx1"/>
                </a:solidFill>
                <a:effectLst/>
                <a:latin typeface="+mn-lt"/>
                <a:ea typeface="+mn-ea"/>
                <a:cs typeface="+mn-cs"/>
              </a:rPr>
              <a:t> – at</a:t>
            </a:r>
            <a:r>
              <a:rPr lang="en-US" sz="1200" b="1" kern="1200" baseline="0" dirty="0">
                <a:solidFill>
                  <a:schemeClr val="tx1"/>
                </a:solidFill>
                <a:effectLst/>
                <a:latin typeface="+mn-lt"/>
                <a:ea typeface="+mn-ea"/>
                <a:cs typeface="+mn-cs"/>
              </a:rPr>
              <a:t> UN headquarters during 70</a:t>
            </a:r>
            <a:r>
              <a:rPr lang="en-US" sz="1200" b="1" kern="1200" baseline="30000" dirty="0">
                <a:solidFill>
                  <a:schemeClr val="tx1"/>
                </a:solidFill>
                <a:effectLst/>
                <a:latin typeface="+mn-lt"/>
                <a:ea typeface="+mn-ea"/>
                <a:cs typeface="+mn-cs"/>
              </a:rPr>
              <a:t>th</a:t>
            </a:r>
            <a:r>
              <a:rPr lang="en-US" sz="1200" b="1" kern="1200" baseline="0" dirty="0">
                <a:solidFill>
                  <a:schemeClr val="tx1"/>
                </a:solidFill>
                <a:effectLst/>
                <a:latin typeface="+mn-lt"/>
                <a:ea typeface="+mn-ea"/>
                <a:cs typeface="+mn-cs"/>
              </a:rPr>
              <a:t> UN General Assembly. BORN Project selected about 14 innovation projects from around the world. Demonstrating here with US CTO Megan Smith</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22</a:t>
            </a:fld>
            <a:endParaRPr lang="en-US"/>
          </a:p>
        </p:txBody>
      </p:sp>
    </p:spTree>
    <p:extLst>
      <p:ext uri="{BB962C8B-B14F-4D97-AF65-F5344CB8AC3E}">
        <p14:creationId xmlns:p14="http://schemas.microsoft.com/office/powerpoint/2010/main" val="2099269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International</a:t>
            </a:r>
            <a:r>
              <a:rPr lang="en-US" sz="1200" kern="1200" dirty="0">
                <a:solidFill>
                  <a:schemeClr val="tx1"/>
                </a:solidFill>
                <a:effectLst/>
                <a:latin typeface="+mn-lt"/>
                <a:ea typeface="+mn-ea"/>
                <a:cs typeface="+mn-cs"/>
              </a:rPr>
              <a:t>: 4 million newborns die each year.   ALL of the countries</a:t>
            </a:r>
            <a:r>
              <a:rPr lang="en-US" sz="1200" kern="1200" baseline="0" dirty="0">
                <a:solidFill>
                  <a:schemeClr val="tx1"/>
                </a:solidFill>
                <a:effectLst/>
                <a:latin typeface="+mn-lt"/>
                <a:ea typeface="+mn-ea"/>
                <a:cs typeface="+mn-cs"/>
              </a:rPr>
              <a:t> noted have pilots, or have expressed interest, or have signed the BORN Accord, supporting the use of routing screening for hypoxemia in newborns.</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More than 1/4 - or over 1 million deaths - are due to neonatal sepsis and pneumonia alone.  An addition, 1 million babies will be born with congenital heart disease, ranked as the #1 or #2 most common birth defect in nearly every developed and developing nation.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Reduction in neonatal mortality NOT a met Millennium Development Goal. 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China model can support MDG and UN goals.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23</a:t>
            </a:fld>
            <a:endParaRPr lang="en-US"/>
          </a:p>
        </p:txBody>
      </p:sp>
    </p:spTree>
    <p:extLst>
      <p:ext uri="{BB962C8B-B14F-4D97-AF65-F5344CB8AC3E}">
        <p14:creationId xmlns:p14="http://schemas.microsoft.com/office/powerpoint/2010/main" val="359378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2012 – first collaborative planning and education meetings with China public health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24</a:t>
            </a:fld>
            <a:endParaRPr lang="en-US"/>
          </a:p>
        </p:txBody>
      </p:sp>
    </p:spTree>
    <p:extLst>
      <p:ext uri="{BB962C8B-B14F-4D97-AF65-F5344CB8AC3E}">
        <p14:creationId xmlns:p14="http://schemas.microsoft.com/office/powerpoint/2010/main" val="246464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2012 – first collaborative planning and education meetings with China public health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25</a:t>
            </a:fld>
            <a:endParaRPr lang="en-US"/>
          </a:p>
        </p:txBody>
      </p:sp>
    </p:spTree>
    <p:extLst>
      <p:ext uri="{BB962C8B-B14F-4D97-AF65-F5344CB8AC3E}">
        <p14:creationId xmlns:p14="http://schemas.microsoft.com/office/powerpoint/2010/main" val="184683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26</a:t>
            </a:fld>
            <a:endParaRPr lang="en-US"/>
          </a:p>
        </p:txBody>
      </p:sp>
    </p:spTree>
    <p:extLst>
      <p:ext uri="{BB962C8B-B14F-4D97-AF65-F5344CB8AC3E}">
        <p14:creationId xmlns:p14="http://schemas.microsoft.com/office/powerpoint/2010/main" val="1621343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27</a:t>
            </a:fld>
            <a:endParaRPr lang="en-US"/>
          </a:p>
        </p:txBody>
      </p:sp>
    </p:spTree>
    <p:extLst>
      <p:ext uri="{BB962C8B-B14F-4D97-AF65-F5344CB8AC3E}">
        <p14:creationId xmlns:p14="http://schemas.microsoft.com/office/powerpoint/2010/main" val="78819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2012 – first collaborative planning and education meetings with China public health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28</a:t>
            </a:fld>
            <a:endParaRPr lang="en-US"/>
          </a:p>
        </p:txBody>
      </p:sp>
    </p:spTree>
    <p:extLst>
      <p:ext uri="{BB962C8B-B14F-4D97-AF65-F5344CB8AC3E}">
        <p14:creationId xmlns:p14="http://schemas.microsoft.com/office/powerpoint/2010/main" val="2759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a:t>Our hub hospital for the BORN project participated in this study 2011 </a:t>
            </a:r>
            <a:r>
              <a:rPr lang="en-US" altLang="zh-CN" sz="1200" dirty="0">
                <a:effectLst/>
                <a:latin typeface="Arial" pitchFamily="34" charset="0"/>
                <a:cs typeface="Arial" pitchFamily="34" charset="0"/>
              </a:rPr>
              <a:t>multicenter prospective  CHD screening study launched by Children’s Hospital of </a:t>
            </a:r>
            <a:r>
              <a:rPr lang="en-US" altLang="zh-CN" sz="1200" dirty="0" err="1">
                <a:effectLst/>
                <a:latin typeface="Arial" pitchFamily="34" charset="0"/>
                <a:cs typeface="Arial" pitchFamily="34" charset="0"/>
              </a:rPr>
              <a:t>Fudan</a:t>
            </a:r>
            <a:r>
              <a:rPr lang="en-US" altLang="zh-CN" sz="1200" dirty="0">
                <a:effectLst/>
                <a:latin typeface="Arial" pitchFamily="34" charset="0"/>
                <a:cs typeface="Arial" pitchFamily="34" charset="0"/>
              </a:rPr>
              <a:t> University</a:t>
            </a:r>
          </a:p>
          <a:p>
            <a:endParaRPr lang="en-US" sz="1200" baseline="0" dirty="0">
              <a:effectLst/>
              <a:latin typeface="Arial" pitchFamily="34" charset="0"/>
              <a:cs typeface="Arial" pitchFamily="34" charset="0"/>
            </a:endParaRPr>
          </a:p>
          <a:p>
            <a:r>
              <a:rPr lang="en-US" baseline="0" dirty="0"/>
              <a:t>– </a:t>
            </a:r>
            <a:r>
              <a:rPr lang="en-US" baseline="0" dirty="0" err="1"/>
              <a:t>Fudan</a:t>
            </a:r>
            <a:r>
              <a:rPr lang="en-US" baseline="0" dirty="0"/>
              <a:t> study was published about a year ago – it was the largest every conducted.  </a:t>
            </a:r>
            <a:r>
              <a:rPr lang="en-US" baseline="0" dirty="0" err="1"/>
              <a:t>Mianyang</a:t>
            </a:r>
            <a:r>
              <a:rPr lang="en-US" baseline="0" dirty="0"/>
              <a:t> Central Hospital was part of this important project – </a:t>
            </a:r>
            <a:r>
              <a:rPr lang="en-US" b="1" baseline="0" dirty="0"/>
              <a:t>and it was the perfect spot to collaborate on another project that screens at county, township and village level hospitals – testing new screening algorithms for sensitivity and efficacy</a:t>
            </a:r>
          </a:p>
          <a:p>
            <a:r>
              <a:rPr lang="en-US" dirty="0"/>
              <a:t>Dr. Huang and </a:t>
            </a:r>
            <a:r>
              <a:rPr lang="en-US" dirty="0" err="1"/>
              <a:t>Fudan</a:t>
            </a:r>
            <a:r>
              <a:rPr lang="en-US" dirty="0"/>
              <a:t> were already starting</a:t>
            </a:r>
            <a:r>
              <a:rPr lang="en-US" baseline="0" dirty="0"/>
              <a:t> screening </a:t>
            </a:r>
            <a:r>
              <a:rPr lang="en-US" dirty="0"/>
              <a:t>(aged 6h-72h) </a:t>
            </a:r>
            <a:r>
              <a:rPr lang="en-US" baseline="0" dirty="0"/>
              <a:t> at </a:t>
            </a:r>
            <a:r>
              <a:rPr lang="en-US" dirty="0"/>
              <a:t>18 Chinese hospitals in 2012,</a:t>
            </a:r>
          </a:p>
          <a:p>
            <a:r>
              <a:rPr lang="en-US" dirty="0"/>
              <a:t>Dr. </a:t>
            </a:r>
            <a:r>
              <a:rPr lang="en-US" dirty="0" err="1"/>
              <a:t>Guo-ying</a:t>
            </a:r>
            <a:r>
              <a:rPr lang="en-US" dirty="0"/>
              <a:t> Huang and fellow researchers from the </a:t>
            </a:r>
            <a:r>
              <a:rPr lang="en-US" dirty="0" err="1"/>
              <a:t>Paediatric</a:t>
            </a:r>
            <a:r>
              <a:rPr lang="en-US" dirty="0"/>
              <a:t> Heart Centre, Children's Hospital of </a:t>
            </a:r>
            <a:r>
              <a:rPr lang="en-US" dirty="0" err="1"/>
              <a:t>Fudan</a:t>
            </a:r>
            <a:r>
              <a:rPr lang="en-US" dirty="0"/>
              <a:t> University, and</a:t>
            </a:r>
          </a:p>
          <a:p>
            <a:r>
              <a:rPr lang="en-US" dirty="0"/>
              <a:t>the Shanghai Key Laboratory of Birth Defects in Shanghai, China</a:t>
            </a:r>
          </a:p>
          <a:p>
            <a:endParaRPr lang="en-US" dirty="0"/>
          </a:p>
          <a:p>
            <a:r>
              <a:rPr lang="en-US" dirty="0"/>
              <a:t>Study was largest ever published - 122,738 newborns received a clinical assessment and pulse </a:t>
            </a:r>
            <a:r>
              <a:rPr lang="en-US" dirty="0" err="1"/>
              <a:t>oximetry</a:t>
            </a:r>
            <a:r>
              <a:rPr lang="en-US" dirty="0"/>
              <a:t> screening using a </a:t>
            </a:r>
            <a:r>
              <a:rPr lang="en-US" dirty="0" err="1"/>
              <a:t>Masimo</a:t>
            </a:r>
            <a:r>
              <a:rPr lang="en-US" dirty="0"/>
              <a:t> SET(R) hand-held pulse </a:t>
            </a:r>
            <a:r>
              <a:rPr lang="en-US" dirty="0" err="1"/>
              <a:t>oximeter</a:t>
            </a:r>
            <a:r>
              <a:rPr lang="en-US" dirty="0"/>
              <a:t> (Rad-5v(R)</a:t>
            </a:r>
          </a:p>
          <a:p>
            <a:r>
              <a:rPr lang="en-US" dirty="0"/>
              <a:t>) with a </a:t>
            </a:r>
            <a:r>
              <a:rPr lang="en-US" dirty="0" err="1"/>
              <a:t>Masimo</a:t>
            </a:r>
            <a:r>
              <a:rPr lang="en-US" dirty="0"/>
              <a:t> SET(R) sensor (LNOP YI or LNOP </a:t>
            </a:r>
            <a:r>
              <a:rPr lang="en-US" dirty="0" err="1"/>
              <a:t>Inf</a:t>
            </a:r>
            <a:r>
              <a:rPr lang="en-US" dirty="0"/>
              <a:t>-L).</a:t>
            </a:r>
          </a:p>
          <a:p>
            <a:endParaRPr lang="en-US" dirty="0"/>
          </a:p>
          <a:p>
            <a:r>
              <a:rPr lang="en-US" dirty="0"/>
              <a:t>"Without pulse </a:t>
            </a:r>
            <a:r>
              <a:rPr lang="en-US" dirty="0" err="1"/>
              <a:t>oximetry</a:t>
            </a:r>
            <a:r>
              <a:rPr lang="en-US" dirty="0"/>
              <a:t>, discharge of asymptomatic newborn babies with undiagnosed congenital heart disease was three</a:t>
            </a:r>
          </a:p>
          <a:p>
            <a:r>
              <a:rPr lang="en-US" dirty="0"/>
              <a:t>times more likely in babies with critical disease and almost twice as likely in babies with major disease”</a:t>
            </a:r>
          </a:p>
          <a:p>
            <a:endParaRPr lang="en-US" baseline="0" dirty="0"/>
          </a:p>
          <a:p>
            <a:endParaRPr lang="en-US" baseline="0" dirty="0"/>
          </a:p>
          <a:p>
            <a:endParaRPr lang="en-US" dirty="0"/>
          </a:p>
          <a:p>
            <a:endParaRPr lang="en-US" dirty="0"/>
          </a:p>
          <a:p>
            <a:r>
              <a:rPr lang="en-US" sz="1200" b="0" i="0" u="none" strike="noStrike" kern="1200" baseline="0" dirty="0">
                <a:solidFill>
                  <a:schemeClr val="tx1"/>
                </a:solidFill>
                <a:latin typeface="+mn-lt"/>
                <a:ea typeface="+mn-ea"/>
                <a:cs typeface="+mn-cs"/>
              </a:rPr>
              <a:t>Dr. Andrew K. Ewer, M.D., who said, "These findings would seem to put</a:t>
            </a:r>
          </a:p>
          <a:p>
            <a:r>
              <a:rPr lang="en-US" sz="1200" b="0" i="0" u="none" strike="noStrike" kern="1200" baseline="0" dirty="0">
                <a:solidFill>
                  <a:schemeClr val="tx1"/>
                </a:solidFill>
                <a:latin typeface="+mn-lt"/>
                <a:ea typeface="+mn-ea"/>
                <a:cs typeface="+mn-cs"/>
              </a:rPr>
              <a:t>to rest any remaining concerns about accuracy, and therefore, clinical applicability of pulse </a:t>
            </a:r>
            <a:r>
              <a:rPr lang="en-US" sz="1200" b="0" i="0" u="none" strike="noStrike" kern="1200" baseline="0" dirty="0" err="1">
                <a:solidFill>
                  <a:schemeClr val="tx1"/>
                </a:solidFill>
                <a:latin typeface="+mn-lt"/>
                <a:ea typeface="+mn-ea"/>
                <a:cs typeface="+mn-cs"/>
              </a:rPr>
              <a:t>oximetry</a:t>
            </a:r>
            <a:r>
              <a:rPr lang="en-US" sz="1200" b="0" i="0" u="none" strike="noStrike" kern="1200" baseline="0" dirty="0">
                <a:solidFill>
                  <a:schemeClr val="tx1"/>
                </a:solidFill>
                <a:latin typeface="+mn-lt"/>
                <a:ea typeface="+mn-ea"/>
                <a:cs typeface="+mn-cs"/>
              </a:rPr>
              <a:t> screening." He noted that pulse</a:t>
            </a:r>
          </a:p>
          <a:p>
            <a:r>
              <a:rPr lang="en-US" sz="1200" b="0" i="0" u="none" strike="noStrike" kern="1200" baseline="0" dirty="0" err="1">
                <a:solidFill>
                  <a:schemeClr val="tx1"/>
                </a:solidFill>
                <a:latin typeface="+mn-lt"/>
                <a:ea typeface="+mn-ea"/>
                <a:cs typeface="+mn-cs"/>
              </a:rPr>
              <a:t>oximetry</a:t>
            </a:r>
            <a:r>
              <a:rPr lang="en-US" sz="1200" b="0" i="0" u="none" strike="noStrike" kern="1200" baseline="0" dirty="0">
                <a:solidFill>
                  <a:schemeClr val="tx1"/>
                </a:solidFill>
                <a:latin typeface="+mn-lt"/>
                <a:ea typeface="+mn-ea"/>
                <a:cs typeface="+mn-cs"/>
              </a:rPr>
              <a:t> screening also is useful in helping detect other disorders such as pneumonia and early onset sepsis, which "might be as lethal as</a:t>
            </a:r>
          </a:p>
          <a:p>
            <a:r>
              <a:rPr lang="en-US" sz="1200" b="0" i="0" u="none" strike="noStrike" kern="1200" baseline="0" dirty="0">
                <a:solidFill>
                  <a:schemeClr val="tx1"/>
                </a:solidFill>
                <a:latin typeface="+mn-lt"/>
                <a:ea typeface="+mn-ea"/>
                <a:cs typeface="+mn-cs"/>
              </a:rPr>
              <a:t>critical congenital heart defect if not diagnosed in a timely manner."</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29</a:t>
            </a:fld>
            <a:endParaRPr lang="en-US"/>
          </a:p>
        </p:txBody>
      </p:sp>
    </p:spTree>
    <p:extLst>
      <p:ext uri="{BB962C8B-B14F-4D97-AF65-F5344CB8AC3E}">
        <p14:creationId xmlns:p14="http://schemas.microsoft.com/office/powerpoint/2010/main" val="3126160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Expert delegation</a:t>
            </a:r>
            <a:r>
              <a:rPr lang="en-US" baseline="0" dirty="0"/>
              <a:t> to Beijing and Sichuan Province</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30</a:t>
            </a:fld>
            <a:endParaRPr lang="en-US"/>
          </a:p>
        </p:txBody>
      </p:sp>
    </p:spTree>
    <p:extLst>
      <p:ext uri="{BB962C8B-B14F-4D97-AF65-F5344CB8AC3E}">
        <p14:creationId xmlns:p14="http://schemas.microsoft.com/office/powerpoint/2010/main" val="2107422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solidFill>
                  <a:schemeClr val="bg1">
                    <a:lumMod val="50000"/>
                  </a:schemeClr>
                </a:solidFill>
              </a:rPr>
              <a:t>PowerPoint Presentation &amp; Training Videos</a:t>
            </a:r>
            <a:endParaRPr lang="en-US" sz="2000" dirty="0">
              <a:solidFill>
                <a:schemeClr val="bg1">
                  <a:lumMod val="50000"/>
                </a:schemeClr>
              </a:solidFill>
            </a:endParaRPr>
          </a:p>
          <a:p>
            <a:pPr lvl="1"/>
            <a:r>
              <a:rPr lang="en-US" sz="2000" dirty="0">
                <a:solidFill>
                  <a:schemeClr val="bg1">
                    <a:lumMod val="50000"/>
                  </a:schemeClr>
                </a:solidFill>
              </a:rPr>
              <a:t> Provides background, significance, and need for screening + preferred methods (video: </a:t>
            </a:r>
            <a:r>
              <a:rPr lang="en-US" sz="2000" u="sng" dirty="0">
                <a:solidFill>
                  <a:schemeClr val="bg1">
                    <a:lumMod val="50000"/>
                  </a:schemeClr>
                </a:solidFill>
                <a:hlinkClick r:id="rId3"/>
              </a:rPr>
              <a:t>http://vimeo.com/52955100</a:t>
            </a:r>
            <a:r>
              <a:rPr lang="en-US" sz="2000" u="sng" dirty="0">
                <a:solidFill>
                  <a:schemeClr val="bg1">
                    <a:lumMod val="50000"/>
                  </a:schemeClr>
                </a:solidFill>
              </a:rPr>
              <a:t>)</a:t>
            </a:r>
            <a:br>
              <a:rPr lang="en-US" sz="2000" u="sng" dirty="0">
                <a:solidFill>
                  <a:schemeClr val="bg1">
                    <a:lumMod val="50000"/>
                  </a:schemeClr>
                </a:solidFill>
              </a:rPr>
            </a:br>
            <a:endParaRPr lang="en-US" sz="2000" dirty="0">
              <a:solidFill>
                <a:schemeClr val="bg1">
                  <a:lumMod val="50000"/>
                </a:schemeClr>
              </a:solidFill>
            </a:endParaRPr>
          </a:p>
          <a:p>
            <a:r>
              <a:rPr lang="en-US" sz="2000" b="1" dirty="0">
                <a:solidFill>
                  <a:schemeClr val="bg1">
                    <a:lumMod val="50000"/>
                  </a:schemeClr>
                </a:solidFill>
              </a:rPr>
              <a:t>Pulse </a:t>
            </a:r>
            <a:r>
              <a:rPr lang="en-US" sz="2000" b="1" dirty="0" err="1">
                <a:solidFill>
                  <a:schemeClr val="bg1">
                    <a:lumMod val="50000"/>
                  </a:schemeClr>
                </a:solidFill>
              </a:rPr>
              <a:t>Oximetry</a:t>
            </a:r>
            <a:r>
              <a:rPr lang="en-US" sz="2000" b="1" dirty="0">
                <a:solidFill>
                  <a:schemeClr val="bg1">
                    <a:lumMod val="50000"/>
                  </a:schemeClr>
                </a:solidFill>
              </a:rPr>
              <a:t> Protocol and Demonstration</a:t>
            </a:r>
            <a:endParaRPr lang="en-US" sz="2000" dirty="0">
              <a:solidFill>
                <a:schemeClr val="bg1">
                  <a:lumMod val="50000"/>
                </a:schemeClr>
              </a:solidFill>
            </a:endParaRPr>
          </a:p>
          <a:p>
            <a:pPr lvl="1"/>
            <a:r>
              <a:rPr lang="en-US" sz="2000" dirty="0">
                <a:solidFill>
                  <a:schemeClr val="bg1">
                    <a:lumMod val="50000"/>
                  </a:schemeClr>
                </a:solidFill>
              </a:rPr>
              <a:t>Provides screening protocol and demonstration of correct, safe use of pulse </a:t>
            </a:r>
            <a:r>
              <a:rPr lang="en-US" sz="2000" dirty="0" err="1">
                <a:solidFill>
                  <a:schemeClr val="bg1">
                    <a:lumMod val="50000"/>
                  </a:schemeClr>
                </a:solidFill>
              </a:rPr>
              <a:t>oximetry</a:t>
            </a:r>
            <a:r>
              <a:rPr lang="en-US" sz="2000" dirty="0">
                <a:solidFill>
                  <a:schemeClr val="bg1">
                    <a:lumMod val="50000"/>
                  </a:schemeClr>
                </a:solidFill>
              </a:rPr>
              <a:t> equipment in obtaining an accurate neonatal reading</a:t>
            </a:r>
            <a:br>
              <a:rPr lang="en-US" sz="2000" dirty="0">
                <a:solidFill>
                  <a:schemeClr val="bg1">
                    <a:lumMod val="50000"/>
                  </a:schemeClr>
                </a:solidFill>
              </a:rPr>
            </a:br>
            <a:endParaRPr lang="en-US" sz="2000" dirty="0">
              <a:solidFill>
                <a:schemeClr val="bg1">
                  <a:lumMod val="50000"/>
                </a:schemeClr>
              </a:solidFill>
            </a:endParaRPr>
          </a:p>
          <a:p>
            <a:r>
              <a:rPr lang="en-US" sz="2000" b="1" dirty="0">
                <a:solidFill>
                  <a:schemeClr val="bg1">
                    <a:lumMod val="50000"/>
                  </a:schemeClr>
                </a:solidFill>
              </a:rPr>
              <a:t>Explaining the Screening to Parents</a:t>
            </a:r>
            <a:r>
              <a:rPr lang="en-US" sz="2000" dirty="0">
                <a:solidFill>
                  <a:schemeClr val="bg1">
                    <a:lumMod val="50000"/>
                  </a:schemeClr>
                </a:solidFill>
              </a:rPr>
              <a:t> </a:t>
            </a:r>
          </a:p>
          <a:p>
            <a:pPr lvl="1"/>
            <a:r>
              <a:rPr lang="en-US" sz="2000" dirty="0">
                <a:solidFill>
                  <a:schemeClr val="bg1">
                    <a:lumMod val="50000"/>
                  </a:schemeClr>
                </a:solidFill>
              </a:rPr>
              <a:t>Know what to say at bedside</a:t>
            </a:r>
          </a:p>
          <a:p>
            <a:pPr lvl="1"/>
            <a:r>
              <a:rPr lang="en-US" sz="2000" dirty="0">
                <a:solidFill>
                  <a:schemeClr val="bg1">
                    <a:lumMod val="50000"/>
                  </a:schemeClr>
                </a:solidFill>
              </a:rPr>
              <a:t>Provide appropriate educational sheet with FAQs </a:t>
            </a:r>
          </a:p>
          <a:p>
            <a:pPr lvl="1"/>
            <a:endParaRPr lang="en-US" sz="2000" dirty="0">
              <a:solidFill>
                <a:schemeClr val="bg1">
                  <a:lumMod val="50000"/>
                </a:schemeClr>
              </a:solidFill>
            </a:endParaRPr>
          </a:p>
          <a:p>
            <a:r>
              <a:rPr lang="en-US" sz="2000" b="1" dirty="0">
                <a:solidFill>
                  <a:schemeClr val="bg1">
                    <a:lumMod val="50000"/>
                  </a:schemeClr>
                </a:solidFill>
              </a:rPr>
              <a:t>Reporting Screening Results</a:t>
            </a:r>
            <a:endParaRPr lang="en-US" sz="2000"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31</a:t>
            </a:fld>
            <a:endParaRPr lang="en-US"/>
          </a:p>
        </p:txBody>
      </p:sp>
    </p:spTree>
    <p:extLst>
      <p:ext uri="{BB962C8B-B14F-4D97-AF65-F5344CB8AC3E}">
        <p14:creationId xmlns:p14="http://schemas.microsoft.com/office/powerpoint/2010/main" val="1940299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 was born in Dec 2008,</a:t>
            </a:r>
            <a:r>
              <a:rPr lang="en-US" baseline="0" dirty="0"/>
              <a:t> dx at 48 hours, surgery at 4 months (6 years ago THIS WEEK), Fairview, University of MN and MDH developed algorithm and started pilot 2 months later</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3</a:t>
            </a:fld>
            <a:endParaRPr lang="en-US"/>
          </a:p>
        </p:txBody>
      </p:sp>
    </p:spTree>
    <p:extLst>
      <p:ext uri="{BB962C8B-B14F-4D97-AF65-F5344CB8AC3E}">
        <p14:creationId xmlns:p14="http://schemas.microsoft.com/office/powerpoint/2010/main" val="3706464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2000" dirty="0">
                <a:solidFill>
                  <a:schemeClr val="bg1">
                    <a:lumMod val="50000"/>
                  </a:schemeClr>
                </a:solidFill>
                <a:latin typeface="Arial" charset="0"/>
              </a:rPr>
              <a:t>Open collaboration with public health , policy and hospital partners</a:t>
            </a:r>
          </a:p>
          <a:p>
            <a:pPr marL="342900" indent="-342900">
              <a:buFont typeface="Arial" charset="0"/>
              <a:buChar char="•"/>
            </a:pPr>
            <a:r>
              <a:rPr lang="en-US" sz="2000" dirty="0">
                <a:solidFill>
                  <a:schemeClr val="bg1">
                    <a:lumMod val="50000"/>
                  </a:schemeClr>
                </a:solidFill>
                <a:latin typeface="Arial" charset="0"/>
              </a:rPr>
              <a:t>Gaining National support and NBS Recommendation in China</a:t>
            </a:r>
          </a:p>
          <a:p>
            <a:pPr marL="342900" indent="-342900">
              <a:buFont typeface="Arial" charset="0"/>
              <a:buChar char="•"/>
            </a:pPr>
            <a:r>
              <a:rPr lang="en-US" sz="2000" dirty="0">
                <a:solidFill>
                  <a:schemeClr val="bg1">
                    <a:lumMod val="50000"/>
                  </a:schemeClr>
                </a:solidFill>
                <a:latin typeface="Arial" charset="0"/>
              </a:rPr>
              <a:t>Providing </a:t>
            </a:r>
            <a:r>
              <a:rPr lang="en-US" sz="2000" b="1" dirty="0">
                <a:solidFill>
                  <a:schemeClr val="bg1">
                    <a:lumMod val="50000"/>
                  </a:schemeClr>
                </a:solidFill>
                <a:latin typeface="Arial" charset="0"/>
              </a:rPr>
              <a:t>cost and efficacy data </a:t>
            </a:r>
            <a:r>
              <a:rPr lang="en-US" sz="2000" dirty="0">
                <a:solidFill>
                  <a:schemeClr val="bg1">
                    <a:lumMod val="50000"/>
                  </a:schemeClr>
                </a:solidFill>
                <a:latin typeface="Arial" charset="0"/>
              </a:rPr>
              <a:t>to hospitals, birthing centers, clinicians, public health and policy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32</a:t>
            </a:fld>
            <a:endParaRPr lang="en-US"/>
          </a:p>
        </p:txBody>
      </p:sp>
    </p:spTree>
    <p:extLst>
      <p:ext uri="{BB962C8B-B14F-4D97-AF65-F5344CB8AC3E}">
        <p14:creationId xmlns:p14="http://schemas.microsoft.com/office/powerpoint/2010/main" val="4203366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Expert delegation</a:t>
            </a:r>
            <a:r>
              <a:rPr lang="en-US" baseline="0" dirty="0"/>
              <a:t> to Beijing and Sichuan Province</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33</a:t>
            </a:fld>
            <a:endParaRPr lang="en-US"/>
          </a:p>
        </p:txBody>
      </p:sp>
    </p:spTree>
    <p:extLst>
      <p:ext uri="{BB962C8B-B14F-4D97-AF65-F5344CB8AC3E}">
        <p14:creationId xmlns:p14="http://schemas.microsoft.com/office/powerpoint/2010/main" val="3503033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solidFill>
                  <a:schemeClr val="bg1">
                    <a:lumMod val="50000"/>
                  </a:schemeClr>
                </a:solidFill>
              </a:rPr>
              <a:t>PowerPoint Presentation &amp; Training Videos</a:t>
            </a:r>
            <a:endParaRPr lang="en-US" sz="2000" dirty="0">
              <a:solidFill>
                <a:schemeClr val="bg1">
                  <a:lumMod val="50000"/>
                </a:schemeClr>
              </a:solidFill>
            </a:endParaRPr>
          </a:p>
          <a:p>
            <a:pPr lvl="1"/>
            <a:r>
              <a:rPr lang="en-US" sz="2000" dirty="0">
                <a:solidFill>
                  <a:schemeClr val="bg1">
                    <a:lumMod val="50000"/>
                  </a:schemeClr>
                </a:solidFill>
              </a:rPr>
              <a:t> Provides background, significance, and need for screening + preferred methods (video: </a:t>
            </a:r>
            <a:r>
              <a:rPr lang="en-US" sz="2000" u="sng" dirty="0">
                <a:solidFill>
                  <a:schemeClr val="bg1">
                    <a:lumMod val="50000"/>
                  </a:schemeClr>
                </a:solidFill>
                <a:hlinkClick r:id="rId3"/>
              </a:rPr>
              <a:t>http://vimeo.com/52955100</a:t>
            </a:r>
            <a:r>
              <a:rPr lang="en-US" sz="2000" u="sng" dirty="0">
                <a:solidFill>
                  <a:schemeClr val="bg1">
                    <a:lumMod val="50000"/>
                  </a:schemeClr>
                </a:solidFill>
              </a:rPr>
              <a:t>)</a:t>
            </a:r>
            <a:br>
              <a:rPr lang="en-US" sz="2000" u="sng" dirty="0">
                <a:solidFill>
                  <a:schemeClr val="bg1">
                    <a:lumMod val="50000"/>
                  </a:schemeClr>
                </a:solidFill>
              </a:rPr>
            </a:br>
            <a:endParaRPr lang="en-US" sz="2000" dirty="0">
              <a:solidFill>
                <a:schemeClr val="bg1">
                  <a:lumMod val="50000"/>
                </a:schemeClr>
              </a:solidFill>
            </a:endParaRPr>
          </a:p>
          <a:p>
            <a:r>
              <a:rPr lang="en-US" sz="2000" b="1" dirty="0">
                <a:solidFill>
                  <a:schemeClr val="bg1">
                    <a:lumMod val="50000"/>
                  </a:schemeClr>
                </a:solidFill>
              </a:rPr>
              <a:t>Pulse </a:t>
            </a:r>
            <a:r>
              <a:rPr lang="en-US" sz="2000" b="1" dirty="0" err="1">
                <a:solidFill>
                  <a:schemeClr val="bg1">
                    <a:lumMod val="50000"/>
                  </a:schemeClr>
                </a:solidFill>
              </a:rPr>
              <a:t>Oximetry</a:t>
            </a:r>
            <a:r>
              <a:rPr lang="en-US" sz="2000" b="1" dirty="0">
                <a:solidFill>
                  <a:schemeClr val="bg1">
                    <a:lumMod val="50000"/>
                  </a:schemeClr>
                </a:solidFill>
              </a:rPr>
              <a:t> Protocol and Demonstration</a:t>
            </a:r>
            <a:endParaRPr lang="en-US" sz="2000" dirty="0">
              <a:solidFill>
                <a:schemeClr val="bg1">
                  <a:lumMod val="50000"/>
                </a:schemeClr>
              </a:solidFill>
            </a:endParaRPr>
          </a:p>
          <a:p>
            <a:pPr lvl="1"/>
            <a:r>
              <a:rPr lang="en-US" sz="2000" dirty="0">
                <a:solidFill>
                  <a:schemeClr val="bg1">
                    <a:lumMod val="50000"/>
                  </a:schemeClr>
                </a:solidFill>
              </a:rPr>
              <a:t>Provides screening protocol and demonstration of correct, safe use of pulse </a:t>
            </a:r>
            <a:r>
              <a:rPr lang="en-US" sz="2000" dirty="0" err="1">
                <a:solidFill>
                  <a:schemeClr val="bg1">
                    <a:lumMod val="50000"/>
                  </a:schemeClr>
                </a:solidFill>
              </a:rPr>
              <a:t>oximetry</a:t>
            </a:r>
            <a:r>
              <a:rPr lang="en-US" sz="2000" dirty="0">
                <a:solidFill>
                  <a:schemeClr val="bg1">
                    <a:lumMod val="50000"/>
                  </a:schemeClr>
                </a:solidFill>
              </a:rPr>
              <a:t> equipment in obtaining an accurate neonatal reading</a:t>
            </a:r>
            <a:br>
              <a:rPr lang="en-US" sz="2000" dirty="0">
                <a:solidFill>
                  <a:schemeClr val="bg1">
                    <a:lumMod val="50000"/>
                  </a:schemeClr>
                </a:solidFill>
              </a:rPr>
            </a:br>
            <a:endParaRPr lang="en-US" sz="2000" dirty="0">
              <a:solidFill>
                <a:schemeClr val="bg1">
                  <a:lumMod val="50000"/>
                </a:schemeClr>
              </a:solidFill>
            </a:endParaRPr>
          </a:p>
          <a:p>
            <a:r>
              <a:rPr lang="en-US" sz="2000" b="1" dirty="0">
                <a:solidFill>
                  <a:schemeClr val="bg1">
                    <a:lumMod val="50000"/>
                  </a:schemeClr>
                </a:solidFill>
              </a:rPr>
              <a:t>Explaining the Screening to Parents</a:t>
            </a:r>
            <a:r>
              <a:rPr lang="en-US" sz="2000" dirty="0">
                <a:solidFill>
                  <a:schemeClr val="bg1">
                    <a:lumMod val="50000"/>
                  </a:schemeClr>
                </a:solidFill>
              </a:rPr>
              <a:t> </a:t>
            </a:r>
          </a:p>
          <a:p>
            <a:pPr lvl="1"/>
            <a:r>
              <a:rPr lang="en-US" sz="2000" dirty="0">
                <a:solidFill>
                  <a:schemeClr val="bg1">
                    <a:lumMod val="50000"/>
                  </a:schemeClr>
                </a:solidFill>
              </a:rPr>
              <a:t>Know what to say at bedside</a:t>
            </a:r>
          </a:p>
          <a:p>
            <a:pPr lvl="1"/>
            <a:r>
              <a:rPr lang="en-US" sz="2000" dirty="0">
                <a:solidFill>
                  <a:schemeClr val="bg1">
                    <a:lumMod val="50000"/>
                  </a:schemeClr>
                </a:solidFill>
              </a:rPr>
              <a:t>Provide appropriate educational sheet with FAQs </a:t>
            </a:r>
          </a:p>
          <a:p>
            <a:pPr lvl="1"/>
            <a:endParaRPr lang="en-US" sz="2000" dirty="0">
              <a:solidFill>
                <a:schemeClr val="bg1">
                  <a:lumMod val="50000"/>
                </a:schemeClr>
              </a:solidFill>
            </a:endParaRPr>
          </a:p>
          <a:p>
            <a:r>
              <a:rPr lang="en-US" sz="2000" b="1" dirty="0">
                <a:solidFill>
                  <a:schemeClr val="bg1">
                    <a:lumMod val="50000"/>
                  </a:schemeClr>
                </a:solidFill>
              </a:rPr>
              <a:t>Reporting Screening Results</a:t>
            </a:r>
            <a:endParaRPr lang="en-US" sz="2000"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34</a:t>
            </a:fld>
            <a:endParaRPr lang="en-US"/>
          </a:p>
        </p:txBody>
      </p:sp>
    </p:spTree>
    <p:extLst>
      <p:ext uri="{BB962C8B-B14F-4D97-AF65-F5344CB8AC3E}">
        <p14:creationId xmlns:p14="http://schemas.microsoft.com/office/powerpoint/2010/main" val="1819295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14400" fontAlgn="base">
              <a:spcAft>
                <a:spcPct val="0"/>
              </a:spcAft>
              <a:buClr>
                <a:srgbClr val="D70C05"/>
              </a:buClr>
              <a:buSzPct val="75000"/>
            </a:pPr>
            <a:r>
              <a:rPr lang="en-US" dirty="0"/>
              <a:t>Phase 1 </a:t>
            </a:r>
            <a:r>
              <a:rPr lang="en-US" dirty="0" err="1"/>
              <a:t>Mianyang</a:t>
            </a:r>
            <a:r>
              <a:rPr lang="en-US"/>
              <a:t> data</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35</a:t>
            </a:fld>
            <a:endParaRPr lang="en-US"/>
          </a:p>
        </p:txBody>
      </p:sp>
    </p:spTree>
    <p:extLst>
      <p:ext uri="{BB962C8B-B14F-4D97-AF65-F5344CB8AC3E}">
        <p14:creationId xmlns:p14="http://schemas.microsoft.com/office/powerpoint/2010/main" val="1201175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solidFill>
                  <a:schemeClr val="bg1">
                    <a:lumMod val="50000"/>
                  </a:schemeClr>
                </a:solidFill>
              </a:rPr>
              <a:t>PowerPoint Presentation &amp; Training Videos</a:t>
            </a:r>
            <a:endParaRPr lang="en-US" sz="2000" dirty="0">
              <a:solidFill>
                <a:schemeClr val="bg1">
                  <a:lumMod val="50000"/>
                </a:schemeClr>
              </a:solidFill>
            </a:endParaRPr>
          </a:p>
          <a:p>
            <a:pPr lvl="1"/>
            <a:r>
              <a:rPr lang="en-US" sz="2000" dirty="0">
                <a:solidFill>
                  <a:schemeClr val="bg1">
                    <a:lumMod val="50000"/>
                  </a:schemeClr>
                </a:solidFill>
              </a:rPr>
              <a:t> Provides background, significance, and need for screening + preferred methods (video: </a:t>
            </a:r>
            <a:r>
              <a:rPr lang="en-US" sz="2000" u="sng" dirty="0">
                <a:solidFill>
                  <a:schemeClr val="bg1">
                    <a:lumMod val="50000"/>
                  </a:schemeClr>
                </a:solidFill>
                <a:hlinkClick r:id="rId3"/>
              </a:rPr>
              <a:t>http://vimeo.com/52955100</a:t>
            </a:r>
            <a:r>
              <a:rPr lang="en-US" sz="2000" u="sng" dirty="0">
                <a:solidFill>
                  <a:schemeClr val="bg1">
                    <a:lumMod val="50000"/>
                  </a:schemeClr>
                </a:solidFill>
              </a:rPr>
              <a:t>)</a:t>
            </a:r>
            <a:br>
              <a:rPr lang="en-US" sz="2000" u="sng" dirty="0">
                <a:solidFill>
                  <a:schemeClr val="bg1">
                    <a:lumMod val="50000"/>
                  </a:schemeClr>
                </a:solidFill>
              </a:rPr>
            </a:br>
            <a:endParaRPr lang="en-US" sz="2000" dirty="0">
              <a:solidFill>
                <a:schemeClr val="bg1">
                  <a:lumMod val="50000"/>
                </a:schemeClr>
              </a:solidFill>
            </a:endParaRPr>
          </a:p>
          <a:p>
            <a:r>
              <a:rPr lang="en-US" sz="2000" b="1" dirty="0">
                <a:solidFill>
                  <a:schemeClr val="bg1">
                    <a:lumMod val="50000"/>
                  </a:schemeClr>
                </a:solidFill>
              </a:rPr>
              <a:t>Pulse </a:t>
            </a:r>
            <a:r>
              <a:rPr lang="en-US" sz="2000" b="1" dirty="0" err="1">
                <a:solidFill>
                  <a:schemeClr val="bg1">
                    <a:lumMod val="50000"/>
                  </a:schemeClr>
                </a:solidFill>
              </a:rPr>
              <a:t>Oximetry</a:t>
            </a:r>
            <a:r>
              <a:rPr lang="en-US" sz="2000" b="1" dirty="0">
                <a:solidFill>
                  <a:schemeClr val="bg1">
                    <a:lumMod val="50000"/>
                  </a:schemeClr>
                </a:solidFill>
              </a:rPr>
              <a:t> Protocol and Demonstration</a:t>
            </a:r>
            <a:endParaRPr lang="en-US" sz="2000" dirty="0">
              <a:solidFill>
                <a:schemeClr val="bg1">
                  <a:lumMod val="50000"/>
                </a:schemeClr>
              </a:solidFill>
            </a:endParaRPr>
          </a:p>
          <a:p>
            <a:pPr lvl="1"/>
            <a:r>
              <a:rPr lang="en-US" sz="2000" dirty="0">
                <a:solidFill>
                  <a:schemeClr val="bg1">
                    <a:lumMod val="50000"/>
                  </a:schemeClr>
                </a:solidFill>
              </a:rPr>
              <a:t>Provides screening protocol and demonstration of correct, safe use of pulse </a:t>
            </a:r>
            <a:r>
              <a:rPr lang="en-US" sz="2000" dirty="0" err="1">
                <a:solidFill>
                  <a:schemeClr val="bg1">
                    <a:lumMod val="50000"/>
                  </a:schemeClr>
                </a:solidFill>
              </a:rPr>
              <a:t>oximetry</a:t>
            </a:r>
            <a:r>
              <a:rPr lang="en-US" sz="2000" dirty="0">
                <a:solidFill>
                  <a:schemeClr val="bg1">
                    <a:lumMod val="50000"/>
                  </a:schemeClr>
                </a:solidFill>
              </a:rPr>
              <a:t> equipment in obtaining an accurate neonatal reading</a:t>
            </a:r>
            <a:br>
              <a:rPr lang="en-US" sz="2000" dirty="0">
                <a:solidFill>
                  <a:schemeClr val="bg1">
                    <a:lumMod val="50000"/>
                  </a:schemeClr>
                </a:solidFill>
              </a:rPr>
            </a:br>
            <a:endParaRPr lang="en-US" sz="2000" dirty="0">
              <a:solidFill>
                <a:schemeClr val="bg1">
                  <a:lumMod val="50000"/>
                </a:schemeClr>
              </a:solidFill>
            </a:endParaRPr>
          </a:p>
          <a:p>
            <a:r>
              <a:rPr lang="en-US" sz="2000" b="1" dirty="0">
                <a:solidFill>
                  <a:schemeClr val="bg1">
                    <a:lumMod val="50000"/>
                  </a:schemeClr>
                </a:solidFill>
              </a:rPr>
              <a:t>Explaining the Screening to Parents</a:t>
            </a:r>
            <a:r>
              <a:rPr lang="en-US" sz="2000" dirty="0">
                <a:solidFill>
                  <a:schemeClr val="bg1">
                    <a:lumMod val="50000"/>
                  </a:schemeClr>
                </a:solidFill>
              </a:rPr>
              <a:t> </a:t>
            </a:r>
          </a:p>
          <a:p>
            <a:pPr lvl="1"/>
            <a:r>
              <a:rPr lang="en-US" sz="2000" dirty="0">
                <a:solidFill>
                  <a:schemeClr val="bg1">
                    <a:lumMod val="50000"/>
                  </a:schemeClr>
                </a:solidFill>
              </a:rPr>
              <a:t>Know what to say at bedside</a:t>
            </a:r>
          </a:p>
          <a:p>
            <a:pPr lvl="1"/>
            <a:r>
              <a:rPr lang="en-US" sz="2000" dirty="0">
                <a:solidFill>
                  <a:schemeClr val="bg1">
                    <a:lumMod val="50000"/>
                  </a:schemeClr>
                </a:solidFill>
              </a:rPr>
              <a:t>Provide appropriate educational sheet with FAQs </a:t>
            </a:r>
          </a:p>
          <a:p>
            <a:pPr lvl="1"/>
            <a:endParaRPr lang="en-US" sz="2000" dirty="0">
              <a:solidFill>
                <a:schemeClr val="bg1">
                  <a:lumMod val="50000"/>
                </a:schemeClr>
              </a:solidFill>
            </a:endParaRPr>
          </a:p>
          <a:p>
            <a:r>
              <a:rPr lang="en-US" sz="2000" b="1" dirty="0">
                <a:solidFill>
                  <a:schemeClr val="bg1">
                    <a:lumMod val="50000"/>
                  </a:schemeClr>
                </a:solidFill>
              </a:rPr>
              <a:t>Reporting Screening Results</a:t>
            </a:r>
            <a:endParaRPr lang="en-US" sz="2000"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36</a:t>
            </a:fld>
            <a:endParaRPr lang="en-US"/>
          </a:p>
        </p:txBody>
      </p:sp>
    </p:spTree>
    <p:extLst>
      <p:ext uri="{BB962C8B-B14F-4D97-AF65-F5344CB8AC3E}">
        <p14:creationId xmlns:p14="http://schemas.microsoft.com/office/powerpoint/2010/main" val="1551058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2000" dirty="0">
                <a:solidFill>
                  <a:schemeClr val="accent2"/>
                </a:solidFill>
                <a:latin typeface="Arial" pitchFamily="34" charset="0"/>
                <a:cs typeface="Arial" pitchFamily="34" charset="0"/>
              </a:rPr>
              <a:t>32,500 annual births in cohort  -  Hub hospital + 30 birth facilities, </a:t>
            </a:r>
            <a:r>
              <a:rPr lang="en-US" sz="2000" dirty="0">
                <a:solidFill>
                  <a:schemeClr val="bg1">
                    <a:lumMod val="50000"/>
                  </a:schemeClr>
                </a:solidFill>
                <a:latin typeface="Arial" charset="0"/>
                <a:ea typeface="Arial" charset="0"/>
                <a:cs typeface="Arial" charset="0"/>
              </a:rPr>
              <a:t>Cyanosis is usually easier to </a:t>
            </a:r>
            <a:r>
              <a:rPr lang="en-US" sz="2000" b="1" dirty="0">
                <a:solidFill>
                  <a:schemeClr val="bg1">
                    <a:lumMod val="50000"/>
                  </a:schemeClr>
                </a:solidFill>
                <a:latin typeface="Arial" charset="0"/>
                <a:ea typeface="Arial" charset="0"/>
                <a:cs typeface="Arial" charset="0"/>
              </a:rPr>
              <a:t>detect</a:t>
            </a:r>
            <a:r>
              <a:rPr lang="en-US" sz="2000" dirty="0">
                <a:solidFill>
                  <a:schemeClr val="bg1">
                    <a:lumMod val="50000"/>
                  </a:schemeClr>
                </a:solidFill>
                <a:latin typeface="Arial" charset="0"/>
                <a:ea typeface="Arial" charset="0"/>
                <a:cs typeface="Arial" charset="0"/>
              </a:rPr>
              <a:t> with natural lighting and can be more </a:t>
            </a:r>
            <a:r>
              <a:rPr lang="en-US" sz="2000" b="1" dirty="0">
                <a:solidFill>
                  <a:schemeClr val="bg1">
                    <a:lumMod val="50000"/>
                  </a:schemeClr>
                </a:solidFill>
                <a:latin typeface="Arial" charset="0"/>
                <a:ea typeface="Arial" charset="0"/>
                <a:cs typeface="Arial" charset="0"/>
              </a:rPr>
              <a:t>difficult to detect</a:t>
            </a:r>
            <a:r>
              <a:rPr lang="en-US" sz="2000" dirty="0">
                <a:solidFill>
                  <a:schemeClr val="bg1">
                    <a:lumMod val="50000"/>
                  </a:schemeClr>
                </a:solidFill>
                <a:latin typeface="Arial" charset="0"/>
                <a:ea typeface="Arial" charset="0"/>
                <a:cs typeface="Arial" charset="0"/>
              </a:rPr>
              <a:t> in patients with </a:t>
            </a:r>
            <a:r>
              <a:rPr lang="en-US" sz="2000" b="1" dirty="0">
                <a:solidFill>
                  <a:schemeClr val="bg1">
                    <a:lumMod val="50000"/>
                  </a:schemeClr>
                </a:solidFill>
                <a:latin typeface="Arial" charset="0"/>
                <a:ea typeface="Arial" charset="0"/>
                <a:cs typeface="Arial" charset="0"/>
              </a:rPr>
              <a:t>dark skin </a:t>
            </a:r>
            <a:r>
              <a:rPr lang="en-US" sz="2000" dirty="0">
                <a:solidFill>
                  <a:schemeClr val="bg1">
                    <a:lumMod val="50000"/>
                  </a:schemeClr>
                </a:solidFill>
                <a:latin typeface="Arial" charset="0"/>
                <a:ea typeface="Arial" charset="0"/>
                <a:cs typeface="Arial" charset="0"/>
              </a:rPr>
              <a:t>pigmentation or with anemia. </a:t>
            </a:r>
          </a:p>
          <a:p>
            <a:endParaRPr lang="en-US" sz="2000" dirty="0">
              <a:solidFill>
                <a:schemeClr val="bg1">
                  <a:lumMod val="50000"/>
                </a:schemeClr>
              </a:solidFill>
              <a:latin typeface="Arial" charset="0"/>
              <a:ea typeface="Arial" charset="0"/>
              <a:cs typeface="Arial" charset="0"/>
            </a:endParaRPr>
          </a:p>
          <a:p>
            <a:endParaRPr lang="en-US" sz="2000" dirty="0">
              <a:solidFill>
                <a:schemeClr val="bg1">
                  <a:lumMod val="50000"/>
                </a:schemeClr>
              </a:solidFill>
              <a:latin typeface="Arial" charset="0"/>
              <a:ea typeface="Arial" charset="0"/>
              <a:cs typeface="Arial" charset="0"/>
            </a:endParaRPr>
          </a:p>
          <a:p>
            <a:endParaRPr lang="en-US" sz="2000" dirty="0">
              <a:solidFill>
                <a:schemeClr val="bg1">
                  <a:lumMod val="50000"/>
                </a:schemeClr>
              </a:solidFill>
              <a:latin typeface="Arial" charset="0"/>
              <a:ea typeface="Arial" charset="0"/>
              <a:cs typeface="Arial" charset="0"/>
            </a:endParaRPr>
          </a:p>
          <a:p>
            <a:endParaRPr lang="en-US" sz="2000" dirty="0">
              <a:solidFill>
                <a:schemeClr val="bg1">
                  <a:lumMod val="50000"/>
                </a:schemeClr>
              </a:solidFill>
              <a:latin typeface="Arial" charset="0"/>
              <a:ea typeface="Arial" charset="0"/>
              <a:cs typeface="Arial" charset="0"/>
            </a:endParaRPr>
          </a:p>
          <a:p>
            <a:r>
              <a:rPr lang="en-US" sz="2000" dirty="0" err="1">
                <a:solidFill>
                  <a:schemeClr val="bg1">
                    <a:lumMod val="50000"/>
                  </a:schemeClr>
                </a:solidFill>
              </a:rPr>
              <a:t>Steinhorn</a:t>
            </a:r>
            <a:r>
              <a:rPr lang="en-US" sz="2000" dirty="0">
                <a:solidFill>
                  <a:schemeClr val="bg1">
                    <a:lumMod val="50000"/>
                  </a:schemeClr>
                </a:solidFill>
              </a:rPr>
              <a:t>, </a:t>
            </a:r>
            <a:r>
              <a:rPr lang="en-US" sz="2000" dirty="0" err="1">
                <a:solidFill>
                  <a:schemeClr val="bg1">
                    <a:lumMod val="50000"/>
                  </a:schemeClr>
                </a:solidFill>
              </a:rPr>
              <a:t>Pediatr</a:t>
            </a:r>
            <a:r>
              <a:rPr lang="en-US" sz="2000" dirty="0">
                <a:solidFill>
                  <a:schemeClr val="bg1">
                    <a:lumMod val="50000"/>
                  </a:schemeClr>
                </a:solidFill>
              </a:rPr>
              <a:t> </a:t>
            </a:r>
            <a:r>
              <a:rPr lang="en-US" sz="2000" dirty="0" err="1">
                <a:solidFill>
                  <a:schemeClr val="bg1">
                    <a:lumMod val="50000"/>
                  </a:schemeClr>
                </a:solidFill>
              </a:rPr>
              <a:t>Emerg</a:t>
            </a:r>
            <a:r>
              <a:rPr lang="en-US" sz="2000" dirty="0">
                <a:solidFill>
                  <a:schemeClr val="bg1">
                    <a:lumMod val="50000"/>
                  </a:schemeClr>
                </a:solidFill>
              </a:rPr>
              <a:t> Med. 2008 Sept 9 </a:t>
            </a:r>
            <a:endParaRPr lang="en-US" sz="1800" dirty="0">
              <a:solidFill>
                <a:schemeClr val="bg1">
                  <a:lumMod val="50000"/>
                </a:schemeClr>
              </a:solidFill>
            </a:endParaRPr>
          </a:p>
          <a:p>
            <a:br>
              <a:rPr lang="en-US" altLang="zh-CN" sz="2000" dirty="0">
                <a:solidFill>
                  <a:schemeClr val="accent2"/>
                </a:solidFill>
                <a:latin typeface="Arial" pitchFamily="34" charset="0"/>
                <a:cs typeface="Arial" pitchFamily="34" charset="0"/>
              </a:rPr>
            </a:br>
            <a:br>
              <a:rPr lang="en-US" altLang="zh-CN" sz="2000" dirty="0">
                <a:solidFill>
                  <a:schemeClr val="accent2"/>
                </a:solidFill>
                <a:latin typeface="Arial" pitchFamily="34" charset="0"/>
                <a:cs typeface="Arial" pitchFamily="34" charset="0"/>
              </a:rPr>
            </a:b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37</a:t>
            </a:fld>
            <a:endParaRPr lang="en-US"/>
          </a:p>
        </p:txBody>
      </p:sp>
    </p:spTree>
    <p:extLst>
      <p:ext uri="{BB962C8B-B14F-4D97-AF65-F5344CB8AC3E}">
        <p14:creationId xmlns:p14="http://schemas.microsoft.com/office/powerpoint/2010/main" val="2519413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hour failed cases</a:t>
            </a:r>
            <a:br>
              <a:rPr lang="en-US" dirty="0"/>
            </a:br>
            <a:r>
              <a:rPr lang="en-US" dirty="0"/>
              <a:t>Note</a:t>
            </a:r>
            <a:r>
              <a:rPr lang="en-US" baseline="0" dirty="0"/>
              <a:t> – how many children have additional cardiac finding WITH a secondary condition diagnosis that they needed treatment for anyway.</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39</a:t>
            </a:fld>
            <a:endParaRPr lang="en-US"/>
          </a:p>
        </p:txBody>
      </p:sp>
    </p:spTree>
    <p:extLst>
      <p:ext uri="{BB962C8B-B14F-4D97-AF65-F5344CB8AC3E}">
        <p14:creationId xmlns:p14="http://schemas.microsoft.com/office/powerpoint/2010/main" val="468670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14400" fontAlgn="base">
              <a:spcAft>
                <a:spcPct val="0"/>
              </a:spcAft>
              <a:buClr>
                <a:srgbClr val="D70C05"/>
              </a:buClr>
              <a:buSzPct val="75000"/>
            </a:pPr>
            <a:r>
              <a:rPr lang="en-US" dirty="0"/>
              <a:t>Phase 1 </a:t>
            </a:r>
            <a:r>
              <a:rPr lang="en-US" dirty="0" err="1"/>
              <a:t>Mianyang</a:t>
            </a:r>
            <a:r>
              <a:rPr lang="en-US"/>
              <a:t> data</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40</a:t>
            </a:fld>
            <a:endParaRPr lang="en-US"/>
          </a:p>
        </p:txBody>
      </p:sp>
    </p:spTree>
    <p:extLst>
      <p:ext uri="{BB962C8B-B14F-4D97-AF65-F5344CB8AC3E}">
        <p14:creationId xmlns:p14="http://schemas.microsoft.com/office/powerpoint/2010/main" val="3288094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14400" fontAlgn="base">
              <a:spcAft>
                <a:spcPct val="0"/>
              </a:spcAft>
              <a:buClr>
                <a:srgbClr val="D70C05"/>
              </a:buClr>
              <a:buSzPct val="75000"/>
            </a:pPr>
            <a:r>
              <a:rPr lang="en-US" dirty="0"/>
              <a:t>Phase 1 </a:t>
            </a:r>
            <a:r>
              <a:rPr lang="en-US" dirty="0" err="1"/>
              <a:t>Mianyang</a:t>
            </a:r>
            <a:r>
              <a:rPr lang="en-US"/>
              <a:t> data</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41</a:t>
            </a:fld>
            <a:endParaRPr lang="en-US"/>
          </a:p>
        </p:txBody>
      </p:sp>
    </p:spTree>
    <p:extLst>
      <p:ext uri="{BB962C8B-B14F-4D97-AF65-F5344CB8AC3E}">
        <p14:creationId xmlns:p14="http://schemas.microsoft.com/office/powerpoint/2010/main" val="1734590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Vincent Sotto Medical Center, Nov 2013</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43</a:t>
            </a:fld>
            <a:endParaRPr lang="en-US"/>
          </a:p>
        </p:txBody>
      </p:sp>
    </p:spTree>
    <p:extLst>
      <p:ext uri="{BB962C8B-B14F-4D97-AF65-F5344CB8AC3E}">
        <p14:creationId xmlns:p14="http://schemas.microsoft.com/office/powerpoint/2010/main" val="1286648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4</a:t>
            </a:fld>
            <a:endParaRPr lang="en-US"/>
          </a:p>
        </p:txBody>
      </p:sp>
    </p:spTree>
    <p:extLst>
      <p:ext uri="{BB962C8B-B14F-4D97-AF65-F5344CB8AC3E}">
        <p14:creationId xmlns:p14="http://schemas.microsoft.com/office/powerpoint/2010/main" val="2072001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sz="2000" dirty="0">
                <a:solidFill>
                  <a:schemeClr val="bg1">
                    <a:lumMod val="50000"/>
                  </a:schemeClr>
                </a:solidFill>
                <a:latin typeface="Arial" charset="0"/>
              </a:rPr>
              <a:t>Open collaboration with public health , policy and hospital partners</a:t>
            </a:r>
          </a:p>
          <a:p>
            <a:pPr marL="342900" indent="-342900">
              <a:buFont typeface="Arial" charset="0"/>
              <a:buChar char="•"/>
            </a:pPr>
            <a:r>
              <a:rPr lang="en-US" sz="2000" dirty="0">
                <a:solidFill>
                  <a:schemeClr val="bg1">
                    <a:lumMod val="50000"/>
                  </a:schemeClr>
                </a:solidFill>
                <a:latin typeface="Arial" charset="0"/>
              </a:rPr>
              <a:t>Gaining National support and NBS Recommendation in China</a:t>
            </a:r>
          </a:p>
          <a:p>
            <a:pPr marL="342900" indent="-342900">
              <a:buFont typeface="Arial" charset="0"/>
              <a:buChar char="•"/>
            </a:pPr>
            <a:r>
              <a:rPr lang="en-US" sz="2000" dirty="0">
                <a:solidFill>
                  <a:schemeClr val="bg1">
                    <a:lumMod val="50000"/>
                  </a:schemeClr>
                </a:solidFill>
                <a:latin typeface="Arial" charset="0"/>
              </a:rPr>
              <a:t>Providing </a:t>
            </a:r>
            <a:r>
              <a:rPr lang="en-US" sz="2000" b="1" dirty="0">
                <a:solidFill>
                  <a:schemeClr val="bg1">
                    <a:lumMod val="50000"/>
                  </a:schemeClr>
                </a:solidFill>
                <a:latin typeface="Arial" charset="0"/>
              </a:rPr>
              <a:t>cost and efficacy data </a:t>
            </a:r>
            <a:r>
              <a:rPr lang="en-US" sz="2000" dirty="0">
                <a:solidFill>
                  <a:schemeClr val="bg1">
                    <a:lumMod val="50000"/>
                  </a:schemeClr>
                </a:solidFill>
                <a:latin typeface="Arial" charset="0"/>
              </a:rPr>
              <a:t>to hospitals, birthing centers, clinicians, public health and policy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48</a:t>
            </a:fld>
            <a:endParaRPr lang="en-US"/>
          </a:p>
        </p:txBody>
      </p:sp>
    </p:spTree>
    <p:extLst>
      <p:ext uri="{BB962C8B-B14F-4D97-AF65-F5344CB8AC3E}">
        <p14:creationId xmlns:p14="http://schemas.microsoft.com/office/powerpoint/2010/main" val="2927184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Expert delegation</a:t>
            </a:r>
            <a:r>
              <a:rPr lang="en-US" baseline="0" dirty="0"/>
              <a:t> to Beijing and Sichuan Province</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50</a:t>
            </a:fld>
            <a:endParaRPr lang="en-US"/>
          </a:p>
        </p:txBody>
      </p:sp>
    </p:spTree>
    <p:extLst>
      <p:ext uri="{BB962C8B-B14F-4D97-AF65-F5344CB8AC3E}">
        <p14:creationId xmlns:p14="http://schemas.microsoft.com/office/powerpoint/2010/main" val="1888252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2012 – first collaborative planning and education meetings with China public health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51</a:t>
            </a:fld>
            <a:endParaRPr lang="en-US"/>
          </a:p>
        </p:txBody>
      </p:sp>
    </p:spTree>
    <p:extLst>
      <p:ext uri="{BB962C8B-B14F-4D97-AF65-F5344CB8AC3E}">
        <p14:creationId xmlns:p14="http://schemas.microsoft.com/office/powerpoint/2010/main" val="3694823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2012 – first collaborative planning and education meetings with China public health officials</a:t>
            </a:r>
          </a:p>
        </p:txBody>
      </p:sp>
      <p:sp>
        <p:nvSpPr>
          <p:cNvPr id="4" name="Slide Number Placeholder 3"/>
          <p:cNvSpPr>
            <a:spLocks noGrp="1"/>
          </p:cNvSpPr>
          <p:nvPr>
            <p:ph type="sldNum" sz="quarter" idx="10"/>
          </p:nvPr>
        </p:nvSpPr>
        <p:spPr/>
        <p:txBody>
          <a:bodyPr/>
          <a:lstStyle/>
          <a:p>
            <a:fld id="{33D9BB30-8611-E844-8747-3E55B6078332}" type="slidenum">
              <a:rPr lang="en-US" smtClean="0"/>
              <a:t>52</a:t>
            </a:fld>
            <a:endParaRPr lang="en-US"/>
          </a:p>
        </p:txBody>
      </p:sp>
    </p:spTree>
    <p:extLst>
      <p:ext uri="{BB962C8B-B14F-4D97-AF65-F5344CB8AC3E}">
        <p14:creationId xmlns:p14="http://schemas.microsoft.com/office/powerpoint/2010/main" val="755563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14400" fontAlgn="base">
              <a:spcAft>
                <a:spcPct val="0"/>
              </a:spcAft>
              <a:buClr>
                <a:srgbClr val="D70C05"/>
              </a:buClr>
              <a:buSzPct val="75000"/>
            </a:pPr>
            <a:r>
              <a:rPr lang="en-US" dirty="0"/>
              <a:t>Phase 1 </a:t>
            </a:r>
            <a:r>
              <a:rPr lang="en-US" dirty="0" err="1"/>
              <a:t>Mianyang</a:t>
            </a:r>
            <a:r>
              <a:rPr lang="en-US"/>
              <a:t> data</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53</a:t>
            </a:fld>
            <a:endParaRPr lang="en-US"/>
          </a:p>
        </p:txBody>
      </p:sp>
    </p:spTree>
    <p:extLst>
      <p:ext uri="{BB962C8B-B14F-4D97-AF65-F5344CB8AC3E}">
        <p14:creationId xmlns:p14="http://schemas.microsoft.com/office/powerpoint/2010/main" val="602359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Vincent Sotto Medical Center, Nov 2013</a:t>
            </a:r>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55</a:t>
            </a:fld>
            <a:endParaRPr lang="en-US"/>
          </a:p>
        </p:txBody>
      </p:sp>
    </p:spTree>
    <p:extLst>
      <p:ext uri="{BB962C8B-B14F-4D97-AF65-F5344CB8AC3E}">
        <p14:creationId xmlns:p14="http://schemas.microsoft.com/office/powerpoint/2010/main" val="13944111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Among</a:t>
            </a:r>
            <a:r>
              <a:rPr lang="en-US" baseline="0" dirty="0"/>
              <a:t> the early commitment-makers to the Every Newborn Action Plan, the BORN Project is leveraging new data from the UN, the Malaria Consortium, Gates Foundation, PATH and others; </a:t>
            </a:r>
            <a:r>
              <a:rPr lang="en-US" dirty="0"/>
              <a:t>Pulse</a:t>
            </a:r>
            <a:r>
              <a:rPr lang="en-US" baseline="0" dirty="0"/>
              <a:t> ox has r</a:t>
            </a:r>
            <a:r>
              <a:rPr lang="en-US" dirty="0"/>
              <a:t>ecently named</a:t>
            </a:r>
            <a:r>
              <a:rPr lang="en-US" baseline="0" dirty="0"/>
              <a:t> as one of the 30 highest impact innovations with the capacity to save lives</a:t>
            </a:r>
            <a:endParaRPr lang="en-US" dirty="0"/>
          </a:p>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57</a:t>
            </a:fld>
            <a:endParaRPr lang="en-US"/>
          </a:p>
        </p:txBody>
      </p:sp>
    </p:spTree>
    <p:extLst>
      <p:ext uri="{BB962C8B-B14F-4D97-AF65-F5344CB8AC3E}">
        <p14:creationId xmlns:p14="http://schemas.microsoft.com/office/powerpoint/2010/main" val="1720828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VR clip from China project: https://</a:t>
            </a:r>
            <a:r>
              <a:rPr lang="en-US" sz="1200" b="1" dirty="0" err="1">
                <a:solidFill>
                  <a:schemeClr val="tx1"/>
                </a:solidFill>
              </a:rPr>
              <a:t>www.youtube.com</a:t>
            </a:r>
            <a:r>
              <a:rPr lang="en-US" sz="1200" b="1" dirty="0">
                <a:solidFill>
                  <a:schemeClr val="tx1"/>
                </a:solidFill>
              </a:rPr>
              <a:t>/</a:t>
            </a:r>
            <a:r>
              <a:rPr lang="en-US" sz="1200" b="1" dirty="0" err="1">
                <a:solidFill>
                  <a:schemeClr val="tx1"/>
                </a:solidFill>
              </a:rPr>
              <a:t>watch?v</a:t>
            </a:r>
            <a:r>
              <a:rPr lang="en-US" sz="1200" b="1" dirty="0">
                <a:solidFill>
                  <a:schemeClr val="tx1"/>
                </a:solidFill>
              </a:rPr>
              <a:t>=wGM_9YeyDA0</a:t>
            </a:r>
          </a:p>
          <a:p>
            <a:endParaRPr lang="en-US" sz="1200" b="1" dirty="0">
              <a:solidFill>
                <a:schemeClr val="tx1"/>
              </a:solidFill>
            </a:endParaRPr>
          </a:p>
          <a:p>
            <a:r>
              <a:rPr lang="en-US" sz="1200" b="0" dirty="0">
                <a:solidFill>
                  <a:srgbClr val="7F7F7F"/>
                </a:solidFill>
              </a:rPr>
              <a:t>Annamarie Saarinen,</a:t>
            </a:r>
            <a:r>
              <a:rPr lang="en-US" sz="1200" b="0" baseline="0" dirty="0">
                <a:solidFill>
                  <a:srgbClr val="7F7F7F"/>
                </a:solidFill>
              </a:rPr>
              <a:t> </a:t>
            </a:r>
            <a:r>
              <a:rPr lang="en-US" sz="1200" b="0" dirty="0">
                <a:solidFill>
                  <a:srgbClr val="7F7F7F"/>
                </a:solidFill>
              </a:rPr>
              <a:t>Humphrey Policy Fellow, University of Minnesota </a:t>
            </a:r>
            <a:br>
              <a:rPr lang="en-US" sz="1200" b="0" dirty="0">
                <a:solidFill>
                  <a:srgbClr val="7F7F7F"/>
                </a:solidFill>
              </a:rPr>
            </a:br>
            <a:r>
              <a:rPr lang="en-US" sz="1200" b="0" dirty="0">
                <a:solidFill>
                  <a:srgbClr val="7F7F7F"/>
                </a:solidFill>
              </a:rPr>
              <a:t>American Academy of Pediatrics, Expert Panel on Newborn Screening &amp; CHD</a:t>
            </a:r>
            <a:br>
              <a:rPr lang="en-US" sz="1200" b="0" dirty="0">
                <a:solidFill>
                  <a:srgbClr val="7F7F7F"/>
                </a:solidFill>
              </a:rPr>
            </a:br>
            <a:r>
              <a:rPr lang="en-US" sz="1200" b="0" dirty="0">
                <a:solidFill>
                  <a:srgbClr val="7F7F7F"/>
                </a:solidFill>
              </a:rPr>
              <a:t>Minnesota Advisory Committee on Heritable and congenital Disorders</a:t>
            </a:r>
            <a:br>
              <a:rPr lang="en-US" sz="1200" b="0" dirty="0">
                <a:solidFill>
                  <a:srgbClr val="7F7F7F"/>
                </a:solidFill>
              </a:rPr>
            </a:br>
            <a:r>
              <a:rPr lang="en-US" sz="1200" b="0" dirty="0">
                <a:solidFill>
                  <a:srgbClr val="7F7F7F"/>
                </a:solidFill>
              </a:rPr>
              <a:t>UN Pneumonia Innovations Workgroup; Every Newborn Action Plan</a:t>
            </a:r>
          </a:p>
          <a:p>
            <a:endParaRPr lang="en-US" sz="1200" b="0" dirty="0">
              <a:solidFill>
                <a:srgbClr val="7F7F7F"/>
              </a:solidFill>
            </a:endParaRPr>
          </a:p>
        </p:txBody>
      </p:sp>
      <p:sp>
        <p:nvSpPr>
          <p:cNvPr id="4" name="Slide Number Placeholder 3"/>
          <p:cNvSpPr>
            <a:spLocks noGrp="1"/>
          </p:cNvSpPr>
          <p:nvPr>
            <p:ph type="sldNum" sz="quarter" idx="10"/>
          </p:nvPr>
        </p:nvSpPr>
        <p:spPr/>
        <p:txBody>
          <a:bodyPr/>
          <a:lstStyle/>
          <a:p>
            <a:fld id="{33D9BB30-8611-E844-8747-3E55B6078332}" type="slidenum">
              <a:rPr lang="en-US" smtClean="0"/>
              <a:t>59</a:t>
            </a:fld>
            <a:endParaRPr lang="en-US"/>
          </a:p>
        </p:txBody>
      </p:sp>
    </p:spTree>
    <p:extLst>
      <p:ext uri="{BB962C8B-B14F-4D97-AF65-F5344CB8AC3E}">
        <p14:creationId xmlns:p14="http://schemas.microsoft.com/office/powerpoint/2010/main" val="1938094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the Japanese mend broken objects, they fill the cracks with gold.  They believe that when something's suffered damage or is broken, that it simply has a history it becomes more beautiful.  </a:t>
            </a:r>
            <a:endParaRPr lang="en-US" sz="1200" b="0" dirty="0">
              <a:solidFill>
                <a:srgbClr val="7F7F7F"/>
              </a:solidFill>
            </a:endParaRPr>
          </a:p>
        </p:txBody>
      </p:sp>
      <p:sp>
        <p:nvSpPr>
          <p:cNvPr id="4" name="Slide Number Placeholder 3"/>
          <p:cNvSpPr>
            <a:spLocks noGrp="1"/>
          </p:cNvSpPr>
          <p:nvPr>
            <p:ph type="sldNum" sz="quarter" idx="10"/>
          </p:nvPr>
        </p:nvSpPr>
        <p:spPr/>
        <p:txBody>
          <a:bodyPr/>
          <a:lstStyle/>
          <a:p>
            <a:fld id="{33D9BB30-8611-E844-8747-3E55B6078332}" type="slidenum">
              <a:rPr lang="en-US" smtClean="0"/>
              <a:t>60</a:t>
            </a:fld>
            <a:endParaRPr lang="en-US"/>
          </a:p>
        </p:txBody>
      </p:sp>
    </p:spTree>
    <p:extLst>
      <p:ext uri="{BB962C8B-B14F-4D97-AF65-F5344CB8AC3E}">
        <p14:creationId xmlns:p14="http://schemas.microsoft.com/office/powerpoint/2010/main" val="1989961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9BB30-8611-E844-8747-3E55B6078332}" type="slidenum">
              <a:rPr lang="en-US" smtClean="0"/>
              <a:t>61</a:t>
            </a:fld>
            <a:endParaRPr lang="en-US"/>
          </a:p>
        </p:txBody>
      </p:sp>
    </p:spTree>
    <p:extLst>
      <p:ext uri="{BB962C8B-B14F-4D97-AF65-F5344CB8AC3E}">
        <p14:creationId xmlns:p14="http://schemas.microsoft.com/office/powerpoint/2010/main" val="383820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5</a:t>
            </a:fld>
            <a:endParaRPr lang="en-US"/>
          </a:p>
        </p:txBody>
      </p:sp>
    </p:spTree>
    <p:extLst>
      <p:ext uri="{BB962C8B-B14F-4D97-AF65-F5344CB8AC3E}">
        <p14:creationId xmlns:p14="http://schemas.microsoft.com/office/powerpoint/2010/main" val="4158646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the Japanese mend broken objects, they fill the cracks with gold.  They believe that when something's suffered damage or is broken, that it simply has a history it becomes more beautiful.  </a:t>
            </a:r>
            <a:endParaRPr lang="en-US" sz="1200" b="0" dirty="0">
              <a:solidFill>
                <a:srgbClr val="7F7F7F"/>
              </a:solidFill>
            </a:endParaRPr>
          </a:p>
        </p:txBody>
      </p:sp>
      <p:sp>
        <p:nvSpPr>
          <p:cNvPr id="4" name="Slide Number Placeholder 3"/>
          <p:cNvSpPr>
            <a:spLocks noGrp="1"/>
          </p:cNvSpPr>
          <p:nvPr>
            <p:ph type="sldNum" sz="quarter" idx="10"/>
          </p:nvPr>
        </p:nvSpPr>
        <p:spPr/>
        <p:txBody>
          <a:bodyPr/>
          <a:lstStyle/>
          <a:p>
            <a:fld id="{33D9BB30-8611-E844-8747-3E55B6078332}" type="slidenum">
              <a:rPr lang="en-US" smtClean="0"/>
              <a:t>62</a:t>
            </a:fld>
            <a:endParaRPr lang="en-US"/>
          </a:p>
        </p:txBody>
      </p:sp>
    </p:spTree>
    <p:extLst>
      <p:ext uri="{BB962C8B-B14F-4D97-AF65-F5344CB8AC3E}">
        <p14:creationId xmlns:p14="http://schemas.microsoft.com/office/powerpoint/2010/main" val="613306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VR clip from China project: https://</a:t>
            </a:r>
            <a:r>
              <a:rPr lang="en-US" sz="1200" b="1" dirty="0" err="1">
                <a:solidFill>
                  <a:schemeClr val="tx1"/>
                </a:solidFill>
              </a:rPr>
              <a:t>www.youtube.com</a:t>
            </a:r>
            <a:r>
              <a:rPr lang="en-US" sz="1200" b="1" dirty="0">
                <a:solidFill>
                  <a:schemeClr val="tx1"/>
                </a:solidFill>
              </a:rPr>
              <a:t>/</a:t>
            </a:r>
            <a:r>
              <a:rPr lang="en-US" sz="1200" b="1" dirty="0" err="1">
                <a:solidFill>
                  <a:schemeClr val="tx1"/>
                </a:solidFill>
              </a:rPr>
              <a:t>watch?v</a:t>
            </a:r>
            <a:r>
              <a:rPr lang="en-US" sz="1200" b="1" dirty="0">
                <a:solidFill>
                  <a:schemeClr val="tx1"/>
                </a:solidFill>
              </a:rPr>
              <a:t>=wGM_9YeyDA0</a:t>
            </a:r>
          </a:p>
          <a:p>
            <a:endParaRPr lang="en-US" sz="1200" b="1" dirty="0">
              <a:solidFill>
                <a:schemeClr val="tx1"/>
              </a:solidFill>
            </a:endParaRPr>
          </a:p>
          <a:p>
            <a:r>
              <a:rPr lang="en-US" sz="1200" b="0" dirty="0">
                <a:solidFill>
                  <a:srgbClr val="7F7F7F"/>
                </a:solidFill>
              </a:rPr>
              <a:t>Annamarie Saarinen,</a:t>
            </a:r>
            <a:r>
              <a:rPr lang="en-US" sz="1200" b="0" baseline="0" dirty="0">
                <a:solidFill>
                  <a:srgbClr val="7F7F7F"/>
                </a:solidFill>
              </a:rPr>
              <a:t> </a:t>
            </a:r>
            <a:r>
              <a:rPr lang="en-US" sz="1200" b="0" dirty="0">
                <a:solidFill>
                  <a:srgbClr val="7F7F7F"/>
                </a:solidFill>
              </a:rPr>
              <a:t>Humphrey Policy Fellow, University of Minnesota </a:t>
            </a:r>
            <a:br>
              <a:rPr lang="en-US" sz="1200" b="0" dirty="0">
                <a:solidFill>
                  <a:srgbClr val="7F7F7F"/>
                </a:solidFill>
              </a:rPr>
            </a:br>
            <a:r>
              <a:rPr lang="en-US" sz="1200" b="0" dirty="0">
                <a:solidFill>
                  <a:srgbClr val="7F7F7F"/>
                </a:solidFill>
              </a:rPr>
              <a:t>American Academy of Pediatrics, Expert Panel on Newborn Screening &amp; CHD</a:t>
            </a:r>
            <a:br>
              <a:rPr lang="en-US" sz="1200" b="0" dirty="0">
                <a:solidFill>
                  <a:srgbClr val="7F7F7F"/>
                </a:solidFill>
              </a:rPr>
            </a:br>
            <a:r>
              <a:rPr lang="en-US" sz="1200" b="0" dirty="0">
                <a:solidFill>
                  <a:srgbClr val="7F7F7F"/>
                </a:solidFill>
              </a:rPr>
              <a:t>Minnesota Advisory Committee on Heritable and congenital Disorders</a:t>
            </a:r>
            <a:br>
              <a:rPr lang="en-US" sz="1200" b="0" dirty="0">
                <a:solidFill>
                  <a:srgbClr val="7F7F7F"/>
                </a:solidFill>
              </a:rPr>
            </a:br>
            <a:r>
              <a:rPr lang="en-US" sz="1200" b="0" dirty="0">
                <a:solidFill>
                  <a:srgbClr val="7F7F7F"/>
                </a:solidFill>
              </a:rPr>
              <a:t>UN Pneumonia Innovations Workgroup; Every Newborn Action Plan</a:t>
            </a:r>
          </a:p>
          <a:p>
            <a:endParaRPr lang="en-US" sz="1200" b="0" dirty="0">
              <a:solidFill>
                <a:srgbClr val="7F7F7F"/>
              </a:solidFill>
            </a:endParaRPr>
          </a:p>
        </p:txBody>
      </p:sp>
      <p:sp>
        <p:nvSpPr>
          <p:cNvPr id="4" name="Slide Number Placeholder 3"/>
          <p:cNvSpPr>
            <a:spLocks noGrp="1"/>
          </p:cNvSpPr>
          <p:nvPr>
            <p:ph type="sldNum" sz="quarter" idx="10"/>
          </p:nvPr>
        </p:nvSpPr>
        <p:spPr/>
        <p:txBody>
          <a:bodyPr/>
          <a:lstStyle/>
          <a:p>
            <a:fld id="{33D9BB30-8611-E844-8747-3E55B6078332}" type="slidenum">
              <a:rPr lang="en-US" smtClean="0"/>
              <a:t>63</a:t>
            </a:fld>
            <a:endParaRPr lang="en-US"/>
          </a:p>
        </p:txBody>
      </p:sp>
    </p:spTree>
    <p:extLst>
      <p:ext uri="{BB962C8B-B14F-4D97-AF65-F5344CB8AC3E}">
        <p14:creationId xmlns:p14="http://schemas.microsoft.com/office/powerpoint/2010/main" val="313959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6</a:t>
            </a:fld>
            <a:endParaRPr lang="en-US"/>
          </a:p>
        </p:txBody>
      </p:sp>
    </p:spTree>
    <p:extLst>
      <p:ext uri="{BB962C8B-B14F-4D97-AF65-F5344CB8AC3E}">
        <p14:creationId xmlns:p14="http://schemas.microsoft.com/office/powerpoint/2010/main" val="67868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This was our process in the US - September 2011, U.S. Department of Health and Human Services recommended all 4.2 million babies born annually in the United States should be screened for early detection of heart defects </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Recommendation endorsed by AAP,  AHA,  ACC, March of Dimes, Newborn Coalition</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b="1" dirty="0">
                <a:solidFill>
                  <a:schemeClr val="tx1">
                    <a:lumMod val="50000"/>
                    <a:lumOff val="50000"/>
                  </a:schemeClr>
                </a:solidFill>
                <a:latin typeface="Gill Sans"/>
                <a:ea typeface="ＭＳ Ｐゴシック" pitchFamily="1" charset="-128"/>
                <a:cs typeface="ＭＳ Ｐゴシック" pitchFamily="1" charset="-128"/>
              </a:rPr>
              <a:t>Single biggest implementation hurdle</a:t>
            </a:r>
            <a:r>
              <a:rPr lang="en-US" dirty="0">
                <a:solidFill>
                  <a:schemeClr val="tx1">
                    <a:lumMod val="50000"/>
                    <a:lumOff val="50000"/>
                  </a:schemeClr>
                </a:solidFill>
                <a:latin typeface="Gill Sans"/>
                <a:ea typeface="ＭＳ Ｐゴシック" pitchFamily="1" charset="-128"/>
                <a:cs typeface="ＭＳ Ｐゴシック" pitchFamily="1" charset="-128"/>
              </a:rPr>
              <a:t>: </a:t>
            </a:r>
            <a:br>
              <a:rPr lang="en-US" dirty="0">
                <a:solidFill>
                  <a:schemeClr val="tx1">
                    <a:lumMod val="50000"/>
                    <a:lumOff val="50000"/>
                  </a:schemeClr>
                </a:solidFill>
                <a:latin typeface="Gill Sans"/>
                <a:ea typeface="ＭＳ Ｐゴシック" pitchFamily="1" charset="-128"/>
                <a:cs typeface="ＭＳ Ｐゴシック" pitchFamily="1" charset="-128"/>
              </a:rPr>
            </a:br>
            <a:r>
              <a:rPr lang="en-US" dirty="0">
                <a:solidFill>
                  <a:schemeClr val="tx1">
                    <a:lumMod val="50000"/>
                    <a:lumOff val="50000"/>
                  </a:schemeClr>
                </a:solidFill>
                <a:latin typeface="Gill Sans"/>
                <a:ea typeface="ＭＳ Ｐゴシック" pitchFamily="1" charset="-128"/>
                <a:cs typeface="ＭＳ Ｐゴシック" pitchFamily="1" charset="-128"/>
              </a:rPr>
              <a:t>Access to point of care confirmatory diagnosis</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r>
              <a:rPr lang="en-US" baseline="0" dirty="0"/>
              <a:t>.</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7</a:t>
            </a:fld>
            <a:endParaRPr lang="en-US"/>
          </a:p>
        </p:txBody>
      </p:sp>
    </p:spTree>
    <p:extLst>
      <p:ext uri="{BB962C8B-B14F-4D97-AF65-F5344CB8AC3E}">
        <p14:creationId xmlns:p14="http://schemas.microsoft.com/office/powerpoint/2010/main" val="42350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This was our process in the US - September 2011, U.S. Department of Health and Human Services recommended all 4.2 million babies born annually in the United States should be screened for early detection of heart defects </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Recommendation endorsed by AAP,  AHA,  ACC, March of Dimes, Newborn Coalition</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b="1" dirty="0">
                <a:solidFill>
                  <a:schemeClr val="tx1">
                    <a:lumMod val="50000"/>
                    <a:lumOff val="50000"/>
                  </a:schemeClr>
                </a:solidFill>
                <a:latin typeface="Gill Sans"/>
                <a:ea typeface="ＭＳ Ｐゴシック" pitchFamily="1" charset="-128"/>
                <a:cs typeface="ＭＳ Ｐゴシック" pitchFamily="1" charset="-128"/>
              </a:rPr>
              <a:t>Single biggest implementation hurdle</a:t>
            </a:r>
            <a:r>
              <a:rPr lang="en-US" dirty="0">
                <a:solidFill>
                  <a:schemeClr val="tx1">
                    <a:lumMod val="50000"/>
                    <a:lumOff val="50000"/>
                  </a:schemeClr>
                </a:solidFill>
                <a:latin typeface="Gill Sans"/>
                <a:ea typeface="ＭＳ Ｐゴシック" pitchFamily="1" charset="-128"/>
                <a:cs typeface="ＭＳ Ｐゴシック" pitchFamily="1" charset="-128"/>
              </a:rPr>
              <a:t>: </a:t>
            </a:r>
            <a:br>
              <a:rPr lang="en-US" dirty="0">
                <a:solidFill>
                  <a:schemeClr val="tx1">
                    <a:lumMod val="50000"/>
                    <a:lumOff val="50000"/>
                  </a:schemeClr>
                </a:solidFill>
                <a:latin typeface="Gill Sans"/>
                <a:ea typeface="ＭＳ Ｐゴシック" pitchFamily="1" charset="-128"/>
                <a:cs typeface="ＭＳ Ｐゴシック" pitchFamily="1" charset="-128"/>
              </a:rPr>
            </a:br>
            <a:r>
              <a:rPr lang="en-US" dirty="0">
                <a:solidFill>
                  <a:schemeClr val="tx1">
                    <a:lumMod val="50000"/>
                    <a:lumOff val="50000"/>
                  </a:schemeClr>
                </a:solidFill>
                <a:latin typeface="Gill Sans"/>
                <a:ea typeface="ＭＳ Ｐゴシック" pitchFamily="1" charset="-128"/>
                <a:cs typeface="ＭＳ Ｐゴシック" pitchFamily="1" charset="-128"/>
              </a:rPr>
              <a:t>Access to point of care confirmatory diagnosis</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r>
              <a:rPr lang="en-US" baseline="0" dirty="0"/>
              <a:t>.</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8</a:t>
            </a:fld>
            <a:endParaRPr lang="en-US"/>
          </a:p>
        </p:txBody>
      </p:sp>
    </p:spTree>
    <p:extLst>
      <p:ext uri="{BB962C8B-B14F-4D97-AF65-F5344CB8AC3E}">
        <p14:creationId xmlns:p14="http://schemas.microsoft.com/office/powerpoint/2010/main" val="78475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This was our process in the US - September 2011, U.S. Department of Health and Human Services recommended all 4.2 million babies born annually in the United States should be screened for early detection of heart defects </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dirty="0">
                <a:solidFill>
                  <a:schemeClr val="tx1">
                    <a:lumMod val="50000"/>
                    <a:lumOff val="50000"/>
                  </a:schemeClr>
                </a:solidFill>
                <a:latin typeface="Gill Sans"/>
                <a:ea typeface="ＭＳ Ｐゴシック" pitchFamily="1" charset="-128"/>
                <a:cs typeface="ＭＳ Ｐゴシック" pitchFamily="1" charset="-128"/>
              </a:rPr>
              <a:t>Recommendation endorsed by AAP,  AHA,  ACC, March of Dimes, Newborn Coalition</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pPr>
              <a:defRPr/>
            </a:pPr>
            <a:r>
              <a:rPr lang="en-US" b="1" dirty="0">
                <a:solidFill>
                  <a:schemeClr val="tx1">
                    <a:lumMod val="50000"/>
                    <a:lumOff val="50000"/>
                  </a:schemeClr>
                </a:solidFill>
                <a:latin typeface="Gill Sans"/>
                <a:ea typeface="ＭＳ Ｐゴシック" pitchFamily="1" charset="-128"/>
                <a:cs typeface="ＭＳ Ｐゴシック" pitchFamily="1" charset="-128"/>
              </a:rPr>
              <a:t>Single biggest implementation hurdle</a:t>
            </a:r>
            <a:r>
              <a:rPr lang="en-US" dirty="0">
                <a:solidFill>
                  <a:schemeClr val="tx1">
                    <a:lumMod val="50000"/>
                    <a:lumOff val="50000"/>
                  </a:schemeClr>
                </a:solidFill>
                <a:latin typeface="Gill Sans"/>
                <a:ea typeface="ＭＳ Ｐゴシック" pitchFamily="1" charset="-128"/>
                <a:cs typeface="ＭＳ Ｐゴシック" pitchFamily="1" charset="-128"/>
              </a:rPr>
              <a:t>: </a:t>
            </a:r>
            <a:br>
              <a:rPr lang="en-US" dirty="0">
                <a:solidFill>
                  <a:schemeClr val="tx1">
                    <a:lumMod val="50000"/>
                    <a:lumOff val="50000"/>
                  </a:schemeClr>
                </a:solidFill>
                <a:latin typeface="Gill Sans"/>
                <a:ea typeface="ＭＳ Ｐゴシック" pitchFamily="1" charset="-128"/>
                <a:cs typeface="ＭＳ Ｐゴシック" pitchFamily="1" charset="-128"/>
              </a:rPr>
            </a:br>
            <a:r>
              <a:rPr lang="en-US" dirty="0">
                <a:solidFill>
                  <a:schemeClr val="tx1">
                    <a:lumMod val="50000"/>
                    <a:lumOff val="50000"/>
                  </a:schemeClr>
                </a:solidFill>
                <a:latin typeface="Gill Sans"/>
                <a:ea typeface="ＭＳ Ｐゴシック" pitchFamily="1" charset="-128"/>
                <a:cs typeface="ＭＳ Ｐゴシック" pitchFamily="1" charset="-128"/>
              </a:rPr>
              <a:t>Access to point of care confirmatory diagnosis</a:t>
            </a:r>
          </a:p>
          <a:p>
            <a:pPr>
              <a:defRPr/>
            </a:pPr>
            <a:endParaRPr lang="en-US" dirty="0">
              <a:solidFill>
                <a:schemeClr val="tx1">
                  <a:lumMod val="50000"/>
                  <a:lumOff val="50000"/>
                </a:schemeClr>
              </a:solidFill>
              <a:latin typeface="Gill Sans"/>
              <a:ea typeface="ＭＳ Ｐゴシック" pitchFamily="1" charset="-128"/>
              <a:cs typeface="ＭＳ Ｐゴシック" pitchFamily="1" charset="-128"/>
            </a:endParaRPr>
          </a:p>
          <a:p>
            <a:r>
              <a:rPr lang="en-US" baseline="0" dirty="0"/>
              <a:t>.</a:t>
            </a:r>
            <a:endParaRPr lang="en-US" dirty="0"/>
          </a:p>
        </p:txBody>
      </p:sp>
      <p:sp>
        <p:nvSpPr>
          <p:cNvPr id="4" name="Slide Number Placeholder 3"/>
          <p:cNvSpPr>
            <a:spLocks noGrp="1"/>
          </p:cNvSpPr>
          <p:nvPr>
            <p:ph type="sldNum" sz="quarter" idx="10"/>
          </p:nvPr>
        </p:nvSpPr>
        <p:spPr/>
        <p:txBody>
          <a:bodyPr/>
          <a:lstStyle/>
          <a:p>
            <a:fld id="{B4AC38DB-E87A-594B-BE81-13F8FA1D9A84}" type="slidenum">
              <a:rPr lang="en-US" smtClean="0"/>
              <a:pPr/>
              <a:t>9</a:t>
            </a:fld>
            <a:endParaRPr lang="en-US"/>
          </a:p>
        </p:txBody>
      </p:sp>
    </p:spTree>
    <p:extLst>
      <p:ext uri="{BB962C8B-B14F-4D97-AF65-F5344CB8AC3E}">
        <p14:creationId xmlns:p14="http://schemas.microsoft.com/office/powerpoint/2010/main" val="3402425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Neonatal_0515HR_adh_hand_1.25.11.jpg"/>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0"/>
            <a:ext cx="9144000" cy="4402190"/>
          </a:xfrm>
          <a:prstGeom prst="rect">
            <a:avLst/>
          </a:prstGeom>
        </p:spPr>
      </p:pic>
      <p:sp>
        <p:nvSpPr>
          <p:cNvPr id="8" name="Rectangle 7"/>
          <p:cNvSpPr/>
          <p:nvPr userDrawn="1"/>
        </p:nvSpPr>
        <p:spPr>
          <a:xfrm>
            <a:off x="0" y="2554110"/>
            <a:ext cx="9144000" cy="1926167"/>
          </a:xfrm>
          <a:prstGeom prst="rect">
            <a:avLst/>
          </a:prstGeom>
          <a:gradFill flip="none" rotWithShape="1">
            <a:gsLst>
              <a:gs pos="48000">
                <a:schemeClr val="bg1"/>
              </a:gs>
              <a:gs pos="100000">
                <a:schemeClr val="bg1">
                  <a:alpha val="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4480277"/>
            <a:ext cx="7772400" cy="1470025"/>
          </a:xfrm>
        </p:spPr>
        <p:txBody>
          <a:bodyPr anchor="t"/>
          <a:lstStyle>
            <a:lvl1pPr algn="l">
              <a:defRPr/>
            </a:lvl1pPr>
          </a:lstStyle>
          <a:p>
            <a:r>
              <a:rPr lang="en-US" dirty="0"/>
              <a:t>Click to edit Master title style</a:t>
            </a:r>
          </a:p>
        </p:txBody>
      </p:sp>
      <p:sp>
        <p:nvSpPr>
          <p:cNvPr id="4" name="Date Placeholder 3"/>
          <p:cNvSpPr>
            <a:spLocks noGrp="1"/>
          </p:cNvSpPr>
          <p:nvPr>
            <p:ph type="dt" sz="half" idx="10"/>
          </p:nvPr>
        </p:nvSpPr>
        <p:spPr/>
        <p:txBody>
          <a:bodyPr/>
          <a:lstStyle/>
          <a:p>
            <a:fld id="{CE8D5B4B-FC89-D647-AA00-C04522686FAA}"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A6D9B-3CF0-0C40-A7AC-5089EFD4D507}" type="slidenum">
              <a:rPr lang="en-US" smtClean="0"/>
              <a:pPr/>
              <a:t>‹#›</a:t>
            </a:fld>
            <a:endParaRPr lang="en-US"/>
          </a:p>
        </p:txBody>
      </p:sp>
      <p:pic>
        <p:nvPicPr>
          <p:cNvPr id="9" name="Picture 8" descr="NB_FandC_logo_URL_We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3457845"/>
            <a:ext cx="4772915" cy="1022432"/>
          </a:xfrm>
          <a:prstGeom prst="rect">
            <a:avLst/>
          </a:prstGeom>
        </p:spPr>
      </p:pic>
      <p:sp>
        <p:nvSpPr>
          <p:cNvPr id="10" name="Rectangle 9"/>
          <p:cNvSpPr/>
          <p:nvPr userDrawn="1"/>
        </p:nvSpPr>
        <p:spPr>
          <a:xfrm>
            <a:off x="0" y="6115775"/>
            <a:ext cx="2604771" cy="742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182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D5B4B-FC89-D647-AA00-C04522686FAA}"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229629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D5B4B-FC89-D647-AA00-C04522686FAA}"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300391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648ABA-C09F-DA4F-868C-8E40790A0788}"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4DEEB-9376-3C41-856E-E8730B58298C}" type="slidenum">
              <a:rPr lang="en-US" smtClean="0"/>
              <a:pPr/>
              <a:t>‹#›</a:t>
            </a:fld>
            <a:endParaRPr lang="en-US"/>
          </a:p>
        </p:txBody>
      </p:sp>
    </p:spTree>
    <p:extLst>
      <p:ext uri="{BB962C8B-B14F-4D97-AF65-F5344CB8AC3E}">
        <p14:creationId xmlns:p14="http://schemas.microsoft.com/office/powerpoint/2010/main" val="404409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4" name="Date Placeholder 3"/>
          <p:cNvSpPr>
            <a:spLocks noGrp="1"/>
          </p:cNvSpPr>
          <p:nvPr>
            <p:ph type="dt" sz="half" idx="10"/>
          </p:nvPr>
        </p:nvSpPr>
        <p:spPr/>
        <p:txBody>
          <a:bodyPr/>
          <a:lstStyle/>
          <a:p>
            <a:fld id="{CE8D5B4B-FC89-D647-AA00-C04522686FAA}"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A6D9B-3CF0-0C40-A7AC-5089EFD4D507}" type="slidenum">
              <a:rPr lang="en-US" smtClean="0"/>
              <a:pPr/>
              <a:t>‹#›</a:t>
            </a:fld>
            <a:endParaRPr lang="en-US"/>
          </a:p>
        </p:txBody>
      </p:sp>
      <p:sp>
        <p:nvSpPr>
          <p:cNvPr id="7" name="Picture Placeholder 2"/>
          <p:cNvSpPr>
            <a:spLocks noGrp="1"/>
          </p:cNvSpPr>
          <p:nvPr>
            <p:ph type="pic" idx="13"/>
          </p:nvPr>
        </p:nvSpPr>
        <p:spPr>
          <a:xfrm>
            <a:off x="0" y="-1"/>
            <a:ext cx="9144000" cy="4087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9" name="Straight Connector 8"/>
          <p:cNvCxnSpPr/>
          <p:nvPr userDrawn="1"/>
        </p:nvCxnSpPr>
        <p:spPr>
          <a:xfrm>
            <a:off x="0" y="4103688"/>
            <a:ext cx="9144000" cy="0"/>
          </a:xfrm>
          <a:prstGeom prst="line">
            <a:avLst/>
          </a:prstGeom>
          <a:ln w="38100">
            <a:solidFill>
              <a:schemeClr val="tx2"/>
            </a:solidFill>
          </a:ln>
          <a:effectLst>
            <a:outerShdw blurRad="40000" dist="20000" dir="5400000" rotWithShape="0">
              <a:srgbClr val="000000">
                <a:alpha val="17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253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Shape 191"/>
          <p:cNvSpPr/>
          <p:nvPr userDrawn="1"/>
        </p:nvSpPr>
        <p:spPr>
          <a:xfrm rot="16200000">
            <a:off x="4549140" y="-3365814"/>
            <a:ext cx="45719" cy="9144001"/>
          </a:xfrm>
          <a:prstGeom prst="rect">
            <a:avLst/>
          </a:prstGeom>
          <a:solidFill>
            <a:srgbClr val="D0171D"/>
          </a:solidFill>
          <a:ln w="12700">
            <a:miter lim="400000"/>
          </a:ln>
        </p:spPr>
        <p:txBody>
          <a:bodyPr lIns="0" tIns="0" rIns="0" bIns="0" anchor="ctr"/>
          <a:lstStyle/>
          <a:p>
            <a:pPr lvl="0">
              <a:defRPr sz="2400" cap="all" spc="384">
                <a:solidFill>
                  <a:srgbClr val="DB2800"/>
                </a:solidFill>
                <a:latin typeface="Avenir Medium"/>
                <a:ea typeface="Avenir Medium"/>
                <a:cs typeface="Avenir Medium"/>
                <a:sym typeface="Avenir Medium"/>
              </a:defRPr>
            </a:pPr>
            <a:endParaRPr dirty="0"/>
          </a:p>
        </p:txBody>
      </p:sp>
      <p:sp>
        <p:nvSpPr>
          <p:cNvPr id="13" name="Title 1"/>
          <p:cNvSpPr>
            <a:spLocks noGrp="1"/>
          </p:cNvSpPr>
          <p:nvPr>
            <p:ph type="title"/>
          </p:nvPr>
        </p:nvSpPr>
        <p:spPr>
          <a:xfrm>
            <a:off x="457199" y="274638"/>
            <a:ext cx="8499607" cy="843682"/>
          </a:xfrm>
        </p:spPr>
        <p:txBody>
          <a:bodyPr/>
          <a:lstStyle/>
          <a:p>
            <a:r>
              <a:rPr lang="en-US" dirty="0"/>
              <a:t>Click to edit Master title style</a:t>
            </a:r>
          </a:p>
        </p:txBody>
      </p:sp>
      <p:sp>
        <p:nvSpPr>
          <p:cNvPr id="14" name="Content Placeholder 2"/>
          <p:cNvSpPr>
            <a:spLocks noGrp="1"/>
          </p:cNvSpPr>
          <p:nvPr>
            <p:ph idx="1"/>
          </p:nvPr>
        </p:nvSpPr>
        <p:spPr>
          <a:xfrm>
            <a:off x="457199" y="1478458"/>
            <a:ext cx="8499607" cy="50893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00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D5B4B-FC89-D647-AA00-C04522686FAA}"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3187751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4" name="Date Placeholder 3"/>
          <p:cNvSpPr>
            <a:spLocks noGrp="1"/>
          </p:cNvSpPr>
          <p:nvPr>
            <p:ph type="dt" sz="half" idx="10"/>
          </p:nvPr>
        </p:nvSpPr>
        <p:spPr/>
        <p:txBody>
          <a:bodyPr/>
          <a:lstStyle/>
          <a:p>
            <a:fld id="{CE8D5B4B-FC89-D647-AA00-C04522686FAA}" type="datetimeFigureOut">
              <a:rPr lang="en-US" smtClean="0"/>
              <a:pPr/>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A6D9B-3CF0-0C40-A7AC-5089EFD4D507}" type="slidenum">
              <a:rPr lang="en-US" smtClean="0"/>
              <a:pPr/>
              <a:t>‹#›</a:t>
            </a:fld>
            <a:endParaRPr lang="en-US"/>
          </a:p>
        </p:txBody>
      </p:sp>
      <p:sp>
        <p:nvSpPr>
          <p:cNvPr id="7" name="Picture Placeholder 2"/>
          <p:cNvSpPr>
            <a:spLocks noGrp="1"/>
          </p:cNvSpPr>
          <p:nvPr>
            <p:ph type="pic" idx="13"/>
          </p:nvPr>
        </p:nvSpPr>
        <p:spPr>
          <a:xfrm>
            <a:off x="0" y="-1"/>
            <a:ext cx="9144000" cy="4087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9" name="Straight Connector 8"/>
          <p:cNvCxnSpPr/>
          <p:nvPr userDrawn="1"/>
        </p:nvCxnSpPr>
        <p:spPr>
          <a:xfrm>
            <a:off x="0" y="4103688"/>
            <a:ext cx="9144000" cy="0"/>
          </a:xfrm>
          <a:prstGeom prst="line">
            <a:avLst/>
          </a:prstGeom>
          <a:ln w="38100">
            <a:solidFill>
              <a:schemeClr val="tx2"/>
            </a:solidFill>
          </a:ln>
          <a:effectLst>
            <a:outerShdw blurRad="40000" dist="20000" dir="5400000" rotWithShape="0">
              <a:srgbClr val="000000">
                <a:alpha val="17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440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8D5B4B-FC89-D647-AA00-C04522686FAA}" type="datetimeFigureOut">
              <a:rPr lang="en-US" smtClean="0"/>
              <a:pPr/>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21476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8D5B4B-FC89-D647-AA00-C04522686FAA}" type="datetimeFigureOut">
              <a:rPr lang="en-US" smtClean="0"/>
              <a:pPr/>
              <a:t>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411854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8D5B4B-FC89-D647-AA00-C04522686FAA}" type="datetimeFigureOut">
              <a:rPr lang="en-US" smtClean="0"/>
              <a:pPr/>
              <a:t>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315702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D5B4B-FC89-D647-AA00-C04522686FAA}" type="datetimeFigureOut">
              <a:rPr lang="en-US" smtClean="0"/>
              <a:pPr/>
              <a:t>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359565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D5B4B-FC89-D647-AA00-C04522686FAA}" type="datetimeFigureOut">
              <a:rPr lang="en-US" smtClean="0"/>
              <a:pPr/>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236766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D5B4B-FC89-D647-AA00-C04522686FAA}" type="datetimeFigureOut">
              <a:rPr lang="en-US" smtClean="0"/>
              <a:pPr/>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9A6D9B-3CF0-0C40-A7AC-5089EFD4D507}" type="slidenum">
              <a:rPr lang="en-US" smtClean="0"/>
              <a:pPr/>
              <a:t>‹#›</a:t>
            </a:fld>
            <a:endParaRPr lang="en-US"/>
          </a:p>
        </p:txBody>
      </p:sp>
    </p:spTree>
    <p:extLst>
      <p:ext uri="{BB962C8B-B14F-4D97-AF65-F5344CB8AC3E}">
        <p14:creationId xmlns:p14="http://schemas.microsoft.com/office/powerpoint/2010/main" val="395303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3846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413335" y="6356350"/>
            <a:ext cx="10026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D5B4B-FC89-D647-AA00-C04522686FAA}" type="datetimeFigureOut">
              <a:rPr lang="en-US" smtClean="0"/>
              <a:pPr/>
              <a:t>9/20/18</a:t>
            </a:fld>
            <a:endParaRPr lang="en-US"/>
          </a:p>
        </p:txBody>
      </p:sp>
      <p:sp>
        <p:nvSpPr>
          <p:cNvPr id="5" name="Footer Placeholder 4"/>
          <p:cNvSpPr>
            <a:spLocks noGrp="1"/>
          </p:cNvSpPr>
          <p:nvPr>
            <p:ph type="ftr" sz="quarter" idx="3"/>
          </p:nvPr>
        </p:nvSpPr>
        <p:spPr>
          <a:xfrm>
            <a:off x="5554646" y="6356350"/>
            <a:ext cx="22169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904970" y="6356350"/>
            <a:ext cx="7818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A6D9B-3CF0-0C40-A7AC-5089EFD4D507}" type="slidenum">
              <a:rPr lang="en-US" smtClean="0"/>
              <a:pPr/>
              <a:t>‹#›</a:t>
            </a:fld>
            <a:endParaRPr lang="en-US"/>
          </a:p>
        </p:txBody>
      </p:sp>
      <p:pic>
        <p:nvPicPr>
          <p:cNvPr id="8" name="Picture 7" descr="NB_FandC_logo_URL_Web.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457200" y="6231591"/>
            <a:ext cx="2138649" cy="458132"/>
          </a:xfrm>
          <a:prstGeom prst="rect">
            <a:avLst/>
          </a:prstGeom>
        </p:spPr>
      </p:pic>
    </p:spTree>
    <p:extLst>
      <p:ext uri="{BB962C8B-B14F-4D97-AF65-F5344CB8AC3E}">
        <p14:creationId xmlns:p14="http://schemas.microsoft.com/office/powerpoint/2010/main" val="4249545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457200" rtl="0" eaLnBrk="1" latinLnBrk="0" hangingPunct="1">
        <a:spcBef>
          <a:spcPct val="0"/>
        </a:spcBef>
        <a:buNone/>
        <a:defRPr sz="4400" b="1" kern="1200">
          <a:solidFill>
            <a:srgbClr val="DF59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www.ncbi.nlm.nih.gov/pubmed/?term=Hoffman%20JI%5bauth%5d"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0.jp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s>
</file>

<file path=ppt/slides/_rels/slide4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86.JP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89.jpg"/></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hyperlink" Target="mailto:Annamarie@newbornfoundation.org" TargetMode="External"/><Relationship Id="rId7"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129" y="5451300"/>
            <a:ext cx="8270914" cy="930507"/>
          </a:xfrm>
        </p:spPr>
        <p:txBody>
          <a:bodyPr anchor="b">
            <a:noAutofit/>
          </a:bodyPr>
          <a:lstStyle/>
          <a:p>
            <a:r>
              <a:rPr lang="en-US" sz="3600" b="0" dirty="0">
                <a:latin typeface="Arial"/>
                <a:cs typeface="Arial"/>
              </a:rPr>
              <a:t>Newborn CCHD Screening</a:t>
            </a:r>
            <a:br>
              <a:rPr lang="en-US" sz="3600" b="0" dirty="0">
                <a:latin typeface="Arial"/>
                <a:cs typeface="Arial"/>
              </a:rPr>
            </a:br>
            <a:r>
              <a:rPr lang="en-US" sz="2400" b="0" dirty="0">
                <a:latin typeface="Arial"/>
                <a:cs typeface="Arial"/>
              </a:rPr>
              <a:t>Impact + Advocacy + Global Reach</a:t>
            </a:r>
          </a:p>
        </p:txBody>
      </p:sp>
      <p:pic>
        <p:nvPicPr>
          <p:cNvPr id="3" name="Picture 2">
            <a:extLst>
              <a:ext uri="{FF2B5EF4-FFF2-40B4-BE49-F238E27FC236}">
                <a16:creationId xmlns:a16="http://schemas.microsoft.com/office/drawing/2014/main" id="{E7A6B92B-6B1B-CD4C-B486-4AFCED6DE6F5}"/>
              </a:ext>
            </a:extLst>
          </p:cNvPr>
          <p:cNvPicPr>
            <a:picLocks noChangeAspect="1"/>
          </p:cNvPicPr>
          <p:nvPr/>
        </p:nvPicPr>
        <p:blipFill>
          <a:blip r:embed="rId3"/>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13AB1B63-7C99-2744-8B98-46606F2D96FA}"/>
              </a:ext>
            </a:extLst>
          </p:cNvPr>
          <p:cNvSpPr txBox="1"/>
          <p:nvPr/>
        </p:nvSpPr>
        <p:spPr>
          <a:xfrm>
            <a:off x="369744" y="5451300"/>
            <a:ext cx="4610100" cy="1200329"/>
          </a:xfrm>
          <a:prstGeom prst="rect">
            <a:avLst/>
          </a:prstGeom>
          <a:noFill/>
        </p:spPr>
        <p:txBody>
          <a:bodyPr wrap="square" rtlCol="0">
            <a:spAutoFit/>
          </a:bodyPr>
          <a:lstStyle/>
          <a:p>
            <a:r>
              <a:rPr lang="en-US" sz="3600" b="1" dirty="0">
                <a:solidFill>
                  <a:schemeClr val="bg1"/>
                </a:solidFill>
              </a:rPr>
              <a:t>Happy Birthday RUSP + CCHD Screening!!</a:t>
            </a:r>
          </a:p>
        </p:txBody>
      </p:sp>
    </p:spTree>
    <p:extLst>
      <p:ext uri="{BB962C8B-B14F-4D97-AF65-F5344CB8AC3E}">
        <p14:creationId xmlns:p14="http://schemas.microsoft.com/office/powerpoint/2010/main" val="760910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7" name="TextBox 6"/>
          <p:cNvSpPr txBox="1"/>
          <p:nvPr/>
        </p:nvSpPr>
        <p:spPr>
          <a:xfrm>
            <a:off x="143435" y="6024282"/>
            <a:ext cx="2462552" cy="803542"/>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9F2A8949-BCC2-BF4F-BFB5-4DAA70061F8B}"/>
              </a:ext>
            </a:extLst>
          </p:cNvPr>
          <p:cNvSpPr txBox="1"/>
          <p:nvPr/>
        </p:nvSpPr>
        <p:spPr>
          <a:xfrm>
            <a:off x="278968" y="356461"/>
            <a:ext cx="6843727" cy="830997"/>
          </a:xfrm>
          <a:prstGeom prst="rect">
            <a:avLst/>
          </a:prstGeom>
          <a:noFill/>
        </p:spPr>
        <p:txBody>
          <a:bodyPr wrap="square" rtlCol="0">
            <a:spAutoFit/>
          </a:bodyPr>
          <a:lstStyle/>
          <a:p>
            <a:r>
              <a:rPr lang="en-US" sz="2800" dirty="0">
                <a:solidFill>
                  <a:schemeClr val="accent2"/>
                </a:solidFill>
              </a:rPr>
              <a:t>Newborn CCHD Screening</a:t>
            </a:r>
          </a:p>
          <a:p>
            <a:r>
              <a:rPr lang="en-US" sz="2000" dirty="0">
                <a:solidFill>
                  <a:schemeClr val="accent2"/>
                </a:solidFill>
              </a:rPr>
              <a:t>2009 – 2014 Circle of Advocacy (and so many more!!)</a:t>
            </a:r>
          </a:p>
        </p:txBody>
      </p:sp>
      <p:pic>
        <p:nvPicPr>
          <p:cNvPr id="4" name="Picture 3">
            <a:extLst>
              <a:ext uri="{FF2B5EF4-FFF2-40B4-BE49-F238E27FC236}">
                <a16:creationId xmlns:a16="http://schemas.microsoft.com/office/drawing/2014/main" id="{6DDFF483-E722-5C4B-B0B4-87BA927BCF71}"/>
              </a:ext>
            </a:extLst>
          </p:cNvPr>
          <p:cNvPicPr>
            <a:picLocks noChangeAspect="1"/>
          </p:cNvPicPr>
          <p:nvPr/>
        </p:nvPicPr>
        <p:blipFill>
          <a:blip r:embed="rId3"/>
          <a:stretch>
            <a:fillRect/>
          </a:stretch>
        </p:blipFill>
        <p:spPr>
          <a:xfrm>
            <a:off x="0" y="1716016"/>
            <a:ext cx="9144000" cy="5141984"/>
          </a:xfrm>
          <a:prstGeom prst="rect">
            <a:avLst/>
          </a:prstGeom>
        </p:spPr>
      </p:pic>
      <p:pic>
        <p:nvPicPr>
          <p:cNvPr id="2" name="Picture 1">
            <a:extLst>
              <a:ext uri="{FF2B5EF4-FFF2-40B4-BE49-F238E27FC236}">
                <a16:creationId xmlns:a16="http://schemas.microsoft.com/office/drawing/2014/main" id="{9B8A736F-B99B-ED41-A243-A246B7A7FD8A}"/>
              </a:ext>
            </a:extLst>
          </p:cNvPr>
          <p:cNvPicPr>
            <a:picLocks noChangeAspect="1"/>
          </p:cNvPicPr>
          <p:nvPr/>
        </p:nvPicPr>
        <p:blipFill>
          <a:blip r:embed="rId4"/>
          <a:stretch>
            <a:fillRect/>
          </a:stretch>
        </p:blipFill>
        <p:spPr>
          <a:xfrm>
            <a:off x="5149515" y="3675952"/>
            <a:ext cx="3994485" cy="3182048"/>
          </a:xfrm>
          <a:prstGeom prst="rect">
            <a:avLst/>
          </a:prstGeom>
        </p:spPr>
      </p:pic>
    </p:spTree>
    <p:extLst>
      <p:ext uri="{BB962C8B-B14F-4D97-AF65-F5344CB8AC3E}">
        <p14:creationId xmlns:p14="http://schemas.microsoft.com/office/powerpoint/2010/main" val="264333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5"/>
          <p:cNvSpPr>
            <a:spLocks noGrp="1"/>
          </p:cNvSpPr>
          <p:nvPr>
            <p:ph type="title"/>
          </p:nvPr>
        </p:nvSpPr>
        <p:spPr>
          <a:xfrm>
            <a:off x="420624" y="262128"/>
            <a:ext cx="8229600" cy="1143000"/>
          </a:xfrm>
        </p:spPr>
        <p:txBody>
          <a:bodyPr>
            <a:noAutofit/>
          </a:bodyPr>
          <a:lstStyle/>
          <a:p>
            <a:pPr algn="l"/>
            <a:r>
              <a:rPr lang="en-US" altLang="x-none" sz="3600" b="0" dirty="0">
                <a:solidFill>
                  <a:schemeClr val="accent2"/>
                </a:solidFill>
                <a:latin typeface="Arial" charset="0"/>
                <a:ea typeface="ＭＳ Ｐゴシック" charset="-128"/>
              </a:rPr>
              <a:t>Newborn Pulse Oximetry Screening</a:t>
            </a:r>
            <a:br>
              <a:rPr lang="en-US" altLang="x-none" sz="3600" b="0" dirty="0">
                <a:solidFill>
                  <a:schemeClr val="accent2"/>
                </a:solidFill>
                <a:latin typeface="Arial" charset="0"/>
                <a:ea typeface="ＭＳ Ｐゴシック" charset="-128"/>
              </a:rPr>
            </a:br>
            <a:r>
              <a:rPr lang="en-US" altLang="x-none" sz="2400" b="0" dirty="0">
                <a:solidFill>
                  <a:schemeClr val="accent2"/>
                </a:solidFill>
                <a:latin typeface="Arial" charset="0"/>
                <a:ea typeface="ＭＳ Ｐゴシック" charset="-128"/>
              </a:rPr>
              <a:t>What are we looking for? </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624" y="0"/>
            <a:ext cx="8268753" cy="5998464"/>
          </a:xfrm>
          <a:prstGeom prst="rect">
            <a:avLst/>
          </a:prstGeom>
        </p:spPr>
      </p:pic>
    </p:spTree>
    <p:extLst>
      <p:ext uri="{BB962C8B-B14F-4D97-AF65-F5344CB8AC3E}">
        <p14:creationId xmlns:p14="http://schemas.microsoft.com/office/powerpoint/2010/main" val="268397582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388FF-5303-0F41-82BD-8397C4588FF0}"/>
              </a:ext>
            </a:extLst>
          </p:cNvPr>
          <p:cNvPicPr>
            <a:picLocks noChangeAspect="1"/>
          </p:cNvPicPr>
          <p:nvPr/>
        </p:nvPicPr>
        <p:blipFill>
          <a:blip r:embed="rId3"/>
          <a:stretch>
            <a:fillRect/>
          </a:stretch>
        </p:blipFill>
        <p:spPr>
          <a:xfrm>
            <a:off x="-103626" y="0"/>
            <a:ext cx="9247626" cy="6858000"/>
          </a:xfrm>
          <a:prstGeom prst="rect">
            <a:avLst/>
          </a:prstGeom>
        </p:spPr>
      </p:pic>
    </p:spTree>
    <p:extLst>
      <p:ext uri="{BB962C8B-B14F-4D97-AF65-F5344CB8AC3E}">
        <p14:creationId xmlns:p14="http://schemas.microsoft.com/office/powerpoint/2010/main" val="2158863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7" name="Rectangle 6"/>
          <p:cNvSpPr/>
          <p:nvPr/>
        </p:nvSpPr>
        <p:spPr>
          <a:xfrm>
            <a:off x="5015571" y="524934"/>
            <a:ext cx="4009896" cy="2739211"/>
          </a:xfrm>
          <a:prstGeom prst="rect">
            <a:avLst/>
          </a:prstGeom>
        </p:spPr>
        <p:txBody>
          <a:bodyPr wrap="square">
            <a:spAutoFit/>
          </a:bodyPr>
          <a:lstStyle/>
          <a:p>
            <a:r>
              <a:rPr lang="en-US" sz="6000" dirty="0">
                <a:solidFill>
                  <a:srgbClr val="7F7F7F"/>
                </a:solidFill>
              </a:rPr>
              <a:t>1 Million</a:t>
            </a:r>
          </a:p>
          <a:p>
            <a:endParaRPr lang="en-US" sz="2800" dirty="0">
              <a:solidFill>
                <a:srgbClr val="7F7F7F"/>
              </a:solidFill>
            </a:endParaRPr>
          </a:p>
          <a:p>
            <a:r>
              <a:rPr lang="en-US" sz="2800" dirty="0">
                <a:solidFill>
                  <a:srgbClr val="7F7F7F"/>
                </a:solidFill>
              </a:rPr>
              <a:t>Number of babies born each year with a congenital heart defect</a:t>
            </a:r>
          </a:p>
        </p:txBody>
      </p:sp>
      <p:pic>
        <p:nvPicPr>
          <p:cNvPr id="2" name="Picture 1" descr="Screen Shot 2015-12-08 at 9.32.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07050" y="1921933"/>
            <a:ext cx="1790700" cy="1270000"/>
          </a:xfrm>
          <a:prstGeom prst="rect">
            <a:avLst/>
          </a:prstGeom>
        </p:spPr>
      </p:pic>
      <p:pic>
        <p:nvPicPr>
          <p:cNvPr id="3" name="Picture 2" descr="Screen Shot 2015-12-08 at 7.01.4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236174" cy="6062133"/>
          </a:xfrm>
          <a:prstGeom prst="rect">
            <a:avLst/>
          </a:prstGeom>
        </p:spPr>
      </p:pic>
      <p:sp>
        <p:nvSpPr>
          <p:cNvPr id="4" name="Rectangle 3"/>
          <p:cNvSpPr/>
          <p:nvPr/>
        </p:nvSpPr>
        <p:spPr>
          <a:xfrm>
            <a:off x="3810000" y="6160868"/>
            <a:ext cx="5655733" cy="646331"/>
          </a:xfrm>
          <a:prstGeom prst="rect">
            <a:avLst/>
          </a:prstGeom>
        </p:spPr>
        <p:txBody>
          <a:bodyPr wrap="square">
            <a:spAutoFit/>
          </a:bodyPr>
          <a:lstStyle/>
          <a:p>
            <a:r>
              <a:rPr lang="en-US" b="1" dirty="0"/>
              <a:t>Source: The global burden of congenital heart disease 					                     </a:t>
            </a:r>
            <a:r>
              <a:rPr lang="en-US" u="sng" dirty="0">
                <a:hlinkClick r:id="rId5" invalidUrl="http://www.ncbi.nlm.nih.gov/pubmed/?term=Hoffman JI[auth]"/>
              </a:rPr>
              <a:t>Julien </a:t>
            </a:r>
            <a:r>
              <a:rPr lang="en-US" u="sng" dirty="0">
                <a:hlinkClick r:id="rId5" invalidUrl="http://www.ncbi.nlm.nih.gov/pubmed/?term=Hoffman JI[auth]"/>
              </a:rPr>
              <a:t>IE Hoffman, </a:t>
            </a:r>
            <a:endParaRPr lang="en-US" dirty="0"/>
          </a:p>
        </p:txBody>
      </p:sp>
    </p:spTree>
    <p:extLst>
      <p:ext uri="{BB962C8B-B14F-4D97-AF65-F5344CB8AC3E}">
        <p14:creationId xmlns:p14="http://schemas.microsoft.com/office/powerpoint/2010/main" val="746678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30425"/>
            <a:ext cx="8275706" cy="2417212"/>
          </a:xfrm>
        </p:spPr>
        <p:txBody>
          <a:bodyPr>
            <a:noAutofit/>
          </a:bodyPr>
          <a:lstStyle/>
          <a:p>
            <a:pPr algn="l"/>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dirty="0">
                <a:solidFill>
                  <a:srgbClr val="444444"/>
                </a:solidFill>
              </a:rPr>
            </a:br>
            <a:endParaRPr lang="en-US" sz="2400" dirty="0"/>
          </a:p>
        </p:txBody>
      </p:sp>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2ACEC767-517A-3A44-BF10-152434F3DC70}"/>
              </a:ext>
            </a:extLst>
          </p:cNvPr>
          <p:cNvPicPr>
            <a:picLocks noChangeAspect="1"/>
          </p:cNvPicPr>
          <p:nvPr/>
        </p:nvPicPr>
        <p:blipFill>
          <a:blip r:embed="rId3"/>
          <a:stretch>
            <a:fillRect/>
          </a:stretch>
        </p:blipFill>
        <p:spPr>
          <a:xfrm>
            <a:off x="0" y="0"/>
            <a:ext cx="9144000" cy="5126182"/>
          </a:xfrm>
          <a:prstGeom prst="rect">
            <a:avLst/>
          </a:prstGeom>
        </p:spPr>
      </p:pic>
      <p:sp>
        <p:nvSpPr>
          <p:cNvPr id="2" name="Rectangle 1">
            <a:extLst>
              <a:ext uri="{FF2B5EF4-FFF2-40B4-BE49-F238E27FC236}">
                <a16:creationId xmlns:a16="http://schemas.microsoft.com/office/drawing/2014/main" id="{40B70DC8-F39F-664D-9723-C39ACE3F77FE}"/>
              </a:ext>
            </a:extLst>
          </p:cNvPr>
          <p:cNvSpPr/>
          <p:nvPr/>
        </p:nvSpPr>
        <p:spPr>
          <a:xfrm>
            <a:off x="3986784" y="5200734"/>
            <a:ext cx="5651378" cy="1477328"/>
          </a:xfrm>
          <a:prstGeom prst="rect">
            <a:avLst/>
          </a:prstGeom>
        </p:spPr>
        <p:txBody>
          <a:bodyPr wrap="square">
            <a:spAutoFit/>
          </a:bodyPr>
          <a:lstStyle/>
          <a:p>
            <a:r>
              <a:rPr lang="en-US" dirty="0"/>
              <a:t>90% of newborns screened: </a:t>
            </a:r>
          </a:p>
          <a:p>
            <a:r>
              <a:rPr lang="en-US" b="1" dirty="0"/>
              <a:t>16 countries (up from 10 in past 12 months)</a:t>
            </a:r>
          </a:p>
          <a:p>
            <a:endParaRPr lang="en-US" dirty="0"/>
          </a:p>
          <a:p>
            <a:r>
              <a:rPr lang="en-US" dirty="0"/>
              <a:t>Multi-hospital studies and government pilot projects:</a:t>
            </a:r>
          </a:p>
          <a:p>
            <a:r>
              <a:rPr lang="en-US" b="1" dirty="0"/>
              <a:t>48 countries</a:t>
            </a:r>
          </a:p>
        </p:txBody>
      </p:sp>
    </p:spTree>
    <p:extLst>
      <p:ext uri="{BB962C8B-B14F-4D97-AF65-F5344CB8AC3E}">
        <p14:creationId xmlns:p14="http://schemas.microsoft.com/office/powerpoint/2010/main" val="302018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012237C6-9F10-8642-A631-7E15AA0E6457}"/>
              </a:ext>
            </a:extLst>
          </p:cNvPr>
          <p:cNvSpPr/>
          <p:nvPr/>
        </p:nvSpPr>
        <p:spPr>
          <a:xfrm>
            <a:off x="325211" y="297191"/>
            <a:ext cx="8015287" cy="5355312"/>
          </a:xfrm>
          <a:prstGeom prst="rect">
            <a:avLst/>
          </a:prstGeom>
        </p:spPr>
        <p:txBody>
          <a:bodyPr wrap="square">
            <a:spAutoFit/>
          </a:bodyPr>
          <a:lstStyle/>
          <a:p>
            <a:r>
              <a:rPr lang="en-US" sz="3600" dirty="0">
                <a:solidFill>
                  <a:schemeClr val="accent2"/>
                </a:solidFill>
                <a:latin typeface="arial" panose="020B0604020202020204" pitchFamily="34" charset="0"/>
              </a:rPr>
              <a:t>What’s in a name??</a:t>
            </a:r>
          </a:p>
          <a:p>
            <a:endParaRPr lang="en-US" sz="3600" dirty="0">
              <a:solidFill>
                <a:srgbClr val="222222"/>
              </a:solidFill>
              <a:latin typeface="arial" panose="020B0604020202020204" pitchFamily="34" charset="0"/>
            </a:endParaRPr>
          </a:p>
          <a:p>
            <a:endParaRPr lang="en-US" sz="2800" dirty="0">
              <a:solidFill>
                <a:srgbClr val="222222"/>
              </a:solidFill>
              <a:latin typeface="arial" panose="020B0604020202020204" pitchFamily="34" charset="0"/>
            </a:endParaRPr>
          </a:p>
          <a:p>
            <a:endParaRPr lang="en-US" sz="2800" dirty="0">
              <a:solidFill>
                <a:srgbClr val="222222"/>
              </a:solidFill>
              <a:latin typeface="arial" panose="020B0604020202020204" pitchFamily="34" charset="0"/>
            </a:endParaRPr>
          </a:p>
          <a:p>
            <a:r>
              <a:rPr lang="en-US" sz="2800" dirty="0">
                <a:solidFill>
                  <a:srgbClr val="222222"/>
                </a:solidFill>
                <a:latin typeface="arial" panose="020B0604020202020204" pitchFamily="34" charset="0"/>
              </a:rPr>
              <a:t>Newborn CCHD Screening</a:t>
            </a:r>
          </a:p>
          <a:p>
            <a:endParaRPr lang="en-US" sz="2800" dirty="0">
              <a:solidFill>
                <a:srgbClr val="222222"/>
              </a:solidFill>
              <a:latin typeface="arial" panose="020B0604020202020204" pitchFamily="34" charset="0"/>
            </a:endParaRPr>
          </a:p>
          <a:p>
            <a:r>
              <a:rPr lang="en-US" sz="2800" dirty="0">
                <a:solidFill>
                  <a:srgbClr val="222222"/>
                </a:solidFill>
                <a:latin typeface="arial" panose="020B0604020202020204" pitchFamily="34" charset="0"/>
              </a:rPr>
              <a:t>vs.</a:t>
            </a:r>
          </a:p>
          <a:p>
            <a:endParaRPr lang="en-US" sz="2800" dirty="0">
              <a:solidFill>
                <a:srgbClr val="222222"/>
              </a:solidFill>
              <a:latin typeface="arial" panose="020B0604020202020204" pitchFamily="34" charset="0"/>
            </a:endParaRPr>
          </a:p>
          <a:p>
            <a:r>
              <a:rPr lang="en-US" sz="2800" dirty="0">
                <a:solidFill>
                  <a:srgbClr val="222222"/>
                </a:solidFill>
                <a:latin typeface="arial" panose="020B0604020202020204" pitchFamily="34" charset="0"/>
              </a:rPr>
              <a:t>Newborn Pulse Oximetry Screening</a:t>
            </a:r>
          </a:p>
          <a:p>
            <a:endParaRPr lang="en-US" sz="2800" dirty="0">
              <a:solidFill>
                <a:srgbClr val="222222"/>
              </a:solidFill>
              <a:latin typeface="arial" panose="020B0604020202020204" pitchFamily="34" charset="0"/>
            </a:endParaRPr>
          </a:p>
          <a:p>
            <a:r>
              <a:rPr lang="en-US" sz="2800" dirty="0">
                <a:solidFill>
                  <a:srgbClr val="222222"/>
                </a:solidFill>
                <a:latin typeface="arial" panose="020B0604020202020204" pitchFamily="34" charset="0"/>
              </a:rPr>
              <a:t>(a lot!)</a:t>
            </a:r>
          </a:p>
          <a:p>
            <a:endParaRPr lang="en-US" b="0" i="0" u="none" strike="noStrike"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554117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388FF-5303-0F41-82BD-8397C4588FF0}"/>
              </a:ext>
            </a:extLst>
          </p:cNvPr>
          <p:cNvPicPr>
            <a:picLocks noChangeAspect="1"/>
          </p:cNvPicPr>
          <p:nvPr/>
        </p:nvPicPr>
        <p:blipFill>
          <a:blip r:embed="rId3"/>
          <a:stretch>
            <a:fillRect/>
          </a:stretch>
        </p:blipFill>
        <p:spPr>
          <a:xfrm>
            <a:off x="-103626" y="0"/>
            <a:ext cx="9247626" cy="6858000"/>
          </a:xfrm>
          <a:prstGeom prst="rect">
            <a:avLst/>
          </a:prstGeom>
        </p:spPr>
      </p:pic>
    </p:spTree>
    <p:extLst>
      <p:ext uri="{BB962C8B-B14F-4D97-AF65-F5344CB8AC3E}">
        <p14:creationId xmlns:p14="http://schemas.microsoft.com/office/powerpoint/2010/main" val="15381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a:spLocks noGrp="1"/>
          </p:cNvSpPr>
          <p:nvPr>
            <p:ph type="title"/>
          </p:nvPr>
        </p:nvSpPr>
        <p:spPr>
          <a:xfrm>
            <a:off x="457200" y="338306"/>
            <a:ext cx="8229600" cy="1015663"/>
          </a:xfrm>
          <a:prstGeom prst="rect">
            <a:avLst/>
          </a:prstGeom>
          <a:noFill/>
        </p:spPr>
        <p:txBody>
          <a:bodyPr wrap="square" rtlCol="0">
            <a:spAutoFit/>
          </a:bodyPr>
          <a:lstStyle/>
          <a:p>
            <a:pPr algn="l"/>
            <a:r>
              <a:rPr lang="en-US" sz="3600" b="0" dirty="0">
                <a:solidFill>
                  <a:srgbClr val="E55A00"/>
                </a:solidFill>
                <a:latin typeface="Gill Sans"/>
                <a:cs typeface="Gill Sans"/>
              </a:rPr>
              <a:t>Newborn Pulse Oximetry Screening</a:t>
            </a:r>
            <a:br>
              <a:rPr lang="en-US" sz="3600" b="0" dirty="0">
                <a:solidFill>
                  <a:srgbClr val="E55A00"/>
                </a:solidFill>
                <a:latin typeface="Gill Sans"/>
                <a:cs typeface="Gill Sans"/>
              </a:rPr>
            </a:br>
            <a:r>
              <a:rPr lang="en-US" sz="2400" b="0" dirty="0">
                <a:solidFill>
                  <a:srgbClr val="E55A00"/>
                </a:solidFill>
                <a:latin typeface="Gill Sans"/>
                <a:cs typeface="Gill Sans"/>
              </a:rPr>
              <a:t>The Body of Evidence</a:t>
            </a:r>
          </a:p>
        </p:txBody>
      </p:sp>
      <p:sp>
        <p:nvSpPr>
          <p:cNvPr id="3" name="TextBox 2"/>
          <p:cNvSpPr txBox="1"/>
          <p:nvPr/>
        </p:nvSpPr>
        <p:spPr>
          <a:xfrm>
            <a:off x="5253341" y="6301407"/>
            <a:ext cx="3433459" cy="369332"/>
          </a:xfrm>
          <a:prstGeom prst="rect">
            <a:avLst/>
          </a:prstGeom>
          <a:noFill/>
        </p:spPr>
        <p:txBody>
          <a:bodyPr wrap="square" rtlCol="0">
            <a:spAutoFit/>
          </a:bodyPr>
          <a:lstStyle/>
          <a:p>
            <a:r>
              <a:rPr lang="en-US"/>
              <a:t>Updated by AAP/CDC May 2016</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025" y="1353969"/>
            <a:ext cx="8134841" cy="308706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913" y="4706583"/>
            <a:ext cx="8701087" cy="2034468"/>
          </a:xfrm>
          <a:prstGeom prst="rect">
            <a:avLst/>
          </a:prstGeom>
        </p:spPr>
      </p:pic>
    </p:spTree>
    <p:extLst>
      <p:ext uri="{BB962C8B-B14F-4D97-AF65-F5344CB8AC3E}">
        <p14:creationId xmlns:p14="http://schemas.microsoft.com/office/powerpoint/2010/main" val="517484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5" name="Rectangle 4"/>
          <p:cNvSpPr/>
          <p:nvPr/>
        </p:nvSpPr>
        <p:spPr>
          <a:xfrm>
            <a:off x="6146800" y="768302"/>
            <a:ext cx="2844800" cy="5693866"/>
          </a:xfrm>
          <a:prstGeom prst="rect">
            <a:avLst/>
          </a:prstGeom>
        </p:spPr>
        <p:txBody>
          <a:bodyPr wrap="square">
            <a:spAutoFit/>
          </a:bodyPr>
          <a:lstStyle/>
          <a:p>
            <a:r>
              <a:rPr lang="en-US" sz="2400" dirty="0">
                <a:solidFill>
                  <a:srgbClr val="7F7F7F"/>
                </a:solidFill>
                <a:cs typeface="Arial"/>
              </a:rPr>
              <a:t>"Up until now, newborn POS has only been used for heart screening. However, we need to rethink this situation and redeﬁne POS as a screening for all types of disorders with true early postnatal hypoxemia.”</a:t>
            </a:r>
          </a:p>
          <a:p>
            <a:endParaRPr lang="en-US" sz="2400" dirty="0">
              <a:solidFill>
                <a:srgbClr val="7F7F7F"/>
              </a:solidFill>
              <a:cs typeface="Arial"/>
            </a:endParaRPr>
          </a:p>
          <a:p>
            <a:r>
              <a:rPr lang="en-US" sz="2000" dirty="0">
                <a:solidFill>
                  <a:srgbClr val="7F7F7F"/>
                </a:solidFill>
                <a:cs typeface="Arial"/>
              </a:rPr>
              <a:t> ~ </a:t>
            </a:r>
            <a:r>
              <a:rPr lang="en-US" sz="1600" dirty="0">
                <a:solidFill>
                  <a:srgbClr val="7F7F7F"/>
                </a:solidFill>
                <a:cs typeface="Arial"/>
              </a:rPr>
              <a:t>Dr. Alf </a:t>
            </a:r>
            <a:r>
              <a:rPr lang="en-US" sz="1600" dirty="0" err="1">
                <a:solidFill>
                  <a:srgbClr val="7F7F7F"/>
                </a:solidFill>
                <a:cs typeface="Arial"/>
              </a:rPr>
              <a:t>Meberg</a:t>
            </a:r>
            <a:r>
              <a:rPr lang="en-US" sz="1600" dirty="0">
                <a:solidFill>
                  <a:srgbClr val="7F7F7F"/>
                </a:solidFill>
                <a:cs typeface="Arial"/>
              </a:rPr>
              <a:t>, Department of Pediatrics, </a:t>
            </a:r>
            <a:r>
              <a:rPr lang="en-US" sz="1600" dirty="0" err="1">
                <a:solidFill>
                  <a:srgbClr val="7F7F7F"/>
                </a:solidFill>
                <a:cs typeface="Arial"/>
              </a:rPr>
              <a:t>Vestfold</a:t>
            </a:r>
            <a:r>
              <a:rPr lang="en-US" sz="1600" dirty="0">
                <a:solidFill>
                  <a:srgbClr val="7F7F7F"/>
                </a:solidFill>
                <a:cs typeface="Arial"/>
              </a:rPr>
              <a:t> Hospital Trust, </a:t>
            </a:r>
            <a:r>
              <a:rPr lang="en-US" sz="1600" dirty="0" err="1">
                <a:solidFill>
                  <a:srgbClr val="7F7F7F"/>
                </a:solidFill>
                <a:cs typeface="Arial"/>
              </a:rPr>
              <a:t>Tønsberg</a:t>
            </a:r>
            <a:r>
              <a:rPr lang="en-US" sz="1600" dirty="0">
                <a:solidFill>
                  <a:srgbClr val="7F7F7F"/>
                </a:solidFill>
                <a:cs typeface="Arial"/>
              </a:rPr>
              <a:t>, Norway</a:t>
            </a:r>
            <a:endParaRPr lang="en-US" sz="1600" dirty="0">
              <a:solidFill>
                <a:schemeClr val="tx1">
                  <a:lumMod val="50000"/>
                  <a:lumOff val="50000"/>
                </a:schemeClr>
              </a:solidFill>
              <a:latin typeface="Arial"/>
              <a:cs typeface="Arial"/>
            </a:endParaRPr>
          </a:p>
        </p:txBody>
      </p:sp>
      <p:pic>
        <p:nvPicPr>
          <p:cNvPr id="2" name="Picture 1" descr="Screen Shot 2015-09-09 at 9.52.5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8302"/>
            <a:ext cx="5982294" cy="5382486"/>
          </a:xfrm>
          <a:prstGeom prst="rect">
            <a:avLst/>
          </a:prstGeom>
        </p:spPr>
      </p:pic>
      <p:sp>
        <p:nvSpPr>
          <p:cNvPr id="7" name="TextBox 6"/>
          <p:cNvSpPr txBox="1"/>
          <p:nvPr/>
        </p:nvSpPr>
        <p:spPr>
          <a:xfrm>
            <a:off x="33866" y="0"/>
            <a:ext cx="8957733" cy="738664"/>
          </a:xfrm>
          <a:prstGeom prst="rect">
            <a:avLst/>
          </a:prstGeom>
          <a:noFill/>
        </p:spPr>
        <p:txBody>
          <a:bodyPr wrap="square" rtlCol="0">
            <a:spAutoFit/>
          </a:bodyPr>
          <a:lstStyle/>
          <a:p>
            <a:r>
              <a:rPr lang="en-US" sz="2600" dirty="0">
                <a:solidFill>
                  <a:schemeClr val="bg1">
                    <a:lumMod val="50000"/>
                  </a:schemeClr>
                </a:solidFill>
              </a:rPr>
              <a:t>Saving Lives with Newborn Pulse </a:t>
            </a:r>
            <a:r>
              <a:rPr lang="en-US" sz="2600" dirty="0" err="1">
                <a:solidFill>
                  <a:schemeClr val="bg1">
                    <a:lumMod val="50000"/>
                  </a:schemeClr>
                </a:solidFill>
              </a:rPr>
              <a:t>Oximetry</a:t>
            </a:r>
            <a:r>
              <a:rPr lang="en-US" sz="2600" dirty="0">
                <a:solidFill>
                  <a:schemeClr val="bg1">
                    <a:lumMod val="50000"/>
                  </a:schemeClr>
                </a:solidFill>
              </a:rPr>
              <a:t> Screening </a:t>
            </a:r>
          </a:p>
          <a:p>
            <a:r>
              <a:rPr lang="en-US" sz="1600" dirty="0">
                <a:solidFill>
                  <a:schemeClr val="bg1">
                    <a:lumMod val="50000"/>
                  </a:schemeClr>
                </a:solidFill>
              </a:rPr>
              <a:t>August 2015, ACTA </a:t>
            </a:r>
            <a:r>
              <a:rPr lang="en-US" sz="1600" dirty="0" err="1">
                <a:solidFill>
                  <a:schemeClr val="bg1">
                    <a:lumMod val="50000"/>
                  </a:schemeClr>
                </a:solidFill>
              </a:rPr>
              <a:t>Paediatrica</a:t>
            </a:r>
            <a:endParaRPr lang="en-US" sz="1600" dirty="0">
              <a:solidFill>
                <a:schemeClr val="bg1">
                  <a:lumMod val="50000"/>
                </a:schemeClr>
              </a:solidFill>
            </a:endParaRPr>
          </a:p>
        </p:txBody>
      </p:sp>
      <p:sp>
        <p:nvSpPr>
          <p:cNvPr id="3" name="Oval 2"/>
          <p:cNvSpPr/>
          <p:nvPr/>
        </p:nvSpPr>
        <p:spPr>
          <a:xfrm>
            <a:off x="0" y="2657475"/>
            <a:ext cx="2114550" cy="3571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3866" y="3186113"/>
            <a:ext cx="2895072" cy="3714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191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9" name="Picture 8" descr="IMG_12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356" y="-55028"/>
            <a:ext cx="4427644" cy="5892800"/>
          </a:xfrm>
          <a:prstGeom prst="rect">
            <a:avLst/>
          </a:prstGeom>
        </p:spPr>
      </p:pic>
      <p:pic>
        <p:nvPicPr>
          <p:cNvPr id="2" name="Picture 1" descr="Screen Shot 2015-09-09 at 2.59.0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2" y="0"/>
            <a:ext cx="4556200" cy="6466511"/>
          </a:xfrm>
          <a:prstGeom prst="rect">
            <a:avLst/>
          </a:prstGeom>
        </p:spPr>
      </p:pic>
      <p:pic>
        <p:nvPicPr>
          <p:cNvPr id="5" name="Picture 4" descr="TheBornProject_LogoTaglin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3866" y="5862959"/>
            <a:ext cx="2641601" cy="846735"/>
          </a:xfrm>
          <a:prstGeom prst="rect">
            <a:avLst/>
          </a:prstGeom>
        </p:spPr>
      </p:pic>
      <p:pic>
        <p:nvPicPr>
          <p:cNvPr id="10" name="Picture 9" descr="Screen Shot 2015-09-09 at 3.05.08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88935" y="-55028"/>
            <a:ext cx="4885924" cy="5892800"/>
          </a:xfrm>
          <a:prstGeom prst="rect">
            <a:avLst/>
          </a:prstGeom>
        </p:spPr>
      </p:pic>
    </p:spTree>
    <p:extLst>
      <p:ext uri="{BB962C8B-B14F-4D97-AF65-F5344CB8AC3E}">
        <p14:creationId xmlns:p14="http://schemas.microsoft.com/office/powerpoint/2010/main" val="3477559846"/>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xmlns:p14="http://schemas.microsoft.com/office/powerpoint/2010/main" spd="slow" advTm="1167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129" y="5451300"/>
            <a:ext cx="8270914" cy="930507"/>
          </a:xfrm>
        </p:spPr>
        <p:txBody>
          <a:bodyPr anchor="b">
            <a:noAutofit/>
          </a:bodyPr>
          <a:lstStyle/>
          <a:p>
            <a:r>
              <a:rPr lang="en-US" sz="3600" b="0" dirty="0">
                <a:latin typeface="Arial"/>
                <a:cs typeface="Arial"/>
              </a:rPr>
              <a:t>Newborn CCHD Screening</a:t>
            </a:r>
            <a:br>
              <a:rPr lang="en-US" sz="3600" b="0" dirty="0">
                <a:latin typeface="Arial"/>
                <a:cs typeface="Arial"/>
              </a:rPr>
            </a:br>
            <a:r>
              <a:rPr lang="en-US" sz="2400" b="0" dirty="0">
                <a:latin typeface="Arial"/>
                <a:cs typeface="Arial"/>
              </a:rPr>
              <a:t>Impact + Advocacy + Global Reach</a:t>
            </a:r>
          </a:p>
        </p:txBody>
      </p:sp>
    </p:spTree>
    <p:extLst>
      <p:ext uri="{BB962C8B-B14F-4D97-AF65-F5344CB8AC3E}">
        <p14:creationId xmlns:p14="http://schemas.microsoft.com/office/powerpoint/2010/main" val="305842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9" name="Picture 8" descr="IMG_12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356" y="-55028"/>
            <a:ext cx="4427644" cy="5892800"/>
          </a:xfrm>
          <a:prstGeom prst="rect">
            <a:avLst/>
          </a:prstGeom>
        </p:spPr>
      </p:pic>
      <p:pic>
        <p:nvPicPr>
          <p:cNvPr id="3" name="Picture 2" descr="Screen Shot 2015-12-08 at 10.29.36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16137" y="-55028"/>
            <a:ext cx="5055765" cy="6913028"/>
          </a:xfrm>
          <a:prstGeom prst="rect">
            <a:avLst/>
          </a:prstGeom>
        </p:spPr>
      </p:pic>
      <p:pic>
        <p:nvPicPr>
          <p:cNvPr id="6" name="Picture 5" descr="4e5fcd24bbbc5.image cop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546" y="-55028"/>
            <a:ext cx="4597000" cy="6858000"/>
          </a:xfrm>
          <a:prstGeom prst="rect">
            <a:avLst/>
          </a:prstGeom>
        </p:spPr>
      </p:pic>
    </p:spTree>
    <p:extLst>
      <p:ext uri="{BB962C8B-B14F-4D97-AF65-F5344CB8AC3E}">
        <p14:creationId xmlns:p14="http://schemas.microsoft.com/office/powerpoint/2010/main" val="100382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30425"/>
            <a:ext cx="8275706" cy="2417212"/>
          </a:xfrm>
        </p:spPr>
        <p:txBody>
          <a:bodyPr>
            <a:noAutofit/>
          </a:bodyPr>
          <a:lstStyle/>
          <a:p>
            <a:pPr algn="l"/>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dirty="0">
                <a:solidFill>
                  <a:srgbClr val="444444"/>
                </a:solidFill>
              </a:rPr>
            </a:br>
            <a:endParaRPr lang="en-US" sz="2400" dirty="0"/>
          </a:p>
        </p:txBody>
      </p:sp>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2" name="Rectangle 1"/>
          <p:cNvSpPr/>
          <p:nvPr/>
        </p:nvSpPr>
        <p:spPr>
          <a:xfrm>
            <a:off x="4216400" y="5571067"/>
            <a:ext cx="6807200" cy="1077218"/>
          </a:xfrm>
          <a:prstGeom prst="rect">
            <a:avLst/>
          </a:prstGeom>
        </p:spPr>
        <p:txBody>
          <a:bodyPr wrap="square">
            <a:spAutoFit/>
          </a:bodyPr>
          <a:lstStyle/>
          <a:p>
            <a:endParaRPr lang="en-US" sz="1600" i="1" dirty="0">
              <a:solidFill>
                <a:schemeClr val="tx1">
                  <a:lumMod val="50000"/>
                  <a:lumOff val="50000"/>
                </a:schemeClr>
              </a:solidFill>
              <a:latin typeface="Gill Sans"/>
            </a:endParaRPr>
          </a:p>
          <a:p>
            <a:r>
              <a:rPr lang="en-US" sz="1600" i="1" dirty="0">
                <a:solidFill>
                  <a:schemeClr val="tx1">
                    <a:lumMod val="50000"/>
                    <a:lumOff val="50000"/>
                  </a:schemeClr>
                </a:solidFill>
                <a:latin typeface="Gill Sans"/>
              </a:rPr>
              <a:t>Source: </a:t>
            </a:r>
            <a:br>
              <a:rPr lang="en-US" sz="1600" i="1" dirty="0">
                <a:solidFill>
                  <a:schemeClr val="tx1">
                    <a:lumMod val="50000"/>
                    <a:lumOff val="50000"/>
                  </a:schemeClr>
                </a:solidFill>
                <a:latin typeface="Gill Sans"/>
              </a:rPr>
            </a:br>
            <a:r>
              <a:rPr lang="en-US" sz="1600" i="1" dirty="0">
                <a:solidFill>
                  <a:schemeClr val="tx1">
                    <a:lumMod val="50000"/>
                    <a:lumOff val="50000"/>
                  </a:schemeClr>
                </a:solidFill>
                <a:latin typeface="Gill Sans"/>
              </a:rPr>
              <a:t>Children’s National Medical Center; Martin G, </a:t>
            </a:r>
          </a:p>
          <a:p>
            <a:r>
              <a:rPr lang="en-US" sz="1600" i="1" dirty="0" err="1">
                <a:solidFill>
                  <a:schemeClr val="tx1">
                    <a:lumMod val="50000"/>
                    <a:lumOff val="50000"/>
                  </a:schemeClr>
                </a:solidFill>
                <a:latin typeface="Gill Sans"/>
              </a:rPr>
              <a:t>Granelli</a:t>
            </a:r>
            <a:r>
              <a:rPr lang="en-US" sz="1600" i="1" dirty="0">
                <a:solidFill>
                  <a:schemeClr val="tx1">
                    <a:lumMod val="50000"/>
                    <a:lumOff val="50000"/>
                  </a:schemeClr>
                </a:solidFill>
                <a:latin typeface="Gill Sans"/>
              </a:rPr>
              <a:t> A, Ewer AK, </a:t>
            </a:r>
            <a:r>
              <a:rPr lang="en-US" sz="1600" i="1" dirty="0" err="1">
                <a:solidFill>
                  <a:schemeClr val="tx1">
                    <a:lumMod val="50000"/>
                    <a:lumOff val="50000"/>
                  </a:schemeClr>
                </a:solidFill>
                <a:latin typeface="Gill Sans"/>
              </a:rPr>
              <a:t>Hom</a:t>
            </a:r>
            <a:r>
              <a:rPr lang="en-US" sz="1600" i="1" dirty="0">
                <a:solidFill>
                  <a:schemeClr val="tx1">
                    <a:lumMod val="50000"/>
                    <a:lumOff val="50000"/>
                  </a:schemeClr>
                </a:solidFill>
                <a:latin typeface="Gill Sans"/>
              </a:rPr>
              <a:t> L,  </a:t>
            </a:r>
            <a:r>
              <a:rPr lang="en-US" sz="1600" i="1" dirty="0" err="1">
                <a:solidFill>
                  <a:schemeClr val="tx1">
                    <a:lumMod val="50000"/>
                    <a:lumOff val="50000"/>
                  </a:schemeClr>
                </a:solidFill>
                <a:latin typeface="Gill Sans"/>
              </a:rPr>
              <a:t>Attaway</a:t>
            </a:r>
            <a:r>
              <a:rPr lang="en-US" sz="1600" i="1" dirty="0">
                <a:solidFill>
                  <a:schemeClr val="tx1">
                    <a:lumMod val="50000"/>
                    <a:lumOff val="50000"/>
                  </a:schemeClr>
                </a:solidFill>
                <a:latin typeface="Gill Sans"/>
              </a:rPr>
              <a:t> L, Saarinen A</a:t>
            </a:r>
            <a:endParaRPr lang="en-US" sz="1600" i="1" dirty="0"/>
          </a:p>
        </p:txBody>
      </p:sp>
      <p:pic>
        <p:nvPicPr>
          <p:cNvPr id="3" name="Picture 2" descr="World-Geographical-map-(edited03091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571067"/>
          </a:xfrm>
          <a:prstGeom prst="rect">
            <a:avLst/>
          </a:prstGeom>
        </p:spPr>
      </p:pic>
      <p:pic>
        <p:nvPicPr>
          <p:cNvPr id="4" name="Picture 3" descr="Solutions_DB_00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266" y="-253999"/>
            <a:ext cx="9584266" cy="7230533"/>
          </a:xfrm>
          <a:prstGeom prst="rect">
            <a:avLst/>
          </a:prstGeom>
        </p:spPr>
      </p:pic>
    </p:spTree>
    <p:extLst>
      <p:ext uri="{BB962C8B-B14F-4D97-AF65-F5344CB8AC3E}">
        <p14:creationId xmlns:p14="http://schemas.microsoft.com/office/powerpoint/2010/main" val="3431074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30425"/>
            <a:ext cx="8275706" cy="2417212"/>
          </a:xfrm>
        </p:spPr>
        <p:txBody>
          <a:bodyPr>
            <a:noAutofit/>
          </a:bodyPr>
          <a:lstStyle/>
          <a:p>
            <a:pPr algn="l"/>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dirty="0">
                <a:solidFill>
                  <a:srgbClr val="444444"/>
                </a:solidFill>
              </a:rPr>
            </a:br>
            <a:endParaRPr lang="en-US" sz="2400" dirty="0"/>
          </a:p>
        </p:txBody>
      </p:sp>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2" name="Rectangle 1"/>
          <p:cNvSpPr/>
          <p:nvPr/>
        </p:nvSpPr>
        <p:spPr>
          <a:xfrm>
            <a:off x="3793067" y="6273224"/>
            <a:ext cx="7196666" cy="584776"/>
          </a:xfrm>
          <a:prstGeom prst="rect">
            <a:avLst/>
          </a:prstGeom>
        </p:spPr>
        <p:txBody>
          <a:bodyPr wrap="square">
            <a:spAutoFit/>
          </a:bodyPr>
          <a:lstStyle/>
          <a:p>
            <a:r>
              <a:rPr lang="en-US" sz="1600" dirty="0">
                <a:solidFill>
                  <a:schemeClr val="tx1">
                    <a:lumMod val="50000"/>
                    <a:lumOff val="50000"/>
                  </a:schemeClr>
                </a:solidFill>
                <a:latin typeface="Gill Sans"/>
              </a:rPr>
              <a:t>Solutions Summit at United Nations Headquarters, Sept 2015</a:t>
            </a:r>
          </a:p>
          <a:p>
            <a:r>
              <a:rPr lang="en-US" sz="1600" dirty="0">
                <a:solidFill>
                  <a:schemeClr val="tx1">
                    <a:lumMod val="50000"/>
                    <a:lumOff val="50000"/>
                  </a:schemeClr>
                </a:solidFill>
                <a:latin typeface="Gill Sans"/>
              </a:rPr>
              <a:t>70th UN General Assembly</a:t>
            </a:r>
          </a:p>
        </p:txBody>
      </p:sp>
      <p:pic>
        <p:nvPicPr>
          <p:cNvPr id="3" name="Picture 2" descr="World-Geographical-map-(edited03091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571067"/>
          </a:xfrm>
          <a:prstGeom prst="rect">
            <a:avLst/>
          </a:prstGeom>
        </p:spPr>
      </p:pic>
      <p:pic>
        <p:nvPicPr>
          <p:cNvPr id="5" name="Picture 4" descr="Solutions_DB_32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74" y="0"/>
            <a:ext cx="9995105" cy="6858000"/>
          </a:xfrm>
          <a:prstGeom prst="rect">
            <a:avLst/>
          </a:prstGeom>
        </p:spPr>
      </p:pic>
    </p:spTree>
    <p:extLst>
      <p:ext uri="{BB962C8B-B14F-4D97-AF65-F5344CB8AC3E}">
        <p14:creationId xmlns:p14="http://schemas.microsoft.com/office/powerpoint/2010/main" val="234409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30425"/>
            <a:ext cx="8275706" cy="2417212"/>
          </a:xfrm>
        </p:spPr>
        <p:txBody>
          <a:bodyPr>
            <a:noAutofit/>
          </a:bodyPr>
          <a:lstStyle/>
          <a:p>
            <a:pPr algn="l"/>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br>
              <a:rPr lang="en-US" sz="2400" b="1" dirty="0">
                <a:solidFill>
                  <a:schemeClr val="accent6">
                    <a:lumMod val="75000"/>
                  </a:schemeClr>
                </a:solidFill>
              </a:rPr>
            </a:br>
            <a:r>
              <a:rPr lang="en-US" sz="2400" b="1" dirty="0">
                <a:solidFill>
                  <a:schemeClr val="accent6">
                    <a:lumMod val="75000"/>
                  </a:schemeClr>
                </a:solidFill>
              </a:rPr>
              <a:t>			</a:t>
            </a:r>
            <a:br>
              <a:rPr lang="en-US" sz="2400" b="1" dirty="0">
                <a:solidFill>
                  <a:schemeClr val="accent6">
                    <a:lumMod val="75000"/>
                  </a:schemeClr>
                </a:solidFill>
              </a:rPr>
            </a:br>
            <a:br>
              <a:rPr lang="en-US" sz="2400" b="1" dirty="0">
                <a:solidFill>
                  <a:schemeClr val="accent6">
                    <a:lumMod val="75000"/>
                  </a:schemeClr>
                </a:solidFill>
              </a:rPr>
            </a:br>
            <a:br>
              <a:rPr lang="en-US" sz="2400" dirty="0">
                <a:solidFill>
                  <a:srgbClr val="444444"/>
                </a:solidFill>
              </a:rPr>
            </a:br>
            <a:endParaRPr lang="en-US" sz="2400" dirty="0"/>
          </a:p>
        </p:txBody>
      </p:sp>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2" name="Rectangle 1"/>
          <p:cNvSpPr/>
          <p:nvPr/>
        </p:nvSpPr>
        <p:spPr>
          <a:xfrm>
            <a:off x="4216400" y="5571067"/>
            <a:ext cx="6807200" cy="1077218"/>
          </a:xfrm>
          <a:prstGeom prst="rect">
            <a:avLst/>
          </a:prstGeom>
        </p:spPr>
        <p:txBody>
          <a:bodyPr wrap="square">
            <a:spAutoFit/>
          </a:bodyPr>
          <a:lstStyle/>
          <a:p>
            <a:endParaRPr lang="en-US" sz="1600" i="1" dirty="0">
              <a:solidFill>
                <a:schemeClr val="tx1">
                  <a:lumMod val="50000"/>
                  <a:lumOff val="50000"/>
                </a:schemeClr>
              </a:solidFill>
              <a:latin typeface="Gill Sans"/>
            </a:endParaRPr>
          </a:p>
          <a:p>
            <a:r>
              <a:rPr lang="en-US" sz="1600" i="1" dirty="0">
                <a:solidFill>
                  <a:schemeClr val="tx1">
                    <a:lumMod val="50000"/>
                    <a:lumOff val="50000"/>
                  </a:schemeClr>
                </a:solidFill>
                <a:latin typeface="Gill Sans"/>
              </a:rPr>
              <a:t>Source: </a:t>
            </a:r>
            <a:br>
              <a:rPr lang="en-US" sz="1600" i="1" dirty="0">
                <a:solidFill>
                  <a:schemeClr val="tx1">
                    <a:lumMod val="50000"/>
                    <a:lumOff val="50000"/>
                  </a:schemeClr>
                </a:solidFill>
                <a:latin typeface="Gill Sans"/>
              </a:rPr>
            </a:br>
            <a:r>
              <a:rPr lang="en-US" sz="1600" i="1" dirty="0">
                <a:solidFill>
                  <a:schemeClr val="tx1">
                    <a:lumMod val="50000"/>
                    <a:lumOff val="50000"/>
                  </a:schemeClr>
                </a:solidFill>
                <a:latin typeface="Gill Sans"/>
              </a:rPr>
              <a:t>Children’s National Medical Center; Martin G, </a:t>
            </a:r>
          </a:p>
          <a:p>
            <a:r>
              <a:rPr lang="en-US" sz="1600" i="1" dirty="0" err="1">
                <a:solidFill>
                  <a:schemeClr val="tx1">
                    <a:lumMod val="50000"/>
                    <a:lumOff val="50000"/>
                  </a:schemeClr>
                </a:solidFill>
                <a:latin typeface="Gill Sans"/>
              </a:rPr>
              <a:t>Granelli</a:t>
            </a:r>
            <a:r>
              <a:rPr lang="en-US" sz="1600" i="1" dirty="0">
                <a:solidFill>
                  <a:schemeClr val="tx1">
                    <a:lumMod val="50000"/>
                    <a:lumOff val="50000"/>
                  </a:schemeClr>
                </a:solidFill>
                <a:latin typeface="Gill Sans"/>
              </a:rPr>
              <a:t> A, Ewer AK, </a:t>
            </a:r>
            <a:r>
              <a:rPr lang="en-US" sz="1600" i="1" dirty="0" err="1">
                <a:solidFill>
                  <a:schemeClr val="tx1">
                    <a:lumMod val="50000"/>
                    <a:lumOff val="50000"/>
                  </a:schemeClr>
                </a:solidFill>
                <a:latin typeface="Gill Sans"/>
              </a:rPr>
              <a:t>Hom</a:t>
            </a:r>
            <a:r>
              <a:rPr lang="en-US" sz="1600" i="1" dirty="0">
                <a:solidFill>
                  <a:schemeClr val="tx1">
                    <a:lumMod val="50000"/>
                    <a:lumOff val="50000"/>
                  </a:schemeClr>
                </a:solidFill>
                <a:latin typeface="Gill Sans"/>
              </a:rPr>
              <a:t> L,  </a:t>
            </a:r>
            <a:r>
              <a:rPr lang="en-US" sz="1600" i="1" dirty="0" err="1">
                <a:solidFill>
                  <a:schemeClr val="tx1">
                    <a:lumMod val="50000"/>
                    <a:lumOff val="50000"/>
                  </a:schemeClr>
                </a:solidFill>
                <a:latin typeface="Gill Sans"/>
              </a:rPr>
              <a:t>Attaway</a:t>
            </a:r>
            <a:r>
              <a:rPr lang="en-US" sz="1600" i="1" dirty="0">
                <a:solidFill>
                  <a:schemeClr val="tx1">
                    <a:lumMod val="50000"/>
                    <a:lumOff val="50000"/>
                  </a:schemeClr>
                </a:solidFill>
                <a:latin typeface="Gill Sans"/>
              </a:rPr>
              <a:t> L, Saarinen A</a:t>
            </a:r>
            <a:endParaRPr lang="en-US" sz="1600" i="1" dirty="0"/>
          </a:p>
        </p:txBody>
      </p:sp>
      <p:pic>
        <p:nvPicPr>
          <p:cNvPr id="3" name="Picture 2" descr="World-Geographical-map-(edited03091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571067"/>
          </a:xfrm>
          <a:prstGeom prst="rect">
            <a:avLst/>
          </a:prstGeom>
        </p:spPr>
      </p:pic>
      <p:pic>
        <p:nvPicPr>
          <p:cNvPr id="5" name="Picture 4" descr="Screen Shot 2015-10-29 at 12.08.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7155455"/>
          </a:xfrm>
          <a:prstGeom prst="rect">
            <a:avLst/>
          </a:prstGeom>
        </p:spPr>
      </p:pic>
    </p:spTree>
    <p:extLst>
      <p:ext uri="{BB962C8B-B14F-4D97-AF65-F5344CB8AC3E}">
        <p14:creationId xmlns:p14="http://schemas.microsoft.com/office/powerpoint/2010/main" val="2981360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99E38603-031E-4648-A6DD-76E3285DBAE7}"/>
              </a:ext>
            </a:extLst>
          </p:cNvPr>
          <p:cNvPicPr>
            <a:picLocks noChangeAspect="1"/>
          </p:cNvPicPr>
          <p:nvPr/>
        </p:nvPicPr>
        <p:blipFill>
          <a:blip r:embed="rId3"/>
          <a:stretch>
            <a:fillRect/>
          </a:stretch>
        </p:blipFill>
        <p:spPr>
          <a:xfrm>
            <a:off x="184697" y="1131665"/>
            <a:ext cx="8774606" cy="4485894"/>
          </a:xfrm>
          <a:prstGeom prst="rect">
            <a:avLst/>
          </a:prstGeom>
        </p:spPr>
      </p:pic>
      <p:pic>
        <p:nvPicPr>
          <p:cNvPr id="8" name="Picture 7">
            <a:extLst>
              <a:ext uri="{FF2B5EF4-FFF2-40B4-BE49-F238E27FC236}">
                <a16:creationId xmlns:a16="http://schemas.microsoft.com/office/drawing/2014/main" id="{5BA8B671-1106-2F43-A6BD-CC06B87610FE}"/>
              </a:ext>
            </a:extLst>
          </p:cNvPr>
          <p:cNvPicPr>
            <a:picLocks noChangeAspect="1"/>
          </p:cNvPicPr>
          <p:nvPr/>
        </p:nvPicPr>
        <p:blipFill>
          <a:blip r:embed="rId4"/>
          <a:stretch>
            <a:fillRect/>
          </a:stretch>
        </p:blipFill>
        <p:spPr>
          <a:xfrm>
            <a:off x="184697" y="306165"/>
            <a:ext cx="4343400" cy="825500"/>
          </a:xfrm>
          <a:prstGeom prst="rect">
            <a:avLst/>
          </a:prstGeom>
        </p:spPr>
      </p:pic>
      <p:sp>
        <p:nvSpPr>
          <p:cNvPr id="9" name="TextBox 8">
            <a:extLst>
              <a:ext uri="{FF2B5EF4-FFF2-40B4-BE49-F238E27FC236}">
                <a16:creationId xmlns:a16="http://schemas.microsoft.com/office/drawing/2014/main" id="{87D72001-800B-214A-AE32-D6D188E14D8D}"/>
              </a:ext>
            </a:extLst>
          </p:cNvPr>
          <p:cNvSpPr txBox="1"/>
          <p:nvPr/>
        </p:nvSpPr>
        <p:spPr>
          <a:xfrm>
            <a:off x="7560271" y="6430454"/>
            <a:ext cx="2798064" cy="307777"/>
          </a:xfrm>
          <a:prstGeom prst="rect">
            <a:avLst/>
          </a:prstGeom>
          <a:noFill/>
        </p:spPr>
        <p:txBody>
          <a:bodyPr wrap="square" rtlCol="0">
            <a:spAutoFit/>
          </a:bodyPr>
          <a:lstStyle/>
          <a:p>
            <a:r>
              <a:rPr lang="en-US" sz="1400" dirty="0"/>
              <a:t>May 2018</a:t>
            </a:r>
          </a:p>
        </p:txBody>
      </p:sp>
    </p:spTree>
    <p:extLst>
      <p:ext uri="{BB962C8B-B14F-4D97-AF65-F5344CB8AC3E}">
        <p14:creationId xmlns:p14="http://schemas.microsoft.com/office/powerpoint/2010/main" val="189681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99E38603-031E-4648-A6DD-76E3285DBAE7}"/>
              </a:ext>
            </a:extLst>
          </p:cNvPr>
          <p:cNvPicPr>
            <a:picLocks noChangeAspect="1"/>
          </p:cNvPicPr>
          <p:nvPr/>
        </p:nvPicPr>
        <p:blipFill>
          <a:blip r:embed="rId3"/>
          <a:stretch>
            <a:fillRect/>
          </a:stretch>
        </p:blipFill>
        <p:spPr>
          <a:xfrm>
            <a:off x="184697" y="1131665"/>
            <a:ext cx="8774606" cy="4485894"/>
          </a:xfrm>
          <a:prstGeom prst="rect">
            <a:avLst/>
          </a:prstGeom>
        </p:spPr>
      </p:pic>
      <p:pic>
        <p:nvPicPr>
          <p:cNvPr id="8" name="Picture 7">
            <a:extLst>
              <a:ext uri="{FF2B5EF4-FFF2-40B4-BE49-F238E27FC236}">
                <a16:creationId xmlns:a16="http://schemas.microsoft.com/office/drawing/2014/main" id="{5BA8B671-1106-2F43-A6BD-CC06B87610FE}"/>
              </a:ext>
            </a:extLst>
          </p:cNvPr>
          <p:cNvPicPr>
            <a:picLocks noChangeAspect="1"/>
          </p:cNvPicPr>
          <p:nvPr/>
        </p:nvPicPr>
        <p:blipFill>
          <a:blip r:embed="rId4"/>
          <a:stretch>
            <a:fillRect/>
          </a:stretch>
        </p:blipFill>
        <p:spPr>
          <a:xfrm>
            <a:off x="184697" y="306165"/>
            <a:ext cx="4343400" cy="825500"/>
          </a:xfrm>
          <a:prstGeom prst="rect">
            <a:avLst/>
          </a:prstGeom>
        </p:spPr>
      </p:pic>
      <p:sp>
        <p:nvSpPr>
          <p:cNvPr id="9" name="TextBox 8">
            <a:extLst>
              <a:ext uri="{FF2B5EF4-FFF2-40B4-BE49-F238E27FC236}">
                <a16:creationId xmlns:a16="http://schemas.microsoft.com/office/drawing/2014/main" id="{87D72001-800B-214A-AE32-D6D188E14D8D}"/>
              </a:ext>
            </a:extLst>
          </p:cNvPr>
          <p:cNvSpPr txBox="1"/>
          <p:nvPr/>
        </p:nvSpPr>
        <p:spPr>
          <a:xfrm>
            <a:off x="7560271" y="6430454"/>
            <a:ext cx="2798064" cy="307777"/>
          </a:xfrm>
          <a:prstGeom prst="rect">
            <a:avLst/>
          </a:prstGeom>
          <a:noFill/>
        </p:spPr>
        <p:txBody>
          <a:bodyPr wrap="square" rtlCol="0">
            <a:spAutoFit/>
          </a:bodyPr>
          <a:lstStyle/>
          <a:p>
            <a:r>
              <a:rPr lang="en-US" sz="1400" dirty="0"/>
              <a:t>May 2018</a:t>
            </a:r>
          </a:p>
        </p:txBody>
      </p:sp>
      <p:pic>
        <p:nvPicPr>
          <p:cNvPr id="4" name="Picture 3">
            <a:extLst>
              <a:ext uri="{FF2B5EF4-FFF2-40B4-BE49-F238E27FC236}">
                <a16:creationId xmlns:a16="http://schemas.microsoft.com/office/drawing/2014/main" id="{42D95423-2F7D-764C-908F-7AA0644DF531}"/>
              </a:ext>
            </a:extLst>
          </p:cNvPr>
          <p:cNvPicPr>
            <a:picLocks noChangeAspect="1"/>
          </p:cNvPicPr>
          <p:nvPr/>
        </p:nvPicPr>
        <p:blipFill>
          <a:blip r:embed="rId5"/>
          <a:stretch>
            <a:fillRect/>
          </a:stretch>
        </p:blipFill>
        <p:spPr>
          <a:xfrm>
            <a:off x="0" y="1371600"/>
            <a:ext cx="9144000" cy="5366631"/>
          </a:xfrm>
          <a:prstGeom prst="rect">
            <a:avLst/>
          </a:prstGeom>
        </p:spPr>
      </p:pic>
      <p:sp>
        <p:nvSpPr>
          <p:cNvPr id="7" name="Oval 6">
            <a:extLst>
              <a:ext uri="{FF2B5EF4-FFF2-40B4-BE49-F238E27FC236}">
                <a16:creationId xmlns:a16="http://schemas.microsoft.com/office/drawing/2014/main" id="{243164DD-9B53-8F48-9C9E-D2E2E02F5A5E}"/>
              </a:ext>
            </a:extLst>
          </p:cNvPr>
          <p:cNvSpPr/>
          <p:nvPr/>
        </p:nvSpPr>
        <p:spPr>
          <a:xfrm>
            <a:off x="1133856" y="5617559"/>
            <a:ext cx="1975104" cy="142332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5F4E1D30-5E62-A347-9978-17DC76D84117}"/>
              </a:ext>
            </a:extLst>
          </p:cNvPr>
          <p:cNvSpPr/>
          <p:nvPr/>
        </p:nvSpPr>
        <p:spPr>
          <a:xfrm>
            <a:off x="3108960" y="2925953"/>
            <a:ext cx="3456432" cy="1433322"/>
          </a:xfrm>
          <a:prstGeom prst="ellipse">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33B88A99-D649-0042-9936-35EBE262653F}"/>
              </a:ext>
            </a:extLst>
          </p:cNvPr>
          <p:cNvSpPr/>
          <p:nvPr/>
        </p:nvSpPr>
        <p:spPr>
          <a:xfrm>
            <a:off x="6144767" y="4395978"/>
            <a:ext cx="1415503" cy="2342253"/>
          </a:xfrm>
          <a:prstGeom prst="ellipse">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24518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8" name="Picture 7">
            <a:extLst>
              <a:ext uri="{FF2B5EF4-FFF2-40B4-BE49-F238E27FC236}">
                <a16:creationId xmlns:a16="http://schemas.microsoft.com/office/drawing/2014/main" id="{5BA8B671-1106-2F43-A6BD-CC06B87610FE}"/>
              </a:ext>
            </a:extLst>
          </p:cNvPr>
          <p:cNvPicPr>
            <a:picLocks noChangeAspect="1"/>
          </p:cNvPicPr>
          <p:nvPr/>
        </p:nvPicPr>
        <p:blipFill>
          <a:blip r:embed="rId3"/>
          <a:stretch>
            <a:fillRect/>
          </a:stretch>
        </p:blipFill>
        <p:spPr>
          <a:xfrm>
            <a:off x="184697" y="306165"/>
            <a:ext cx="4343400" cy="825500"/>
          </a:xfrm>
          <a:prstGeom prst="rect">
            <a:avLst/>
          </a:prstGeom>
        </p:spPr>
      </p:pic>
      <p:sp>
        <p:nvSpPr>
          <p:cNvPr id="9" name="TextBox 8">
            <a:extLst>
              <a:ext uri="{FF2B5EF4-FFF2-40B4-BE49-F238E27FC236}">
                <a16:creationId xmlns:a16="http://schemas.microsoft.com/office/drawing/2014/main" id="{87D72001-800B-214A-AE32-D6D188E14D8D}"/>
              </a:ext>
            </a:extLst>
          </p:cNvPr>
          <p:cNvSpPr txBox="1"/>
          <p:nvPr/>
        </p:nvSpPr>
        <p:spPr>
          <a:xfrm>
            <a:off x="7560271" y="6430454"/>
            <a:ext cx="2798064" cy="307777"/>
          </a:xfrm>
          <a:prstGeom prst="rect">
            <a:avLst/>
          </a:prstGeom>
          <a:noFill/>
        </p:spPr>
        <p:txBody>
          <a:bodyPr wrap="square" rtlCol="0">
            <a:spAutoFit/>
          </a:bodyPr>
          <a:lstStyle/>
          <a:p>
            <a:r>
              <a:rPr lang="en-US" sz="1400" dirty="0"/>
              <a:t>May 2018</a:t>
            </a:r>
          </a:p>
        </p:txBody>
      </p:sp>
      <p:pic>
        <p:nvPicPr>
          <p:cNvPr id="10" name="Picture 9">
            <a:extLst>
              <a:ext uri="{FF2B5EF4-FFF2-40B4-BE49-F238E27FC236}">
                <a16:creationId xmlns:a16="http://schemas.microsoft.com/office/drawing/2014/main" id="{088ED46A-992C-6844-AC5E-4E26AA792588}"/>
              </a:ext>
            </a:extLst>
          </p:cNvPr>
          <p:cNvPicPr>
            <a:picLocks noChangeAspect="1"/>
          </p:cNvPicPr>
          <p:nvPr/>
        </p:nvPicPr>
        <p:blipFill>
          <a:blip r:embed="rId4"/>
          <a:stretch>
            <a:fillRect/>
          </a:stretch>
        </p:blipFill>
        <p:spPr>
          <a:xfrm>
            <a:off x="0" y="1540315"/>
            <a:ext cx="9144000" cy="3777370"/>
          </a:xfrm>
          <a:prstGeom prst="rect">
            <a:avLst/>
          </a:prstGeom>
        </p:spPr>
      </p:pic>
      <p:sp>
        <p:nvSpPr>
          <p:cNvPr id="13" name="Oval 12">
            <a:extLst>
              <a:ext uri="{FF2B5EF4-FFF2-40B4-BE49-F238E27FC236}">
                <a16:creationId xmlns:a16="http://schemas.microsoft.com/office/drawing/2014/main" id="{9D48CF78-F820-9D44-8E75-A0B3D31910D3}"/>
              </a:ext>
            </a:extLst>
          </p:cNvPr>
          <p:cNvSpPr/>
          <p:nvPr/>
        </p:nvSpPr>
        <p:spPr>
          <a:xfrm>
            <a:off x="8481060" y="3429000"/>
            <a:ext cx="246888"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4" name="Oval 13">
            <a:extLst>
              <a:ext uri="{FF2B5EF4-FFF2-40B4-BE49-F238E27FC236}">
                <a16:creationId xmlns:a16="http://schemas.microsoft.com/office/drawing/2014/main" id="{988B9A38-5A80-3040-853D-F62257A300C0}"/>
              </a:ext>
            </a:extLst>
          </p:cNvPr>
          <p:cNvSpPr/>
          <p:nvPr/>
        </p:nvSpPr>
        <p:spPr>
          <a:xfrm>
            <a:off x="969264" y="2130425"/>
            <a:ext cx="1499616" cy="185635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15" name="Oval 14">
            <a:extLst>
              <a:ext uri="{FF2B5EF4-FFF2-40B4-BE49-F238E27FC236}">
                <a16:creationId xmlns:a16="http://schemas.microsoft.com/office/drawing/2014/main" id="{47FBE0B9-D6AB-D449-99CF-2C3E833A8826}"/>
              </a:ext>
            </a:extLst>
          </p:cNvPr>
          <p:cNvSpPr/>
          <p:nvPr/>
        </p:nvSpPr>
        <p:spPr>
          <a:xfrm>
            <a:off x="5047488" y="1540315"/>
            <a:ext cx="1508760" cy="225330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cxnSp>
        <p:nvCxnSpPr>
          <p:cNvPr id="18" name="Straight Arrow Connector 17">
            <a:extLst>
              <a:ext uri="{FF2B5EF4-FFF2-40B4-BE49-F238E27FC236}">
                <a16:creationId xmlns:a16="http://schemas.microsoft.com/office/drawing/2014/main" id="{CE2EA061-A251-AD41-A844-80B5B7CB6A36}"/>
              </a:ext>
            </a:extLst>
          </p:cNvPr>
          <p:cNvCxnSpPr>
            <a:cxnSpLocks/>
          </p:cNvCxnSpPr>
          <p:nvPr/>
        </p:nvCxnSpPr>
        <p:spPr>
          <a:xfrm>
            <a:off x="7516368" y="1131665"/>
            <a:ext cx="658368" cy="8055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5685F862-3D1F-6647-9FED-5D650CB5AB06}"/>
              </a:ext>
            </a:extLst>
          </p:cNvPr>
          <p:cNvSpPr/>
          <p:nvPr/>
        </p:nvSpPr>
        <p:spPr>
          <a:xfrm>
            <a:off x="7560271" y="1937259"/>
            <a:ext cx="1984248" cy="261645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5FED2303-9195-EB4E-AE95-C62C695D0027}"/>
              </a:ext>
            </a:extLst>
          </p:cNvPr>
          <p:cNvSpPr/>
          <p:nvPr/>
        </p:nvSpPr>
        <p:spPr>
          <a:xfrm>
            <a:off x="5356327" y="4543990"/>
            <a:ext cx="948219" cy="933959"/>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103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6872" y="296601"/>
            <a:ext cx="2903287" cy="2778869"/>
          </a:xfrm>
          <a:prstGeom prst="round2DiagRect">
            <a:avLst>
              <a:gd name="adj1" fmla="val 16667"/>
              <a:gd name="adj2" fmla="val 0"/>
            </a:avLst>
          </a:prstGeom>
          <a:ln w="88900" cap="sq">
            <a:solidFill>
              <a:schemeClr val="tx2"/>
            </a:solidFill>
            <a:miter lim="800000"/>
          </a:ln>
          <a:effectLst/>
        </p:spPr>
      </p:pic>
      <p:pic>
        <p:nvPicPr>
          <p:cNvPr id="9" name="Picture 8" descr="TheBornProject_LogoTaglin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448" y="3429000"/>
            <a:ext cx="3268133" cy="104756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727" y="0"/>
            <a:ext cx="5299364" cy="6858000"/>
          </a:xfrm>
          <a:prstGeom prst="rect">
            <a:avLst/>
          </a:prstGeom>
        </p:spPr>
      </p:pic>
      <p:sp>
        <p:nvSpPr>
          <p:cNvPr id="2" name="Oval 1">
            <a:extLst>
              <a:ext uri="{FF2B5EF4-FFF2-40B4-BE49-F238E27FC236}">
                <a16:creationId xmlns:a16="http://schemas.microsoft.com/office/drawing/2014/main" id="{99A83755-6C3D-744E-B0DC-D29E3F69F42D}"/>
              </a:ext>
            </a:extLst>
          </p:cNvPr>
          <p:cNvSpPr/>
          <p:nvPr/>
        </p:nvSpPr>
        <p:spPr>
          <a:xfrm>
            <a:off x="6352673" y="1491915"/>
            <a:ext cx="2598417" cy="10266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A23D351-C5D7-1B4A-A02F-69D6B96641D4}"/>
              </a:ext>
            </a:extLst>
          </p:cNvPr>
          <p:cNvSpPr/>
          <p:nvPr/>
        </p:nvSpPr>
        <p:spPr>
          <a:xfrm>
            <a:off x="4050374" y="449179"/>
            <a:ext cx="2526889" cy="118711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1EB15B-23B7-0D4C-A836-E5A98ECE0E43}"/>
              </a:ext>
            </a:extLst>
          </p:cNvPr>
          <p:cNvSpPr/>
          <p:nvPr/>
        </p:nvSpPr>
        <p:spPr>
          <a:xfrm>
            <a:off x="3994483" y="4347411"/>
            <a:ext cx="2358189" cy="11229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AD2AE3C-28CD-8447-86E5-B26058425B83}"/>
              </a:ext>
            </a:extLst>
          </p:cNvPr>
          <p:cNvSpPr/>
          <p:nvPr/>
        </p:nvSpPr>
        <p:spPr>
          <a:xfrm>
            <a:off x="6208295" y="3561346"/>
            <a:ext cx="2438399" cy="10427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079953"/>
      </p:ext>
    </p:extLst>
  </p:cSld>
  <p:clrMapOvr>
    <a:masterClrMapping/>
  </p:clrMapOvr>
  <mc:AlternateContent xmlns:mc="http://schemas.openxmlformats.org/markup-compatibility/2006" xmlns:p14="http://schemas.microsoft.com/office/powerpoint/2010/main">
    <mc:Choice Requires="p14">
      <p:transition spd="slow" p14:dur="2000" advTm="2413"/>
    </mc:Choice>
    <mc:Fallback xmlns="">
      <p:transition xmlns:p14="http://schemas.microsoft.com/office/powerpoint/2010/main" spd="slow" advTm="241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descr="logoMain.fw.png"/>
          <p:cNvPicPr>
            <a:picLocks noChangeAspect="1"/>
          </p:cNvPicPr>
          <p:nvPr/>
        </p:nvPicPr>
        <p:blipFill>
          <a:blip r:embed="rId3"/>
          <a:stretch>
            <a:fillRect/>
          </a:stretch>
        </p:blipFill>
        <p:spPr>
          <a:xfrm>
            <a:off x="111542" y="232288"/>
            <a:ext cx="1741582" cy="1613714"/>
          </a:xfrm>
          <a:prstGeom prst="rect">
            <a:avLst/>
          </a:prstGeom>
        </p:spPr>
      </p:pic>
      <p:pic>
        <p:nvPicPr>
          <p:cNvPr id="10" name="Picture 9" descr="Screen shot 2013-04-16 at 6.14.4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3124" y="232288"/>
            <a:ext cx="5215281" cy="1231387"/>
          </a:xfrm>
          <a:prstGeom prst="rect">
            <a:avLst/>
          </a:prstGeom>
        </p:spPr>
      </p:pic>
      <p:pic>
        <p:nvPicPr>
          <p:cNvPr id="11" name="Picture 10" descr="Screen shot 2013-04-16 at 7.32.57 PM.png"/>
          <p:cNvPicPr>
            <a:picLocks noChangeAspect="1"/>
          </p:cNvPicPr>
          <p:nvPr/>
        </p:nvPicPr>
        <p:blipFill>
          <a:blip r:embed="rId5"/>
          <a:stretch>
            <a:fillRect/>
          </a:stretch>
        </p:blipFill>
        <p:spPr>
          <a:xfrm>
            <a:off x="-1" y="1463675"/>
            <a:ext cx="9144001" cy="5394325"/>
          </a:xfrm>
          <a:prstGeom prst="rect">
            <a:avLst/>
          </a:prstGeom>
        </p:spPr>
      </p:pic>
    </p:spTree>
    <p:extLst>
      <p:ext uri="{BB962C8B-B14F-4D97-AF65-F5344CB8AC3E}">
        <p14:creationId xmlns:p14="http://schemas.microsoft.com/office/powerpoint/2010/main" val="1684689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3" name="Picture 2" descr="Screen Shot 2014-08-15 at 12.34.3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170" y="1124764"/>
            <a:ext cx="8885096" cy="1746738"/>
          </a:xfrm>
          <a:prstGeom prst="rect">
            <a:avLst/>
          </a:prstGeom>
        </p:spPr>
      </p:pic>
      <p:pic>
        <p:nvPicPr>
          <p:cNvPr id="4" name="Picture 3" descr="Screen Shot 2014-08-15 at 12.37.05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200" y="198967"/>
            <a:ext cx="4292600" cy="787400"/>
          </a:xfrm>
          <a:prstGeom prst="rect">
            <a:avLst/>
          </a:prstGeom>
        </p:spPr>
      </p:pic>
      <p:sp>
        <p:nvSpPr>
          <p:cNvPr id="5" name="Rectangle 4"/>
          <p:cNvSpPr/>
          <p:nvPr/>
        </p:nvSpPr>
        <p:spPr>
          <a:xfrm>
            <a:off x="245533" y="3649525"/>
            <a:ext cx="8500534" cy="2554545"/>
          </a:xfrm>
          <a:prstGeom prst="rect">
            <a:avLst/>
          </a:prstGeom>
        </p:spPr>
        <p:txBody>
          <a:bodyPr wrap="square">
            <a:spAutoFit/>
          </a:bodyPr>
          <a:lstStyle/>
          <a:p>
            <a:r>
              <a:rPr lang="en-US" sz="2000" dirty="0">
                <a:solidFill>
                  <a:srgbClr val="7F7F7F"/>
                </a:solidFill>
                <a:latin typeface="Arial" charset="0"/>
                <a:cs typeface="Arial"/>
              </a:rPr>
              <a:t>"These findings (Lancet, China study) would seem to put to rest any remaining concerns about accuracy, and therefore, clinical applicability of pulse </a:t>
            </a:r>
            <a:r>
              <a:rPr lang="en-US" sz="2000" dirty="0" err="1">
                <a:solidFill>
                  <a:srgbClr val="7F7F7F"/>
                </a:solidFill>
                <a:latin typeface="Arial" charset="0"/>
                <a:cs typeface="Arial"/>
              </a:rPr>
              <a:t>oximetry</a:t>
            </a:r>
            <a:r>
              <a:rPr lang="en-US" sz="2000" dirty="0">
                <a:solidFill>
                  <a:srgbClr val="7F7F7F"/>
                </a:solidFill>
                <a:latin typeface="Arial" charset="0"/>
                <a:cs typeface="Arial"/>
              </a:rPr>
              <a:t> screening. Pulse </a:t>
            </a:r>
            <a:r>
              <a:rPr lang="en-US" sz="2000" dirty="0" err="1">
                <a:solidFill>
                  <a:srgbClr val="7F7F7F"/>
                </a:solidFill>
                <a:latin typeface="Arial" charset="0"/>
                <a:cs typeface="Arial"/>
              </a:rPr>
              <a:t>oximetry</a:t>
            </a:r>
            <a:r>
              <a:rPr lang="en-US" sz="2000" dirty="0">
                <a:solidFill>
                  <a:srgbClr val="7F7F7F"/>
                </a:solidFill>
                <a:latin typeface="Arial" charset="0"/>
                <a:cs typeface="Arial"/>
              </a:rPr>
              <a:t> screening also is useful in helping detect other disorders such as pneumonia and early onset sepsis, which might be as lethal as critical congenital heart defect if not diagnosed in a timely manner.”  </a:t>
            </a:r>
          </a:p>
          <a:p>
            <a:endParaRPr lang="en-US" sz="2000" dirty="0">
              <a:solidFill>
                <a:srgbClr val="7F7F7F"/>
              </a:solidFill>
              <a:cs typeface="Arial"/>
            </a:endParaRPr>
          </a:p>
          <a:p>
            <a:r>
              <a:rPr lang="en-US" sz="2000" dirty="0">
                <a:solidFill>
                  <a:srgbClr val="7F7F7F"/>
                </a:solidFill>
                <a:cs typeface="Arial"/>
              </a:rPr>
              <a:t>												</a:t>
            </a:r>
            <a:r>
              <a:rPr lang="en-US" sz="2000" dirty="0">
                <a:solidFill>
                  <a:srgbClr val="7F7F7F"/>
                </a:solidFill>
                <a:latin typeface="Arial" charset="0"/>
                <a:cs typeface="Arial"/>
              </a:rPr>
              <a:t> </a:t>
            </a:r>
            <a:r>
              <a:rPr lang="en-US" sz="1600" dirty="0">
                <a:solidFill>
                  <a:schemeClr val="tx1">
                    <a:lumMod val="50000"/>
                    <a:lumOff val="50000"/>
                  </a:schemeClr>
                </a:solidFill>
                <a:latin typeface="Arial" charset="0"/>
                <a:cs typeface="Arial"/>
              </a:rPr>
              <a:t>~ Dr. Andrew K. Ewer, M.D.</a:t>
            </a:r>
          </a:p>
        </p:txBody>
      </p:sp>
    </p:spTree>
    <p:extLst>
      <p:ext uri="{BB962C8B-B14F-4D97-AF65-F5344CB8AC3E}">
        <p14:creationId xmlns:p14="http://schemas.microsoft.com/office/powerpoint/2010/main" val="340331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16" name="TextBox 15"/>
          <p:cNvSpPr txBox="1"/>
          <p:nvPr/>
        </p:nvSpPr>
        <p:spPr>
          <a:xfrm>
            <a:off x="444500" y="292572"/>
            <a:ext cx="8699500" cy="954107"/>
          </a:xfrm>
          <a:prstGeom prst="rect">
            <a:avLst/>
          </a:prstGeom>
          <a:noFill/>
        </p:spPr>
        <p:txBody>
          <a:bodyPr wrap="square" rtlCol="0">
            <a:spAutoFit/>
          </a:bodyPr>
          <a:lstStyle/>
          <a:p>
            <a:r>
              <a:rPr lang="en-US" sz="3600" dirty="0">
                <a:solidFill>
                  <a:srgbClr val="E55A00"/>
                </a:solidFill>
                <a:latin typeface="+mj-lt"/>
                <a:cs typeface="Arial"/>
              </a:rPr>
              <a:t>Newborn CCHD Screening</a:t>
            </a:r>
            <a:br>
              <a:rPr lang="en-US" sz="3600" dirty="0">
                <a:solidFill>
                  <a:srgbClr val="E55A00"/>
                </a:solidFill>
                <a:latin typeface="+mj-lt"/>
                <a:cs typeface="Arial"/>
              </a:rPr>
            </a:br>
            <a:r>
              <a:rPr lang="en-US" sz="2000" dirty="0">
                <a:solidFill>
                  <a:srgbClr val="E55A00"/>
                </a:solidFill>
                <a:latin typeface="Arial"/>
                <a:cs typeface="Arial"/>
              </a:rPr>
              <a:t>Finding sick babies who don’t look sick</a:t>
            </a:r>
          </a:p>
        </p:txBody>
      </p:sp>
      <p:pic>
        <p:nvPicPr>
          <p:cNvPr id="6" name="Picture 5" descr="IMG_0078_sm.jpg"/>
          <p:cNvPicPr>
            <a:picLocks noChangeAspect="1"/>
          </p:cNvPicPr>
          <p:nvPr/>
        </p:nvPicPr>
        <p:blipFill>
          <a:blip r:embed="rId3"/>
          <a:stretch>
            <a:fillRect/>
          </a:stretch>
        </p:blipFill>
        <p:spPr>
          <a:xfrm>
            <a:off x="444500" y="1811867"/>
            <a:ext cx="4064000" cy="3048000"/>
          </a:xfrm>
          <a:prstGeom prst="rect">
            <a:avLst/>
          </a:prstGeom>
        </p:spPr>
      </p:pic>
      <p:pic>
        <p:nvPicPr>
          <p:cNvPr id="7" name="Picture 6" descr="IMG_0101_sm.jpg"/>
          <p:cNvPicPr>
            <a:picLocks noChangeAspect="1"/>
          </p:cNvPicPr>
          <p:nvPr/>
        </p:nvPicPr>
        <p:blipFill>
          <a:blip r:embed="rId4"/>
          <a:stretch>
            <a:fillRect/>
          </a:stretch>
        </p:blipFill>
        <p:spPr>
          <a:xfrm>
            <a:off x="4508500" y="1811867"/>
            <a:ext cx="4064000" cy="3048000"/>
          </a:xfrm>
          <a:prstGeom prst="rect">
            <a:avLst/>
          </a:prstGeom>
        </p:spPr>
      </p:pic>
      <p:sp>
        <p:nvSpPr>
          <p:cNvPr id="2" name="TextBox 1"/>
          <p:cNvSpPr txBox="1"/>
          <p:nvPr/>
        </p:nvSpPr>
        <p:spPr>
          <a:xfrm>
            <a:off x="347134" y="5015896"/>
            <a:ext cx="4668436" cy="1477328"/>
          </a:xfrm>
          <a:prstGeom prst="rect">
            <a:avLst/>
          </a:prstGeom>
          <a:noFill/>
        </p:spPr>
        <p:txBody>
          <a:bodyPr wrap="square" rtlCol="0">
            <a:spAutoFit/>
          </a:bodyPr>
          <a:lstStyle/>
          <a:p>
            <a:pPr eaLnBrk="0" hangingPunct="0">
              <a:defRPr/>
            </a:pPr>
            <a:r>
              <a:rPr lang="en-US" kern="0" dirty="0">
                <a:solidFill>
                  <a:srgbClr val="7F7F7F"/>
                </a:solidFill>
                <a:latin typeface="Arial"/>
              </a:rPr>
              <a:t>Eve </a:t>
            </a:r>
            <a:r>
              <a:rPr lang="en-US" kern="0" dirty="0" err="1">
                <a:solidFill>
                  <a:srgbClr val="7F7F7F"/>
                </a:solidFill>
                <a:latin typeface="Arial"/>
              </a:rPr>
              <a:t>Isley</a:t>
            </a:r>
            <a:r>
              <a:rPr lang="en-US" kern="0" dirty="0">
                <a:solidFill>
                  <a:srgbClr val="7F7F7F"/>
                </a:solidFill>
                <a:latin typeface="Arial"/>
              </a:rPr>
              <a:t> Saarinen</a:t>
            </a:r>
          </a:p>
          <a:p>
            <a:pPr eaLnBrk="0" hangingPunct="0">
              <a:defRPr/>
            </a:pPr>
            <a:r>
              <a:rPr lang="en-US" kern="0" dirty="0">
                <a:solidFill>
                  <a:srgbClr val="7F7F7F"/>
                </a:solidFill>
                <a:latin typeface="Arial"/>
              </a:rPr>
              <a:t>DOB: 12/12/08</a:t>
            </a:r>
          </a:p>
          <a:p>
            <a:pPr eaLnBrk="0" hangingPunct="0">
              <a:defRPr/>
            </a:pPr>
            <a:r>
              <a:rPr lang="en-US" kern="0" dirty="0">
                <a:solidFill>
                  <a:srgbClr val="7F7F7F"/>
                </a:solidFill>
                <a:latin typeface="Arial"/>
              </a:rPr>
              <a:t>6 </a:t>
            </a:r>
            <a:r>
              <a:rPr lang="en-US" kern="0" dirty="0" err="1">
                <a:solidFill>
                  <a:srgbClr val="7F7F7F"/>
                </a:solidFill>
                <a:latin typeface="Arial"/>
              </a:rPr>
              <a:t>lbs</a:t>
            </a:r>
            <a:r>
              <a:rPr lang="en-US" kern="0" dirty="0">
                <a:solidFill>
                  <a:srgbClr val="7F7F7F"/>
                </a:solidFill>
                <a:latin typeface="Arial"/>
              </a:rPr>
              <a:t>, 9 </a:t>
            </a:r>
            <a:r>
              <a:rPr lang="en-US" kern="0" dirty="0" err="1">
                <a:solidFill>
                  <a:srgbClr val="7F7F7F"/>
                </a:solidFill>
                <a:latin typeface="Arial"/>
              </a:rPr>
              <a:t>oz</a:t>
            </a:r>
            <a:r>
              <a:rPr lang="en-US" kern="0" dirty="0">
                <a:solidFill>
                  <a:srgbClr val="7F7F7F"/>
                </a:solidFill>
                <a:latin typeface="Arial"/>
              </a:rPr>
              <a:t>; 9 APGAR</a:t>
            </a:r>
          </a:p>
          <a:p>
            <a:pPr eaLnBrk="0" hangingPunct="0">
              <a:defRPr/>
            </a:pPr>
            <a:r>
              <a:rPr lang="en-US" kern="0" dirty="0">
                <a:solidFill>
                  <a:srgbClr val="7F7F7F"/>
                </a:solidFill>
                <a:latin typeface="Arial"/>
              </a:rPr>
              <a:t>Diagnosis: Heart Failure, 48 hours of age</a:t>
            </a:r>
          </a:p>
          <a:p>
            <a:endParaRPr lang="en-US" dirty="0"/>
          </a:p>
        </p:txBody>
      </p:sp>
    </p:spTree>
    <p:extLst>
      <p:ext uri="{BB962C8B-B14F-4D97-AF65-F5344CB8AC3E}">
        <p14:creationId xmlns:p14="http://schemas.microsoft.com/office/powerpoint/2010/main" val="222384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11" name="Picture 10" descr="Newborn_Combo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8529" y="6078612"/>
            <a:ext cx="3252875" cy="571090"/>
          </a:xfrm>
          <a:prstGeom prst="rect">
            <a:avLst/>
          </a:prstGeom>
        </p:spPr>
      </p:pic>
      <p:pic>
        <p:nvPicPr>
          <p:cNvPr id="6" name="Picture 5" descr="Eve's hai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556780" cy="6858000"/>
          </a:xfrm>
          <a:prstGeom prst="rect">
            <a:avLst/>
          </a:prstGeom>
        </p:spPr>
      </p:pic>
      <p:sp>
        <p:nvSpPr>
          <p:cNvPr id="7" name="Rectangle 6"/>
          <p:cNvSpPr/>
          <p:nvPr/>
        </p:nvSpPr>
        <p:spPr>
          <a:xfrm>
            <a:off x="5147733" y="406401"/>
            <a:ext cx="3996267" cy="3970318"/>
          </a:xfrm>
          <a:prstGeom prst="rect">
            <a:avLst/>
          </a:prstGeom>
        </p:spPr>
        <p:txBody>
          <a:bodyPr wrap="square">
            <a:spAutoFit/>
          </a:bodyPr>
          <a:lstStyle/>
          <a:p>
            <a:r>
              <a:rPr lang="en-US" sz="2800" dirty="0"/>
              <a:t> Health systems will only be able to meet the needs of children with heart disease once the burden of disease is recognized by clinicians, hospital administrators, and policy makers and investments are made accordingly</a:t>
            </a:r>
          </a:p>
        </p:txBody>
      </p:sp>
      <p:pic>
        <p:nvPicPr>
          <p:cNvPr id="3" name="Picture 2" descr="10373489_10152995797324678_3200970066122509873_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52008"/>
            <a:ext cx="9314248" cy="7179733"/>
          </a:xfrm>
          <a:prstGeom prst="rect">
            <a:avLst/>
          </a:prstGeom>
        </p:spPr>
      </p:pic>
    </p:spTree>
    <p:extLst>
      <p:ext uri="{BB962C8B-B14F-4D97-AF65-F5344CB8AC3E}">
        <p14:creationId xmlns:p14="http://schemas.microsoft.com/office/powerpoint/2010/main" val="1988148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79077"/>
            <a:ext cx="9144000" cy="4278923"/>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2412" y="1"/>
            <a:ext cx="2583195" cy="29718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4460" y="324955"/>
            <a:ext cx="4737100" cy="762000"/>
          </a:xfrm>
          <a:prstGeom prst="rect">
            <a:avLst/>
          </a:prstGeom>
        </p:spPr>
      </p:pic>
    </p:spTree>
    <p:extLst>
      <p:ext uri="{BB962C8B-B14F-4D97-AF65-F5344CB8AC3E}">
        <p14:creationId xmlns:p14="http://schemas.microsoft.com/office/powerpoint/2010/main" val="1394248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1" y="0"/>
            <a:ext cx="12810435" cy="8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41867" y="1659467"/>
            <a:ext cx="8111066" cy="1200329"/>
          </a:xfrm>
          <a:prstGeom prst="rect">
            <a:avLst/>
          </a:prstGeom>
        </p:spPr>
        <p:txBody>
          <a:bodyPr wrap="square">
            <a:spAutoFit/>
          </a:bodyPr>
          <a:lstStyle/>
          <a:p>
            <a:r>
              <a:rPr lang="en-US" sz="3600" b="1" dirty="0">
                <a:solidFill>
                  <a:srgbClr val="7F7F7F"/>
                </a:solidFill>
                <a:latin typeface="Gill Sans" charset="0"/>
                <a:ea typeface="Cambria" charset="0"/>
              </a:rPr>
              <a:t>Screening Protocol:</a:t>
            </a:r>
          </a:p>
          <a:p>
            <a:r>
              <a:rPr lang="en-US" sz="3600" b="1" dirty="0">
                <a:solidFill>
                  <a:srgbClr val="7F7F7F"/>
                </a:solidFill>
                <a:latin typeface="Gill Sans" charset="0"/>
                <a:ea typeface="Cambria" charset="0"/>
                <a:cs typeface="Gill Sans" charset="0"/>
              </a:rPr>
              <a:t>12 hours and 48 hours after birth</a:t>
            </a:r>
            <a:endParaRPr lang="en-US" sz="3600" dirty="0">
              <a:solidFill>
                <a:srgbClr val="000000"/>
              </a:solidFill>
              <a:latin typeface="Gill Sans" charset="0"/>
              <a:ea typeface="Gill Sans" charset="0"/>
              <a:cs typeface="Gill Sans"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 y="20246"/>
            <a:ext cx="9144000" cy="494459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8503" y="4114800"/>
            <a:ext cx="6500897" cy="2743200"/>
          </a:xfrm>
          <a:prstGeom prst="rect">
            <a:avLst/>
          </a:prstGeom>
        </p:spPr>
      </p:pic>
    </p:spTree>
    <p:extLst>
      <p:ext uri="{BB962C8B-B14F-4D97-AF65-F5344CB8AC3E}">
        <p14:creationId xmlns:p14="http://schemas.microsoft.com/office/powerpoint/2010/main" val="1432781309"/>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xmlns:p14="http://schemas.microsoft.com/office/powerpoint/2010/main" spd="slow" advTm="1785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6" name="Picture 5" descr="Eve's hai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56780" cy="6858000"/>
          </a:xfrm>
          <a:prstGeom prst="rect">
            <a:avLst/>
          </a:prstGeom>
        </p:spPr>
      </p:pic>
      <p:sp>
        <p:nvSpPr>
          <p:cNvPr id="7" name="Rectangle 6"/>
          <p:cNvSpPr/>
          <p:nvPr/>
        </p:nvSpPr>
        <p:spPr>
          <a:xfrm>
            <a:off x="6491166" y="935791"/>
            <a:ext cx="2665933" cy="4585871"/>
          </a:xfrm>
          <a:prstGeom prst="rect">
            <a:avLst/>
          </a:prstGeom>
        </p:spPr>
        <p:txBody>
          <a:bodyPr wrap="square">
            <a:spAutoFit/>
          </a:bodyPr>
          <a:lstStyle/>
          <a:p>
            <a:r>
              <a:rPr lang="en-US" sz="2400" dirty="0"/>
              <a:t>“Health systems will only be able to meet the needs of children with heart disease once the burden of disease is recognized by clinicians, hospital administrators, and policy makers and investments are made accordingly.”</a:t>
            </a:r>
          </a:p>
        </p:txBody>
      </p:sp>
      <p:pic>
        <p:nvPicPr>
          <p:cNvPr id="4" name="Picture 3">
            <a:extLst>
              <a:ext uri="{FF2B5EF4-FFF2-40B4-BE49-F238E27FC236}">
                <a16:creationId xmlns:a16="http://schemas.microsoft.com/office/drawing/2014/main" id="{1EB11EE0-4D8B-0741-AEFE-3679C185634C}"/>
              </a:ext>
            </a:extLst>
          </p:cNvPr>
          <p:cNvPicPr>
            <a:picLocks noChangeAspect="1"/>
          </p:cNvPicPr>
          <p:nvPr/>
        </p:nvPicPr>
        <p:blipFill>
          <a:blip r:embed="rId4"/>
          <a:stretch>
            <a:fillRect/>
          </a:stretch>
        </p:blipFill>
        <p:spPr>
          <a:xfrm>
            <a:off x="-113479" y="1"/>
            <a:ext cx="6591546" cy="6858000"/>
          </a:xfrm>
          <a:prstGeom prst="rect">
            <a:avLst/>
          </a:prstGeom>
        </p:spPr>
      </p:pic>
    </p:spTree>
    <p:extLst>
      <p:ext uri="{BB962C8B-B14F-4D97-AF65-F5344CB8AC3E}">
        <p14:creationId xmlns:p14="http://schemas.microsoft.com/office/powerpoint/2010/main" val="2622067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ct val="90000"/>
              </a:lnSpc>
            </a:pPr>
            <a:r>
              <a:rPr lang="en-US" sz="3600" b="0" dirty="0">
                <a:latin typeface="Arial"/>
                <a:cs typeface="Arial"/>
              </a:rPr>
              <a:t>Project Landscape/Surveys</a:t>
            </a:r>
            <a:br>
              <a:rPr lang="en-US" sz="3600" b="0" dirty="0">
                <a:latin typeface="Arial"/>
                <a:cs typeface="Arial"/>
              </a:rPr>
            </a:br>
            <a:r>
              <a:rPr lang="en-US" sz="2000" b="0" dirty="0">
                <a:latin typeface="Arial"/>
                <a:cs typeface="Arial"/>
              </a:rPr>
              <a:t>BORN Project Sichuan Province (Phase 1)</a:t>
            </a:r>
          </a:p>
        </p:txBody>
      </p:sp>
      <p:sp>
        <p:nvSpPr>
          <p:cNvPr id="3" name="Rectangle 2"/>
          <p:cNvSpPr/>
          <p:nvPr/>
        </p:nvSpPr>
        <p:spPr>
          <a:xfrm>
            <a:off x="457199" y="1997839"/>
            <a:ext cx="7992533" cy="3054682"/>
          </a:xfrm>
          <a:prstGeom prst="rect">
            <a:avLst/>
          </a:prstGeom>
        </p:spPr>
        <p:txBody>
          <a:bodyPr wrap="square">
            <a:spAutoFit/>
          </a:bodyPr>
          <a:lstStyle/>
          <a:p>
            <a:pPr marL="342900" indent="-342900">
              <a:lnSpc>
                <a:spcPct val="125000"/>
              </a:lnSpc>
              <a:buFont typeface="Arial" charset="0"/>
              <a:buChar char="•"/>
            </a:pPr>
            <a:r>
              <a:rPr lang="en-US" altLang="zh-CN" sz="2200" dirty="0">
                <a:solidFill>
                  <a:schemeClr val="bg1">
                    <a:lumMod val="50000"/>
                  </a:schemeClr>
                </a:solidFill>
                <a:latin typeface="Arial" pitchFamily="34" charset="0"/>
                <a:cs typeface="Arial" pitchFamily="34" charset="0"/>
              </a:rPr>
              <a:t>Overall incidence of congenital heart disease (CHD) in live births: 2% ~ 13.8%</a:t>
            </a:r>
          </a:p>
          <a:p>
            <a:pPr marL="342900" indent="-342900">
              <a:lnSpc>
                <a:spcPct val="125000"/>
              </a:lnSpc>
              <a:buFont typeface="Arial" charset="0"/>
              <a:buChar char="•"/>
            </a:pPr>
            <a:r>
              <a:rPr lang="en-US" altLang="zh-CN" sz="2200" dirty="0">
                <a:solidFill>
                  <a:schemeClr val="bg1">
                    <a:lumMod val="50000"/>
                  </a:schemeClr>
                </a:solidFill>
                <a:latin typeface="Arial" pitchFamily="34" charset="0"/>
                <a:cs typeface="Arial" pitchFamily="34" charset="0"/>
              </a:rPr>
              <a:t>20% ~ 30% of CHD patients died in the first year</a:t>
            </a:r>
          </a:p>
          <a:p>
            <a:pPr marL="342900" indent="-342900">
              <a:lnSpc>
                <a:spcPct val="125000"/>
              </a:lnSpc>
              <a:buFont typeface="Arial" charset="0"/>
              <a:buChar char="•"/>
            </a:pPr>
            <a:r>
              <a:rPr lang="en-US" altLang="zh-CN" sz="2200" dirty="0">
                <a:solidFill>
                  <a:schemeClr val="bg1">
                    <a:lumMod val="50000"/>
                  </a:schemeClr>
                </a:solidFill>
                <a:latin typeface="Arial" pitchFamily="34" charset="0"/>
                <a:cs typeface="Arial" pitchFamily="34" charset="0"/>
              </a:rPr>
              <a:t>Main causes of under-5 mortality in region: </a:t>
            </a:r>
          </a:p>
          <a:p>
            <a:pPr marL="800100" lvl="1" indent="-342900">
              <a:lnSpc>
                <a:spcPct val="125000"/>
              </a:lnSpc>
              <a:buFont typeface="Arial" charset="0"/>
              <a:buChar char="•"/>
            </a:pPr>
            <a:r>
              <a:rPr lang="en-US" altLang="zh-CN" sz="2200" dirty="0">
                <a:solidFill>
                  <a:schemeClr val="bg1">
                    <a:lumMod val="50000"/>
                  </a:schemeClr>
                </a:solidFill>
                <a:latin typeface="Arial" pitchFamily="34" charset="0"/>
                <a:cs typeface="Arial" pitchFamily="34" charset="0"/>
              </a:rPr>
              <a:t>CHD</a:t>
            </a:r>
          </a:p>
          <a:p>
            <a:pPr marL="800100" lvl="1" indent="-342900">
              <a:lnSpc>
                <a:spcPct val="125000"/>
              </a:lnSpc>
              <a:buFont typeface="Arial" charset="0"/>
              <a:buChar char="•"/>
            </a:pPr>
            <a:r>
              <a:rPr lang="en-US" altLang="zh-CN" sz="2200" dirty="0">
                <a:solidFill>
                  <a:schemeClr val="bg1">
                    <a:lumMod val="50000"/>
                  </a:schemeClr>
                </a:solidFill>
                <a:latin typeface="Arial" pitchFamily="34" charset="0"/>
                <a:cs typeface="Arial" pitchFamily="34" charset="0"/>
              </a:rPr>
              <a:t>Malnutrition</a:t>
            </a:r>
          </a:p>
          <a:p>
            <a:pPr marL="800100" lvl="1" indent="-342900">
              <a:lnSpc>
                <a:spcPct val="125000"/>
              </a:lnSpc>
              <a:buFont typeface="Arial" charset="0"/>
              <a:buChar char="•"/>
            </a:pPr>
            <a:r>
              <a:rPr lang="en-US" altLang="zh-CN" sz="2200" dirty="0">
                <a:solidFill>
                  <a:schemeClr val="bg1">
                    <a:lumMod val="50000"/>
                  </a:schemeClr>
                </a:solidFill>
                <a:latin typeface="Arial" pitchFamily="34" charset="0"/>
                <a:cs typeface="Arial" pitchFamily="34" charset="0"/>
              </a:rPr>
              <a:t>Severe pneumonia</a:t>
            </a:r>
          </a:p>
        </p:txBody>
      </p:sp>
    </p:spTree>
    <p:extLst>
      <p:ext uri="{BB962C8B-B14F-4D97-AF65-F5344CB8AC3E}">
        <p14:creationId xmlns:p14="http://schemas.microsoft.com/office/powerpoint/2010/main" val="1686202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1" y="0"/>
            <a:ext cx="12810435" cy="8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89467" y="1379577"/>
            <a:ext cx="8341578" cy="4708981"/>
          </a:xfrm>
          <a:prstGeom prst="rect">
            <a:avLst/>
          </a:prstGeom>
        </p:spPr>
        <p:txBody>
          <a:bodyPr wrap="square">
            <a:spAutoFit/>
          </a:bodyPr>
          <a:lstStyle/>
          <a:p>
            <a:pPr marL="342900" indent="-342900">
              <a:buFont typeface="Arial" charset="0"/>
              <a:buChar char="•"/>
            </a:pPr>
            <a:r>
              <a:rPr lang="en-US" altLang="zh-CN" sz="2000" dirty="0">
                <a:solidFill>
                  <a:schemeClr val="bg1">
                    <a:lumMod val="50000"/>
                  </a:schemeClr>
                </a:solidFill>
                <a:latin typeface="Arial" charset="0"/>
                <a:ea typeface="Arial" charset="0"/>
                <a:cs typeface="Arial" charset="0"/>
              </a:rPr>
              <a:t>Newborns apparently healthy in the well-baby nursery were included</a:t>
            </a:r>
            <a:r>
              <a:rPr lang="zh-CN" altLang="en-US" sz="2000" dirty="0">
                <a:solidFill>
                  <a:schemeClr val="bg1">
                    <a:lumMod val="50000"/>
                  </a:schemeClr>
                </a:solidFill>
                <a:latin typeface="Arial" charset="0"/>
                <a:ea typeface="Arial" charset="0"/>
                <a:cs typeface="Arial" charset="0"/>
              </a:rPr>
              <a:t> </a:t>
            </a:r>
            <a:r>
              <a:rPr lang="en-US" altLang="zh-CN" sz="2000" dirty="0">
                <a:solidFill>
                  <a:schemeClr val="bg1">
                    <a:lumMod val="50000"/>
                  </a:schemeClr>
                </a:solidFill>
                <a:latin typeface="Arial" charset="0"/>
                <a:ea typeface="Arial" charset="0"/>
                <a:cs typeface="Arial" charset="0"/>
              </a:rPr>
              <a:t>(preterm&lt;35 weeks, those who were admitted to NICU and neonatal ward immediately excluded)</a:t>
            </a:r>
            <a:br>
              <a:rPr lang="en-US" altLang="zh-CN" sz="2000" dirty="0">
                <a:solidFill>
                  <a:schemeClr val="bg1">
                    <a:lumMod val="50000"/>
                  </a:schemeClr>
                </a:solidFill>
                <a:latin typeface="Arial" charset="0"/>
                <a:ea typeface="Arial" charset="0"/>
                <a:cs typeface="Arial" charset="0"/>
              </a:rPr>
            </a:br>
            <a:endParaRPr lang="en-US" altLang="zh-CN" sz="2000" dirty="0">
              <a:solidFill>
                <a:schemeClr val="bg1">
                  <a:lumMod val="50000"/>
                </a:schemeClr>
              </a:solidFill>
              <a:latin typeface="Arial" charset="0"/>
              <a:ea typeface="Arial" charset="0"/>
              <a:cs typeface="Arial" charset="0"/>
            </a:endParaRPr>
          </a:p>
          <a:p>
            <a:pPr marL="342900" indent="-342900">
              <a:buFont typeface="Arial" charset="0"/>
              <a:buChar char="•"/>
            </a:pPr>
            <a:r>
              <a:rPr lang="en-US" altLang="zh-CN" sz="2000" b="1" dirty="0">
                <a:solidFill>
                  <a:schemeClr val="bg1">
                    <a:lumMod val="50000"/>
                  </a:schemeClr>
                </a:solidFill>
                <a:latin typeface="Arial" charset="0"/>
                <a:ea typeface="Arial" charset="0"/>
                <a:cs typeface="Arial" charset="0"/>
              </a:rPr>
              <a:t>Study approved by ethics committee of </a:t>
            </a:r>
            <a:r>
              <a:rPr lang="en-US" altLang="zh-CN" sz="2000" b="1" dirty="0" err="1">
                <a:solidFill>
                  <a:schemeClr val="bg1">
                    <a:lumMod val="50000"/>
                  </a:schemeClr>
                </a:solidFill>
                <a:latin typeface="Arial" charset="0"/>
                <a:ea typeface="Arial" charset="0"/>
                <a:cs typeface="Arial" charset="0"/>
              </a:rPr>
              <a:t>Mianyang</a:t>
            </a:r>
            <a:r>
              <a:rPr lang="en-US" altLang="zh-CN" sz="2000" b="1" dirty="0">
                <a:solidFill>
                  <a:schemeClr val="bg1">
                    <a:lumMod val="50000"/>
                  </a:schemeClr>
                </a:solidFill>
                <a:latin typeface="Arial" charset="0"/>
                <a:ea typeface="Arial" charset="0"/>
                <a:cs typeface="Arial" charset="0"/>
              </a:rPr>
              <a:t> Health Bureau,  Health and Family Planning Commission </a:t>
            </a:r>
            <a:br>
              <a:rPr lang="en-US" altLang="zh-CN" sz="2000" dirty="0">
                <a:solidFill>
                  <a:schemeClr val="bg1">
                    <a:lumMod val="50000"/>
                  </a:schemeClr>
                </a:solidFill>
                <a:latin typeface="Arial" charset="0"/>
                <a:ea typeface="Arial" charset="0"/>
                <a:cs typeface="Arial" charset="0"/>
              </a:rPr>
            </a:br>
            <a:endParaRPr lang="en-US" altLang="zh-CN" sz="2000" dirty="0">
              <a:solidFill>
                <a:schemeClr val="bg1">
                  <a:lumMod val="50000"/>
                </a:schemeClr>
              </a:solidFill>
              <a:latin typeface="Arial" charset="0"/>
              <a:ea typeface="Arial" charset="0"/>
              <a:cs typeface="Arial" charset="0"/>
            </a:endParaRPr>
          </a:p>
          <a:p>
            <a:pPr marL="342900" indent="-342900">
              <a:buFont typeface="Arial" charset="0"/>
              <a:buChar char="•"/>
            </a:pPr>
            <a:r>
              <a:rPr lang="en-US" altLang="zh-CN" sz="2000" dirty="0">
                <a:solidFill>
                  <a:schemeClr val="bg1">
                    <a:lumMod val="50000"/>
                  </a:schemeClr>
                </a:solidFill>
                <a:latin typeface="Arial" charset="0"/>
                <a:ea typeface="Arial" charset="0"/>
                <a:cs typeface="Arial" charset="0"/>
              </a:rPr>
              <a:t>Oral informed consent obtained from participating babies’ parents</a:t>
            </a:r>
            <a:br>
              <a:rPr lang="en-US" altLang="zh-CN" sz="2000" dirty="0">
                <a:solidFill>
                  <a:schemeClr val="bg1">
                    <a:lumMod val="50000"/>
                  </a:schemeClr>
                </a:solidFill>
                <a:latin typeface="Arial" charset="0"/>
                <a:ea typeface="Arial" charset="0"/>
                <a:cs typeface="Arial" charset="0"/>
              </a:rPr>
            </a:br>
            <a:endParaRPr lang="en-US" altLang="zh-CN" sz="2000" dirty="0">
              <a:solidFill>
                <a:schemeClr val="bg1">
                  <a:lumMod val="50000"/>
                </a:schemeClr>
              </a:solidFill>
              <a:latin typeface="Arial" charset="0"/>
              <a:ea typeface="Arial" charset="0"/>
              <a:cs typeface="Arial" charset="0"/>
            </a:endParaRPr>
          </a:p>
          <a:p>
            <a:pPr marL="342900" indent="-342900">
              <a:buFont typeface="Arial" charset="0"/>
              <a:buChar char="•"/>
            </a:pPr>
            <a:r>
              <a:rPr lang="en-US" altLang="zh-CN" sz="2000" dirty="0">
                <a:solidFill>
                  <a:schemeClr val="bg1">
                    <a:lumMod val="50000"/>
                  </a:schemeClr>
                </a:solidFill>
                <a:latin typeface="Arial" charset="0"/>
                <a:ea typeface="Arial" charset="0"/>
                <a:cs typeface="Arial" charset="0"/>
              </a:rPr>
              <a:t>Project Coordination with:</a:t>
            </a:r>
          </a:p>
          <a:p>
            <a:pPr marL="800100" lvl="1" indent="-342900">
              <a:buFont typeface="Arial" charset="0"/>
              <a:buChar char="•"/>
            </a:pPr>
            <a:r>
              <a:rPr lang="en-US" altLang="zh-CN" sz="2000" dirty="0">
                <a:solidFill>
                  <a:schemeClr val="bg1">
                    <a:lumMod val="50000"/>
                  </a:schemeClr>
                </a:solidFill>
                <a:latin typeface="Arial" charset="0"/>
                <a:ea typeface="Arial" charset="0"/>
                <a:cs typeface="Arial" charset="0"/>
              </a:rPr>
              <a:t>China Office for Maternal and Child Health Surveillance (Chengdu, Sichuan)</a:t>
            </a:r>
          </a:p>
          <a:p>
            <a:pPr marL="800100" lvl="1" indent="-342900">
              <a:buFont typeface="Arial" charset="0"/>
              <a:buChar char="•"/>
            </a:pPr>
            <a:r>
              <a:rPr lang="en-US" altLang="zh-CN" sz="2000" dirty="0">
                <a:solidFill>
                  <a:schemeClr val="bg1">
                    <a:lumMod val="50000"/>
                  </a:schemeClr>
                </a:solidFill>
                <a:latin typeface="Arial" charset="0"/>
                <a:ea typeface="Arial" charset="0"/>
                <a:cs typeface="Arial" charset="0"/>
              </a:rPr>
              <a:t>MCH, Ministry of Health (Beijing)</a:t>
            </a:r>
          </a:p>
          <a:p>
            <a:pPr marL="800100" lvl="1" indent="-342900">
              <a:buFont typeface="Arial" charset="0"/>
              <a:buChar char="•"/>
            </a:pPr>
            <a:r>
              <a:rPr lang="en-US" altLang="zh-CN" sz="2000" dirty="0">
                <a:solidFill>
                  <a:schemeClr val="bg1">
                    <a:lumMod val="50000"/>
                  </a:schemeClr>
                </a:solidFill>
                <a:latin typeface="Arial" charset="0"/>
                <a:ea typeface="Arial" charset="0"/>
                <a:cs typeface="Arial" charset="0"/>
              </a:rPr>
              <a:t>MCH and Birth Defects, China CDC (Beijing)</a:t>
            </a:r>
          </a:p>
          <a:p>
            <a:pPr marL="800100" lvl="1" indent="-342900">
              <a:buFont typeface="Arial" charset="0"/>
              <a:buChar char="•"/>
            </a:pPr>
            <a:r>
              <a:rPr lang="en-US" altLang="zh-CN" sz="2000" dirty="0">
                <a:solidFill>
                  <a:schemeClr val="bg1">
                    <a:lumMod val="50000"/>
                  </a:schemeClr>
                </a:solidFill>
                <a:latin typeface="Arial" charset="0"/>
                <a:ea typeface="Arial" charset="0"/>
                <a:cs typeface="Arial" charset="0"/>
              </a:rPr>
              <a:t>Children’s Hospital of </a:t>
            </a:r>
            <a:r>
              <a:rPr lang="en-US" altLang="zh-CN" sz="2000" dirty="0" err="1">
                <a:solidFill>
                  <a:schemeClr val="bg1">
                    <a:lumMod val="50000"/>
                  </a:schemeClr>
                </a:solidFill>
                <a:latin typeface="Arial" charset="0"/>
                <a:ea typeface="Arial" charset="0"/>
                <a:cs typeface="Arial" charset="0"/>
              </a:rPr>
              <a:t>Fudan</a:t>
            </a:r>
            <a:r>
              <a:rPr lang="en-US" altLang="zh-CN" sz="2000" dirty="0">
                <a:solidFill>
                  <a:schemeClr val="bg1">
                    <a:lumMod val="50000"/>
                  </a:schemeClr>
                </a:solidFill>
                <a:latin typeface="Arial" charset="0"/>
                <a:ea typeface="Arial" charset="0"/>
                <a:cs typeface="Arial" charset="0"/>
              </a:rPr>
              <a:t> University (Shanghai)</a:t>
            </a:r>
          </a:p>
        </p:txBody>
      </p:sp>
      <p:sp>
        <p:nvSpPr>
          <p:cNvPr id="5" name="Title 1"/>
          <p:cNvSpPr>
            <a:spLocks noGrp="1"/>
          </p:cNvSpPr>
          <p:nvPr>
            <p:ph type="title"/>
          </p:nvPr>
        </p:nvSpPr>
        <p:spPr>
          <a:xfrm>
            <a:off x="389467" y="240992"/>
            <a:ext cx="8229600" cy="1143000"/>
          </a:xfrm>
        </p:spPr>
        <p:txBody>
          <a:bodyPr>
            <a:noAutofit/>
          </a:bodyPr>
          <a:lstStyle/>
          <a:p>
            <a:pPr algn="l">
              <a:lnSpc>
                <a:spcPct val="90000"/>
              </a:lnSpc>
            </a:pPr>
            <a:r>
              <a:rPr lang="en-US" sz="3600" b="0" dirty="0">
                <a:latin typeface="Arial"/>
                <a:cs typeface="Arial"/>
              </a:rPr>
              <a:t>Inclusion Criteria</a:t>
            </a:r>
            <a:br>
              <a:rPr lang="en-US" sz="3600" b="0" dirty="0">
                <a:latin typeface="Arial"/>
                <a:cs typeface="Arial"/>
              </a:rPr>
            </a:br>
            <a:r>
              <a:rPr lang="en-US" sz="2000" b="0" dirty="0">
                <a:latin typeface="Arial"/>
                <a:cs typeface="Arial"/>
              </a:rPr>
              <a:t>BORN Project Sichuan Province</a:t>
            </a:r>
          </a:p>
        </p:txBody>
      </p:sp>
    </p:spTree>
    <p:extLst>
      <p:ext uri="{BB962C8B-B14F-4D97-AF65-F5344CB8AC3E}">
        <p14:creationId xmlns:p14="http://schemas.microsoft.com/office/powerpoint/2010/main" val="488676066"/>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xmlns:p14="http://schemas.microsoft.com/office/powerpoint/2010/main" spd="slow" advTm="1785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ct val="90000"/>
              </a:lnSpc>
            </a:pPr>
            <a:r>
              <a:rPr lang="en-US" sz="3600" b="0" dirty="0">
                <a:latin typeface="Arial"/>
                <a:cs typeface="Arial"/>
              </a:rPr>
              <a:t>Project Landscape</a:t>
            </a:r>
            <a:br>
              <a:rPr lang="en-US" sz="3600" b="0" dirty="0">
                <a:latin typeface="Arial"/>
                <a:cs typeface="Arial"/>
              </a:rPr>
            </a:br>
            <a:r>
              <a:rPr lang="en-US" sz="2000" b="0" dirty="0">
                <a:latin typeface="Arial"/>
                <a:cs typeface="Arial"/>
              </a:rPr>
              <a:t>BORN Project Sichuan Province </a:t>
            </a:r>
          </a:p>
        </p:txBody>
      </p:sp>
      <p:sp>
        <p:nvSpPr>
          <p:cNvPr id="3" name="Rectangle 2"/>
          <p:cNvSpPr/>
          <p:nvPr/>
        </p:nvSpPr>
        <p:spPr>
          <a:xfrm>
            <a:off x="457200" y="1417638"/>
            <a:ext cx="7992533" cy="4708981"/>
          </a:xfrm>
          <a:prstGeom prst="rect">
            <a:avLst/>
          </a:prstGeom>
        </p:spPr>
        <p:txBody>
          <a:bodyPr wrap="square">
            <a:spAutoFit/>
          </a:bodyPr>
          <a:lstStyle/>
          <a:p>
            <a:pPr>
              <a:lnSpc>
                <a:spcPct val="125000"/>
              </a:lnSpc>
            </a:pPr>
            <a:r>
              <a:rPr lang="en-US" altLang="zh-CN" sz="2000" dirty="0">
                <a:solidFill>
                  <a:schemeClr val="accent2"/>
                </a:solidFill>
                <a:latin typeface="Arial" pitchFamily="34" charset="0"/>
                <a:cs typeface="Arial" pitchFamily="34" charset="0"/>
              </a:rPr>
              <a:t>32,500 annual births in cohort  -  Hub hospital + 30 birth facilities</a:t>
            </a:r>
            <a:br>
              <a:rPr lang="en-US" altLang="zh-CN" sz="2000" dirty="0">
                <a:solidFill>
                  <a:schemeClr val="accent2"/>
                </a:solidFill>
                <a:latin typeface="Arial" pitchFamily="34" charset="0"/>
                <a:cs typeface="Arial" pitchFamily="34" charset="0"/>
              </a:rPr>
            </a:br>
            <a:br>
              <a:rPr lang="en-US" altLang="zh-CN" sz="2000" dirty="0">
                <a:solidFill>
                  <a:schemeClr val="accent2"/>
                </a:solidFill>
                <a:latin typeface="Arial" pitchFamily="34" charset="0"/>
                <a:cs typeface="Arial" pitchFamily="34" charset="0"/>
              </a:rPr>
            </a:br>
            <a:r>
              <a:rPr lang="en-US" altLang="zh-CN" sz="2000" b="1" dirty="0">
                <a:solidFill>
                  <a:schemeClr val="bg1">
                    <a:lumMod val="50000"/>
                  </a:schemeClr>
                </a:solidFill>
                <a:latin typeface="Arial" charset="0"/>
                <a:ea typeface="Arial" charset="0"/>
                <a:cs typeface="Arial" charset="0"/>
              </a:rPr>
              <a:t>Phase 1 Hospitals (higher resource): </a:t>
            </a:r>
            <a:br>
              <a:rPr lang="en-US" altLang="zh-CN" sz="2000" b="1" dirty="0">
                <a:solidFill>
                  <a:schemeClr val="bg1">
                    <a:lumMod val="50000"/>
                  </a:schemeClr>
                </a:solidFill>
                <a:latin typeface="Arial" charset="0"/>
                <a:ea typeface="Arial" charset="0"/>
                <a:cs typeface="Arial" charset="0"/>
              </a:rPr>
            </a:br>
            <a:r>
              <a:rPr lang="en-US" altLang="zh-CN" sz="2000" dirty="0">
                <a:solidFill>
                  <a:schemeClr val="bg1">
                    <a:lumMod val="50000"/>
                  </a:schemeClr>
                </a:solidFill>
                <a:latin typeface="Arial" charset="0"/>
                <a:ea typeface="Arial" charset="0"/>
                <a:cs typeface="Arial" charset="0"/>
              </a:rPr>
              <a:t>City level: 4 	County-level: 10</a:t>
            </a:r>
          </a:p>
          <a:p>
            <a:pPr>
              <a:lnSpc>
                <a:spcPct val="125000"/>
              </a:lnSpc>
              <a:buNone/>
            </a:pPr>
            <a:r>
              <a:rPr lang="en-US" altLang="zh-CN" sz="2000" dirty="0">
                <a:solidFill>
                  <a:schemeClr val="bg1">
                    <a:lumMod val="50000"/>
                  </a:schemeClr>
                </a:solidFill>
                <a:latin typeface="Arial" charset="0"/>
                <a:ea typeface="Arial" charset="0"/>
                <a:cs typeface="Arial" charset="0"/>
              </a:rPr>
              <a:t>Comprehensive hospital: 8</a:t>
            </a:r>
          </a:p>
          <a:p>
            <a:pPr>
              <a:lnSpc>
                <a:spcPct val="125000"/>
              </a:lnSpc>
              <a:buNone/>
            </a:pPr>
            <a:r>
              <a:rPr lang="en-US" altLang="zh-CN" sz="2000" dirty="0">
                <a:solidFill>
                  <a:schemeClr val="bg1">
                    <a:lumMod val="50000"/>
                  </a:schemeClr>
                </a:solidFill>
                <a:latin typeface="Arial" charset="0"/>
                <a:ea typeface="Arial" charset="0"/>
                <a:cs typeface="Arial" charset="0"/>
              </a:rPr>
              <a:t>Maternity and child health care hospital: 6</a:t>
            </a:r>
            <a:br>
              <a:rPr lang="en-US" altLang="zh-CN" sz="2000" dirty="0">
                <a:solidFill>
                  <a:schemeClr val="bg1">
                    <a:lumMod val="50000"/>
                  </a:schemeClr>
                </a:solidFill>
                <a:latin typeface="Arial" charset="0"/>
                <a:ea typeface="Arial" charset="0"/>
                <a:cs typeface="Arial" charset="0"/>
              </a:rPr>
            </a:br>
            <a:endParaRPr lang="en-US" altLang="zh-CN" sz="2000" dirty="0">
              <a:solidFill>
                <a:schemeClr val="bg1">
                  <a:lumMod val="50000"/>
                </a:schemeClr>
              </a:solidFill>
              <a:latin typeface="Arial" charset="0"/>
              <a:ea typeface="Arial" charset="0"/>
              <a:cs typeface="Arial" charset="0"/>
            </a:endParaRPr>
          </a:p>
          <a:p>
            <a:pPr>
              <a:lnSpc>
                <a:spcPct val="125000"/>
              </a:lnSpc>
              <a:buNone/>
            </a:pPr>
            <a:r>
              <a:rPr lang="en-US" altLang="zh-CN" sz="2000" b="1" dirty="0">
                <a:solidFill>
                  <a:schemeClr val="bg1">
                    <a:lumMod val="50000"/>
                  </a:schemeClr>
                </a:solidFill>
                <a:latin typeface="Arial" charset="0"/>
                <a:ea typeface="Arial" charset="0"/>
                <a:cs typeface="Arial" charset="0"/>
              </a:rPr>
              <a:t>Phase 2 Hospitals:</a:t>
            </a:r>
          </a:p>
          <a:p>
            <a:pPr>
              <a:lnSpc>
                <a:spcPct val="125000"/>
              </a:lnSpc>
              <a:buNone/>
            </a:pPr>
            <a:r>
              <a:rPr lang="en-US" altLang="zh-CN" sz="2000" dirty="0">
                <a:solidFill>
                  <a:schemeClr val="bg1">
                    <a:lumMod val="50000"/>
                  </a:schemeClr>
                </a:solidFill>
                <a:latin typeface="Arial" charset="0"/>
                <a:ea typeface="Arial" charset="0"/>
                <a:cs typeface="Arial" charset="0"/>
              </a:rPr>
              <a:t>4 public health center </a:t>
            </a:r>
          </a:p>
          <a:p>
            <a:pPr>
              <a:lnSpc>
                <a:spcPct val="125000"/>
              </a:lnSpc>
              <a:buNone/>
            </a:pPr>
            <a:r>
              <a:rPr lang="en-US" altLang="zh-CN" sz="2000" dirty="0">
                <a:solidFill>
                  <a:schemeClr val="bg1">
                    <a:lumMod val="50000"/>
                  </a:schemeClr>
                </a:solidFill>
                <a:latin typeface="Arial" charset="0"/>
                <a:ea typeface="Arial" charset="0"/>
                <a:cs typeface="Arial" charset="0"/>
              </a:rPr>
              <a:t>Township-level</a:t>
            </a:r>
          </a:p>
          <a:p>
            <a:pPr>
              <a:lnSpc>
                <a:spcPct val="125000"/>
              </a:lnSpc>
              <a:buNone/>
            </a:pPr>
            <a:r>
              <a:rPr lang="en-US" altLang="zh-CN" sz="2000" dirty="0">
                <a:solidFill>
                  <a:schemeClr val="bg1">
                    <a:lumMod val="50000"/>
                  </a:schemeClr>
                </a:solidFill>
                <a:latin typeface="Arial" charset="0"/>
                <a:ea typeface="Arial" charset="0"/>
                <a:cs typeface="Arial" charset="0"/>
              </a:rPr>
              <a:t>No Echocardiography</a:t>
            </a:r>
          </a:p>
          <a:p>
            <a:pPr>
              <a:lnSpc>
                <a:spcPct val="125000"/>
              </a:lnSpc>
              <a:buNone/>
            </a:pPr>
            <a:r>
              <a:rPr lang="en-US" altLang="zh-CN" sz="2000" dirty="0">
                <a:solidFill>
                  <a:schemeClr val="bg1">
                    <a:lumMod val="50000"/>
                  </a:schemeClr>
                </a:solidFill>
                <a:latin typeface="Arial" charset="0"/>
                <a:ea typeface="Arial" charset="0"/>
                <a:cs typeface="Arial" charset="0"/>
              </a:rPr>
              <a:t>No specialized pediatrician </a:t>
            </a:r>
            <a:endParaRPr lang="zh-CN" altLang="en-US" sz="2000" dirty="0">
              <a:solidFill>
                <a:schemeClr val="bg1">
                  <a:lumMod val="50000"/>
                </a:schemeClr>
              </a:solidFill>
              <a:latin typeface="Arial" charset="0"/>
              <a:ea typeface="Arial" charset="0"/>
              <a:cs typeface="Arial" charset="0"/>
            </a:endParaRPr>
          </a:p>
        </p:txBody>
      </p:sp>
      <p:pic>
        <p:nvPicPr>
          <p:cNvPr id="4" name="Picture 18" descr="IMG_08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1040" y="3870147"/>
            <a:ext cx="4632960" cy="2987853"/>
          </a:xfrm>
          <a:prstGeom prst="rect">
            <a:avLst/>
          </a:prstGeom>
          <a:noFill/>
          <a:ln w="9525">
            <a:solidFill>
              <a:schemeClr val="accent2"/>
            </a:solidFill>
            <a:miter lim="800000"/>
            <a:headEnd/>
            <a:tailEnd/>
          </a:ln>
        </p:spPr>
      </p:pic>
    </p:spTree>
    <p:extLst>
      <p:ext uri="{BB962C8B-B14F-4D97-AF65-F5344CB8AC3E}">
        <p14:creationId xmlns:p14="http://schemas.microsoft.com/office/powerpoint/2010/main" val="1010650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ct val="90000"/>
              </a:lnSpc>
            </a:pPr>
            <a:r>
              <a:rPr lang="en-US" sz="3600" b="0" dirty="0">
                <a:latin typeface="Arial"/>
                <a:cs typeface="Arial"/>
              </a:rPr>
              <a:t>Challenges Going In</a:t>
            </a:r>
            <a:br>
              <a:rPr lang="en-US" sz="3600" b="0" dirty="0">
                <a:latin typeface="Arial"/>
                <a:cs typeface="Arial"/>
              </a:rPr>
            </a:br>
            <a:r>
              <a:rPr lang="en-US" sz="2000" b="0" dirty="0">
                <a:latin typeface="Arial"/>
                <a:cs typeface="Arial"/>
              </a:rPr>
              <a:t>BORN Project Sichuan Province – Project Hospital Capacity</a:t>
            </a:r>
          </a:p>
        </p:txBody>
      </p:sp>
      <p:graphicFrame>
        <p:nvGraphicFramePr>
          <p:cNvPr id="4" name="表格 10"/>
          <p:cNvGraphicFramePr>
            <a:graphicFrameLocks noGrp="1"/>
          </p:cNvGraphicFramePr>
          <p:nvPr>
            <p:extLst/>
          </p:nvPr>
        </p:nvGraphicFramePr>
        <p:xfrm>
          <a:off x="467544" y="1556792"/>
          <a:ext cx="8064895" cy="4320480"/>
        </p:xfrm>
        <a:graphic>
          <a:graphicData uri="http://schemas.openxmlformats.org/drawingml/2006/table">
            <a:tbl>
              <a:tblPr/>
              <a:tblGrid>
                <a:gridCol w="6137885">
                  <a:extLst>
                    <a:ext uri="{9D8B030D-6E8A-4147-A177-3AD203B41FA5}">
                      <a16:colId xmlns:a16="http://schemas.microsoft.com/office/drawing/2014/main" val="20000"/>
                    </a:ext>
                  </a:extLst>
                </a:gridCol>
                <a:gridCol w="963505">
                  <a:extLst>
                    <a:ext uri="{9D8B030D-6E8A-4147-A177-3AD203B41FA5}">
                      <a16:colId xmlns:a16="http://schemas.microsoft.com/office/drawing/2014/main" val="20001"/>
                    </a:ext>
                  </a:extLst>
                </a:gridCol>
                <a:gridCol w="963505">
                  <a:extLst>
                    <a:ext uri="{9D8B030D-6E8A-4147-A177-3AD203B41FA5}">
                      <a16:colId xmlns:a16="http://schemas.microsoft.com/office/drawing/2014/main" val="20002"/>
                    </a:ext>
                  </a:extLst>
                </a:gridCol>
              </a:tblGrid>
              <a:tr h="532792">
                <a:tc>
                  <a:txBody>
                    <a:bodyPr/>
                    <a:lstStyle/>
                    <a:p>
                      <a:pPr algn="l">
                        <a:spcAft>
                          <a:spcPts val="0"/>
                        </a:spcAft>
                      </a:pPr>
                      <a:r>
                        <a:rPr lang="en-US" sz="2000" b="1" kern="0" dirty="0">
                          <a:solidFill>
                            <a:srgbClr val="FFFFFF"/>
                          </a:solidFill>
                          <a:latin typeface="Arial" pitchFamily="34" charset="0"/>
                          <a:ea typeface="宋体"/>
                          <a:cs typeface="Arial" pitchFamily="34" charset="0"/>
                        </a:rPr>
                        <a:t>Service</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l">
                        <a:spcAft>
                          <a:spcPts val="0"/>
                        </a:spcAft>
                      </a:pPr>
                      <a:r>
                        <a:rPr lang="en-US" sz="2000" b="1" kern="0">
                          <a:solidFill>
                            <a:srgbClr val="FFFFFF"/>
                          </a:solidFill>
                          <a:latin typeface="Arial" pitchFamily="34" charset="0"/>
                          <a:ea typeface="宋体"/>
                          <a:cs typeface="Arial" pitchFamily="34" charset="0"/>
                        </a:rPr>
                        <a:t>yes </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l">
                        <a:spcAft>
                          <a:spcPts val="0"/>
                        </a:spcAft>
                      </a:pPr>
                      <a:r>
                        <a:rPr lang="en-US" sz="2000" b="1" kern="0">
                          <a:solidFill>
                            <a:srgbClr val="FFFFFF"/>
                          </a:solidFill>
                          <a:latin typeface="Arial" pitchFamily="34" charset="0"/>
                          <a:ea typeface="宋体"/>
                          <a:cs typeface="Arial" pitchFamily="34" charset="0"/>
                        </a:rPr>
                        <a:t>no</a:t>
                      </a:r>
                      <a:endParaRPr lang="zh-CN" sz="2000" b="1" kern="10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Echocardiography availability</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a:solidFill>
                            <a:srgbClr val="000000"/>
                          </a:solidFill>
                          <a:latin typeface="Arial" pitchFamily="34" charset="0"/>
                          <a:ea typeface="宋体"/>
                          <a:cs typeface="Arial" pitchFamily="34" charset="0"/>
                        </a:rPr>
                        <a:t>10</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a:solidFill>
                            <a:srgbClr val="000000"/>
                          </a:solidFill>
                          <a:latin typeface="Arial" pitchFamily="34" charset="0"/>
                          <a:ea typeface="宋体"/>
                          <a:cs typeface="Arial" pitchFamily="34" charset="0"/>
                        </a:rPr>
                        <a:t>8</a:t>
                      </a:r>
                      <a:endParaRPr lang="zh-CN" sz="2000" b="1" kern="10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1"/>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Pediatric echocardiography availability</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a:solidFill>
                            <a:srgbClr val="000000"/>
                          </a:solidFill>
                          <a:latin typeface="Arial" pitchFamily="34" charset="0"/>
                          <a:ea typeface="宋体"/>
                          <a:cs typeface="Arial" pitchFamily="34" charset="0"/>
                        </a:rPr>
                        <a:t>3</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a:solidFill>
                            <a:srgbClr val="000000"/>
                          </a:solidFill>
                          <a:latin typeface="Arial" pitchFamily="34" charset="0"/>
                          <a:ea typeface="宋体"/>
                          <a:cs typeface="Arial" pitchFamily="34" charset="0"/>
                        </a:rPr>
                        <a:t>15</a:t>
                      </a:r>
                      <a:endParaRPr lang="zh-CN" sz="2000" b="1" kern="10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2"/>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Echocardiography availability at bedside</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a:solidFill>
                            <a:srgbClr val="000000"/>
                          </a:solidFill>
                          <a:latin typeface="Arial" pitchFamily="34" charset="0"/>
                          <a:ea typeface="宋体"/>
                          <a:cs typeface="Arial" pitchFamily="34" charset="0"/>
                        </a:rPr>
                        <a:t>1</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a:solidFill>
                            <a:srgbClr val="000000"/>
                          </a:solidFill>
                          <a:latin typeface="Arial" pitchFamily="34" charset="0"/>
                          <a:ea typeface="宋体"/>
                          <a:cs typeface="Arial" pitchFamily="34" charset="0"/>
                        </a:rPr>
                        <a:t>17</a:t>
                      </a:r>
                      <a:endParaRPr lang="zh-CN" sz="2000" b="1" kern="10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3"/>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Fixed pediatrician in well-baby nursery</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a:solidFill>
                            <a:srgbClr val="000000"/>
                          </a:solidFill>
                          <a:latin typeface="Arial" pitchFamily="34" charset="0"/>
                          <a:ea typeface="宋体"/>
                          <a:cs typeface="Arial" pitchFamily="34" charset="0"/>
                        </a:rPr>
                        <a:t>2</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a:solidFill>
                            <a:srgbClr val="000000"/>
                          </a:solidFill>
                          <a:latin typeface="Arial" pitchFamily="34" charset="0"/>
                          <a:ea typeface="宋体"/>
                          <a:cs typeface="Arial" pitchFamily="34" charset="0"/>
                        </a:rPr>
                        <a:t>16</a:t>
                      </a:r>
                      <a:endParaRPr lang="zh-CN" sz="2000" b="1" kern="10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4"/>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Pediatric cardiology consultation availability</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dirty="0">
                          <a:solidFill>
                            <a:srgbClr val="000000"/>
                          </a:solidFill>
                          <a:latin typeface="Arial" pitchFamily="34" charset="0"/>
                          <a:ea typeface="宋体"/>
                          <a:cs typeface="Arial" pitchFamily="34" charset="0"/>
                        </a:rPr>
                        <a:t>1</a:t>
                      </a:r>
                      <a:endParaRPr lang="zh-CN" sz="2000" b="1" kern="100" dirty="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a:solidFill>
                            <a:srgbClr val="000000"/>
                          </a:solidFill>
                          <a:latin typeface="Arial" pitchFamily="34" charset="0"/>
                          <a:ea typeface="宋体"/>
                          <a:cs typeface="Arial" pitchFamily="34" charset="0"/>
                        </a:rPr>
                        <a:t>17</a:t>
                      </a:r>
                      <a:endParaRPr lang="zh-CN" sz="2000" b="1" kern="10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5"/>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Specialized pediatrician</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dirty="0">
                          <a:solidFill>
                            <a:srgbClr val="000000"/>
                          </a:solidFill>
                          <a:latin typeface="Arial" pitchFamily="34" charset="0"/>
                          <a:ea typeface="宋体"/>
                          <a:cs typeface="Arial" pitchFamily="34" charset="0"/>
                        </a:rPr>
                        <a:t>12</a:t>
                      </a:r>
                      <a:endParaRPr lang="zh-CN" sz="2000" b="1" kern="100" dirty="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dirty="0">
                          <a:solidFill>
                            <a:srgbClr val="000000"/>
                          </a:solidFill>
                          <a:latin typeface="Arial" pitchFamily="34" charset="0"/>
                          <a:ea typeface="宋体"/>
                          <a:cs typeface="Arial" pitchFamily="34" charset="0"/>
                        </a:rPr>
                        <a:t>6</a:t>
                      </a:r>
                      <a:endParaRPr lang="zh-CN" sz="2000" b="1" kern="100" dirty="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6"/>
                  </a:ext>
                </a:extLst>
              </a:tr>
              <a:tr h="473461">
                <a:tc>
                  <a:txBody>
                    <a:bodyPr/>
                    <a:lstStyle/>
                    <a:p>
                      <a:pPr algn="l">
                        <a:spcAft>
                          <a:spcPts val="0"/>
                        </a:spcAft>
                      </a:pPr>
                      <a:r>
                        <a:rPr lang="en-US" sz="2000" b="1" kern="0">
                          <a:solidFill>
                            <a:srgbClr val="000000"/>
                          </a:solidFill>
                          <a:latin typeface="Arial" pitchFamily="34" charset="0"/>
                          <a:ea typeface="宋体"/>
                          <a:cs typeface="Arial" pitchFamily="34" charset="0"/>
                        </a:rPr>
                        <a:t>NICU</a:t>
                      </a:r>
                      <a:endParaRPr lang="zh-CN" sz="2000" b="1" kern="10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l">
                        <a:spcAft>
                          <a:spcPts val="0"/>
                        </a:spcAft>
                      </a:pPr>
                      <a:r>
                        <a:rPr lang="en-US" sz="2000" b="1" kern="0">
                          <a:solidFill>
                            <a:srgbClr val="000000"/>
                          </a:solidFill>
                          <a:latin typeface="Arial" pitchFamily="34" charset="0"/>
                          <a:ea typeface="宋体"/>
                          <a:cs typeface="Arial" pitchFamily="34" charset="0"/>
                        </a:rPr>
                        <a:t>6</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r>
                        <a:rPr lang="en-US" altLang="zh-CN" sz="2000" b="1" kern="100" dirty="0">
                          <a:latin typeface="Arial" pitchFamily="34" charset="0"/>
                          <a:cs typeface="Arial" pitchFamily="34" charset="0"/>
                        </a:rPr>
                        <a:t>12</a:t>
                      </a:r>
                      <a:endParaRPr lang="zh-CN" sz="2000" b="1" kern="100" dirty="0">
                        <a:latin typeface="Arial" pitchFamily="34" charset="0"/>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7"/>
                  </a:ext>
                </a:extLst>
              </a:tr>
              <a:tr h="473461">
                <a:tc>
                  <a:txBody>
                    <a:bodyPr/>
                    <a:lstStyle/>
                    <a:p>
                      <a:pPr algn="l">
                        <a:spcAft>
                          <a:spcPts val="0"/>
                        </a:spcAft>
                      </a:pPr>
                      <a:r>
                        <a:rPr lang="en-US" sz="2000" b="1" kern="0" dirty="0">
                          <a:solidFill>
                            <a:srgbClr val="000000"/>
                          </a:solidFill>
                          <a:latin typeface="Arial" pitchFamily="34" charset="0"/>
                          <a:ea typeface="宋体"/>
                          <a:cs typeface="Arial" pitchFamily="34" charset="0"/>
                        </a:rPr>
                        <a:t>Common neonatal wards</a:t>
                      </a:r>
                      <a:endParaRPr lang="zh-CN" sz="2000" b="1" kern="100" dirty="0">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a:solidFill>
                            <a:srgbClr val="000000"/>
                          </a:solidFill>
                          <a:latin typeface="Arial" pitchFamily="34" charset="0"/>
                          <a:ea typeface="宋体"/>
                          <a:cs typeface="Arial" pitchFamily="34" charset="0"/>
                        </a:rPr>
                        <a:t>12</a:t>
                      </a:r>
                      <a:endParaRPr lang="zh-CN" sz="2000" b="1" kern="100">
                        <a:latin typeface="Arial" pitchFamily="34" charset="0"/>
                        <a:ea typeface="宋体"/>
                        <a:cs typeface="Arial" pitchFamily="34" charset="0"/>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l">
                        <a:spcAft>
                          <a:spcPts val="0"/>
                        </a:spcAft>
                      </a:pPr>
                      <a:r>
                        <a:rPr lang="en-US" sz="2000" b="1" kern="0" dirty="0">
                          <a:solidFill>
                            <a:srgbClr val="000000"/>
                          </a:solidFill>
                          <a:latin typeface="Arial" pitchFamily="34" charset="0"/>
                          <a:ea typeface="宋体"/>
                          <a:cs typeface="Arial" pitchFamily="34" charset="0"/>
                        </a:rPr>
                        <a:t>6</a:t>
                      </a:r>
                      <a:endParaRPr lang="zh-CN" sz="2000" b="1" kern="100" dirty="0">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05566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57A82B-469C-A148-9C98-2BF4DDAA64A3}"/>
              </a:ext>
            </a:extLst>
          </p:cNvPr>
          <p:cNvPicPr>
            <a:picLocks noChangeAspect="1"/>
          </p:cNvPicPr>
          <p:nvPr/>
        </p:nvPicPr>
        <p:blipFill>
          <a:blip r:embed="rId2"/>
          <a:stretch>
            <a:fillRect/>
          </a:stretch>
        </p:blipFill>
        <p:spPr>
          <a:xfrm>
            <a:off x="3562350" y="-297975"/>
            <a:ext cx="5372101" cy="8302338"/>
          </a:xfrm>
          <a:prstGeom prst="rect">
            <a:avLst/>
          </a:prstGeom>
        </p:spPr>
      </p:pic>
    </p:spTree>
    <p:extLst>
      <p:ext uri="{BB962C8B-B14F-4D97-AF65-F5344CB8AC3E}">
        <p14:creationId xmlns:p14="http://schemas.microsoft.com/office/powerpoint/2010/main" val="217969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A9B540C-44DA-4F69-89C9-7C84606640D3}" type="slidenum">
              <a:rPr lang="en-US" smtClean="0">
                <a:solidFill>
                  <a:prstClr val="black"/>
                </a:solidFill>
              </a:rPr>
              <a:pPr/>
              <a:t>39</a:t>
            </a:fld>
            <a:endParaRPr lang="en-US">
              <a:solidFill>
                <a:prstClr val="black"/>
              </a:solidFill>
            </a:endParaRPr>
          </a:p>
        </p:txBody>
      </p:sp>
      <p:sp>
        <p:nvSpPr>
          <p:cNvPr id="7" name="TextBox 6"/>
          <p:cNvSpPr txBox="1"/>
          <p:nvPr/>
        </p:nvSpPr>
        <p:spPr>
          <a:xfrm>
            <a:off x="323528" y="0"/>
            <a:ext cx="8135968" cy="1323439"/>
          </a:xfrm>
          <a:prstGeom prst="rect">
            <a:avLst/>
          </a:prstGeom>
          <a:noFill/>
        </p:spPr>
        <p:txBody>
          <a:bodyPr wrap="square" rtlCol="0">
            <a:spAutoFit/>
          </a:bodyPr>
          <a:lstStyle/>
          <a:p>
            <a:pPr lvl="0"/>
            <a:r>
              <a:rPr lang="en-US" altLang="zh-CN" sz="3600" dirty="0">
                <a:solidFill>
                  <a:schemeClr val="accent2"/>
                </a:solidFill>
                <a:latin typeface="Arial" charset="0"/>
                <a:ea typeface="Arial" charset="0"/>
                <a:cs typeface="Arial" charset="0"/>
              </a:rPr>
              <a:t>Sichuan BORN Snapshot </a:t>
            </a:r>
            <a:br>
              <a:rPr lang="en-US" altLang="zh-CN" sz="3600" dirty="0">
                <a:solidFill>
                  <a:schemeClr val="accent2"/>
                </a:solidFill>
                <a:latin typeface="Arial" charset="0"/>
                <a:ea typeface="Arial" charset="0"/>
                <a:cs typeface="Arial" charset="0"/>
              </a:rPr>
            </a:br>
            <a:r>
              <a:rPr lang="en-US" altLang="zh-CN" sz="2000" dirty="0">
                <a:solidFill>
                  <a:schemeClr val="accent2"/>
                </a:solidFill>
                <a:latin typeface="Arial" charset="0"/>
                <a:ea typeface="Arial" charset="0"/>
                <a:cs typeface="Arial" charset="0"/>
              </a:rPr>
              <a:t>Other 12h Failed Cases </a:t>
            </a:r>
          </a:p>
          <a:p>
            <a:r>
              <a:rPr lang="en-US" altLang="zh-CN" sz="2400" dirty="0"/>
              <a:t>  </a:t>
            </a:r>
            <a:endParaRPr lang="zh-CN" altLang="en-US" sz="2400" dirty="0"/>
          </a:p>
        </p:txBody>
      </p:sp>
      <p:graphicFrame>
        <p:nvGraphicFramePr>
          <p:cNvPr id="8" name="表格 7"/>
          <p:cNvGraphicFramePr>
            <a:graphicFrameLocks noGrp="1"/>
          </p:cNvGraphicFramePr>
          <p:nvPr>
            <p:extLst/>
          </p:nvPr>
        </p:nvGraphicFramePr>
        <p:xfrm>
          <a:off x="323528" y="980727"/>
          <a:ext cx="8544703" cy="5740756"/>
        </p:xfrm>
        <a:graphic>
          <a:graphicData uri="http://schemas.openxmlformats.org/drawingml/2006/table">
            <a:tbl>
              <a:tblPr/>
              <a:tblGrid>
                <a:gridCol w="469247">
                  <a:extLst>
                    <a:ext uri="{9D8B030D-6E8A-4147-A177-3AD203B41FA5}">
                      <a16:colId xmlns:a16="http://schemas.microsoft.com/office/drawing/2014/main" val="20000"/>
                    </a:ext>
                  </a:extLst>
                </a:gridCol>
                <a:gridCol w="1913083">
                  <a:extLst>
                    <a:ext uri="{9D8B030D-6E8A-4147-A177-3AD203B41FA5}">
                      <a16:colId xmlns:a16="http://schemas.microsoft.com/office/drawing/2014/main" val="20001"/>
                    </a:ext>
                  </a:extLst>
                </a:gridCol>
                <a:gridCol w="1279399">
                  <a:extLst>
                    <a:ext uri="{9D8B030D-6E8A-4147-A177-3AD203B41FA5}">
                      <a16:colId xmlns:a16="http://schemas.microsoft.com/office/drawing/2014/main" val="20002"/>
                    </a:ext>
                  </a:extLst>
                </a:gridCol>
                <a:gridCol w="1260420">
                  <a:extLst>
                    <a:ext uri="{9D8B030D-6E8A-4147-A177-3AD203B41FA5}">
                      <a16:colId xmlns:a16="http://schemas.microsoft.com/office/drawing/2014/main" val="20003"/>
                    </a:ext>
                  </a:extLst>
                </a:gridCol>
                <a:gridCol w="1298378">
                  <a:extLst>
                    <a:ext uri="{9D8B030D-6E8A-4147-A177-3AD203B41FA5}">
                      <a16:colId xmlns:a16="http://schemas.microsoft.com/office/drawing/2014/main" val="20004"/>
                    </a:ext>
                  </a:extLst>
                </a:gridCol>
                <a:gridCol w="2324176">
                  <a:extLst>
                    <a:ext uri="{9D8B030D-6E8A-4147-A177-3AD203B41FA5}">
                      <a16:colId xmlns:a16="http://schemas.microsoft.com/office/drawing/2014/main" val="20005"/>
                    </a:ext>
                  </a:extLst>
                </a:gridCol>
              </a:tblGrid>
              <a:tr h="573307">
                <a:tc>
                  <a:txBody>
                    <a:bodyPr/>
                    <a:lstStyle/>
                    <a:p>
                      <a:pPr algn="just">
                        <a:spcAft>
                          <a:spcPts val="0"/>
                        </a:spcAft>
                      </a:pPr>
                      <a:r>
                        <a:rPr lang="en-US" sz="1500" b="1" kern="100" dirty="0">
                          <a:solidFill>
                            <a:schemeClr val="tx1"/>
                          </a:solidFill>
                          <a:latin typeface="Arial" pitchFamily="34" charset="0"/>
                          <a:ea typeface="宋体"/>
                          <a:cs typeface="Arial" pitchFamily="34" charset="0"/>
                        </a:rPr>
                        <a:t>No</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Diagnosis</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Screen time</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UPPER EXTREMITY</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LOWER EXTREMITY </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Echocardiography</a:t>
                      </a:r>
                      <a:br>
                        <a:rPr lang="en-US" sz="1500" b="1" kern="100" dirty="0">
                          <a:solidFill>
                            <a:schemeClr val="tx1"/>
                          </a:solidFill>
                          <a:latin typeface="Arial" pitchFamily="34" charset="0"/>
                          <a:ea typeface="宋体"/>
                          <a:cs typeface="Arial" pitchFamily="34" charset="0"/>
                        </a:rPr>
                      </a:br>
                      <a:r>
                        <a:rPr lang="en-US" sz="1500" b="1" kern="100" dirty="0">
                          <a:solidFill>
                            <a:schemeClr val="tx1"/>
                          </a:solidFill>
                          <a:latin typeface="Arial" pitchFamily="34" charset="0"/>
                          <a:ea typeface="宋体"/>
                          <a:cs typeface="Arial" pitchFamily="34" charset="0"/>
                        </a:rPr>
                        <a:t>     CHD Status</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PFO</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2</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sepsis</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11h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95</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91</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err="1">
                          <a:solidFill>
                            <a:schemeClr val="tx1"/>
                          </a:solidFill>
                          <a:latin typeface="Arial" pitchFamily="34" charset="0"/>
                          <a:ea typeface="宋体"/>
                          <a:cs typeface="Arial" pitchFamily="34" charset="0"/>
                        </a:rPr>
                        <a:t>pneumothorax</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95</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Normal</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12h</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87</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87</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PFO</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5</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12h</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ASD</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5"/>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6</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10h</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PFO</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6"/>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7</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err="1">
                          <a:solidFill>
                            <a:schemeClr val="tx1"/>
                          </a:solidFill>
                          <a:latin typeface="Arial" pitchFamily="34" charset="0"/>
                          <a:ea typeface="宋体"/>
                          <a:cs typeface="Arial" pitchFamily="34" charset="0"/>
                        </a:rPr>
                        <a:t>pneumothorax</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13h</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86</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PFO/PDA</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7"/>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8</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85</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Normal </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08"/>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9</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84</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85</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PDA</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9"/>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83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80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PFO</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10"/>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11</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pneumonia</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88</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PFO</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11"/>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12</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sepsis</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94</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PDA</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12"/>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sepsis</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89</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88</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Normal</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13"/>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14h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88</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PDA</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14"/>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15</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10h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92</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90</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VSD</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15"/>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16</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PFO</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16"/>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17</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severe pneumonia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13h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88</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87</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17"/>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18</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94</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PFO</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18"/>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19</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93</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92</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19"/>
                  </a:ext>
                </a:extLst>
              </a:tr>
              <a:tr h="246069">
                <a:tc>
                  <a:txBody>
                    <a:bodyPr/>
                    <a:lstStyle/>
                    <a:p>
                      <a:pPr algn="just">
                        <a:spcAft>
                          <a:spcPts val="0"/>
                        </a:spcAft>
                      </a:pPr>
                      <a:r>
                        <a:rPr lang="en-US" sz="1500" b="1" kern="100">
                          <a:solidFill>
                            <a:schemeClr val="tx1"/>
                          </a:solidFill>
                          <a:latin typeface="Arial" pitchFamily="34" charset="0"/>
                          <a:ea typeface="宋体"/>
                          <a:cs typeface="Arial" pitchFamily="34" charset="0"/>
                        </a:rPr>
                        <a:t>20</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a:solidFill>
                            <a:schemeClr val="tx1"/>
                          </a:solidFill>
                          <a:latin typeface="Arial" pitchFamily="34" charset="0"/>
                          <a:ea typeface="宋体"/>
                          <a:cs typeface="Arial" pitchFamily="34" charset="0"/>
                        </a:rPr>
                        <a:t>93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020"/>
                  </a:ext>
                </a:extLst>
              </a:tr>
              <a:tr h="246069">
                <a:tc>
                  <a:txBody>
                    <a:bodyPr/>
                    <a:lstStyle/>
                    <a:p>
                      <a:pPr algn="just">
                        <a:spcAft>
                          <a:spcPts val="0"/>
                        </a:spcAft>
                      </a:pPr>
                      <a:r>
                        <a:rPr lang="en-US" sz="1500" b="1" kern="100" dirty="0">
                          <a:solidFill>
                            <a:schemeClr val="tx1"/>
                          </a:solidFill>
                          <a:latin typeface="Arial" pitchFamily="34" charset="0"/>
                          <a:ea typeface="宋体"/>
                          <a:cs typeface="Arial" pitchFamily="34" charset="0"/>
                        </a:rPr>
                        <a:t>21</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Normal</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12h</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95</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spcAft>
                          <a:spcPts val="0"/>
                        </a:spcAft>
                      </a:pPr>
                      <a:r>
                        <a:rPr lang="en-US" sz="1500" b="1" kern="100">
                          <a:solidFill>
                            <a:schemeClr val="tx1"/>
                          </a:solidFill>
                          <a:latin typeface="Arial" pitchFamily="34" charset="0"/>
                          <a:ea typeface="宋体"/>
                          <a:cs typeface="Arial" pitchFamily="34" charset="0"/>
                        </a:rPr>
                        <a:t>93</a:t>
                      </a:r>
                      <a:endParaRPr lang="zh-CN" sz="1500" b="1" kern="100">
                        <a:solidFill>
                          <a:schemeClr val="tx1"/>
                        </a:solidFill>
                        <a:latin typeface="Arial" pitchFamily="34" charset="0"/>
                        <a:ea typeface="宋体"/>
                        <a:cs typeface="Arial"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just">
                        <a:spcAft>
                          <a:spcPts val="0"/>
                        </a:spcAft>
                      </a:pPr>
                      <a:r>
                        <a:rPr lang="en-US" sz="1500" b="1" kern="100" dirty="0">
                          <a:solidFill>
                            <a:schemeClr val="tx1"/>
                          </a:solidFill>
                          <a:latin typeface="Arial" pitchFamily="34" charset="0"/>
                          <a:ea typeface="宋体"/>
                          <a:cs typeface="Arial" pitchFamily="34" charset="0"/>
                        </a:rPr>
                        <a:t>PFO/PDA</a:t>
                      </a:r>
                      <a:endParaRPr lang="zh-CN" sz="1500" b="1" kern="100" dirty="0">
                        <a:solidFill>
                          <a:schemeClr val="tx1"/>
                        </a:solidFill>
                        <a:latin typeface="Arial" pitchFamily="34" charset="0"/>
                        <a:ea typeface="宋体"/>
                        <a:cs typeface="Arial"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33749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182B1AAE-9166-E34B-A436-B21F5C3AB002}"/>
              </a:ext>
            </a:extLst>
          </p:cNvPr>
          <p:cNvPicPr>
            <a:picLocks noChangeAspect="1"/>
          </p:cNvPicPr>
          <p:nvPr/>
        </p:nvPicPr>
        <p:blipFill>
          <a:blip r:embed="rId3"/>
          <a:stretch>
            <a:fillRect/>
          </a:stretch>
        </p:blipFill>
        <p:spPr>
          <a:xfrm>
            <a:off x="3231963" y="573438"/>
            <a:ext cx="7675341" cy="5756506"/>
          </a:xfrm>
          <a:prstGeom prst="rect">
            <a:avLst/>
          </a:prstGeom>
        </p:spPr>
      </p:pic>
      <p:pic>
        <p:nvPicPr>
          <p:cNvPr id="10" name="Picture 9">
            <a:extLst>
              <a:ext uri="{FF2B5EF4-FFF2-40B4-BE49-F238E27FC236}">
                <a16:creationId xmlns:a16="http://schemas.microsoft.com/office/drawing/2014/main" id="{CD47F9E0-A69E-CB4F-AA5E-5B792EAAA4BC}"/>
              </a:ext>
            </a:extLst>
          </p:cNvPr>
          <p:cNvPicPr>
            <a:picLocks noChangeAspect="1"/>
          </p:cNvPicPr>
          <p:nvPr/>
        </p:nvPicPr>
        <p:blipFill>
          <a:blip r:embed="rId4"/>
          <a:stretch>
            <a:fillRect/>
          </a:stretch>
        </p:blipFill>
        <p:spPr>
          <a:xfrm rot="5400000">
            <a:off x="-857250" y="839389"/>
            <a:ext cx="6857999" cy="5143500"/>
          </a:xfrm>
          <a:prstGeom prst="rect">
            <a:avLst/>
          </a:prstGeom>
        </p:spPr>
      </p:pic>
    </p:spTree>
    <p:extLst>
      <p:ext uri="{BB962C8B-B14F-4D97-AF65-F5344CB8AC3E}">
        <p14:creationId xmlns:p14="http://schemas.microsoft.com/office/powerpoint/2010/main" val="1096848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1" y="0"/>
            <a:ext cx="12810435" cy="8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41867" y="827314"/>
            <a:ext cx="8111066" cy="4524315"/>
          </a:xfrm>
          <a:prstGeom prst="rect">
            <a:avLst/>
          </a:prstGeom>
        </p:spPr>
        <p:txBody>
          <a:bodyPr wrap="square">
            <a:spAutoFit/>
          </a:bodyPr>
          <a:lstStyle/>
          <a:p>
            <a:r>
              <a:rPr lang="en-US" sz="3600" b="1" dirty="0">
                <a:solidFill>
                  <a:srgbClr val="7F7F7F"/>
                </a:solidFill>
                <a:latin typeface="Gill Sans" charset="0"/>
                <a:ea typeface="Cambria" charset="0"/>
              </a:rPr>
              <a:t>53% of failed screens resulted in a diagnosis of previously unrecognized neonatal pneumonia. </a:t>
            </a:r>
          </a:p>
          <a:p>
            <a:endParaRPr lang="en-US" sz="3600" b="1" dirty="0">
              <a:solidFill>
                <a:srgbClr val="7F7F7F"/>
              </a:solidFill>
              <a:latin typeface="Gill Sans" charset="0"/>
              <a:ea typeface="Cambria" charset="0"/>
            </a:endParaRPr>
          </a:p>
          <a:p>
            <a:r>
              <a:rPr lang="en-US" sz="3600" b="1" dirty="0">
                <a:solidFill>
                  <a:srgbClr val="7F7F7F"/>
                </a:solidFill>
                <a:latin typeface="Gill Sans" charset="0"/>
                <a:ea typeface="Cambria" charset="0"/>
              </a:rPr>
              <a:t>One-fourth of these also had some type of cardiac finding upon echo. </a:t>
            </a:r>
            <a:endParaRPr lang="en-US" sz="3600" dirty="0"/>
          </a:p>
        </p:txBody>
      </p:sp>
    </p:spTree>
    <p:extLst>
      <p:ext uri="{BB962C8B-B14F-4D97-AF65-F5344CB8AC3E}">
        <p14:creationId xmlns:p14="http://schemas.microsoft.com/office/powerpoint/2010/main" val="3965240098"/>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xmlns:p14="http://schemas.microsoft.com/office/powerpoint/2010/main" spd="slow" advTm="1785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1" y="0"/>
            <a:ext cx="12810435" cy="8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2"/>
          <p:cNvPicPr>
            <a:picLocks noGrp="1" noChangeAspect="1" noChangeArrowheads="1"/>
          </p:cNvPicPr>
          <p:nvPr>
            <p:ph idx="1"/>
          </p:nvPr>
        </p:nvPicPr>
        <p:blipFill>
          <a:blip r:embed="rId3" cstate="print"/>
          <a:srcRect/>
          <a:stretch>
            <a:fillRect/>
          </a:stretch>
        </p:blipFill>
        <p:spPr bwMode="auto">
          <a:xfrm>
            <a:off x="0" y="0"/>
            <a:ext cx="9043066" cy="6032090"/>
          </a:xfrm>
          <a:prstGeom prst="rect">
            <a:avLst/>
          </a:prstGeom>
          <a:noFill/>
          <a:ln w="9525">
            <a:noFill/>
            <a:miter lim="800000"/>
            <a:headEnd/>
            <a:tailEnd/>
          </a:ln>
        </p:spPr>
      </p:pic>
    </p:spTree>
    <p:extLst>
      <p:ext uri="{BB962C8B-B14F-4D97-AF65-F5344CB8AC3E}">
        <p14:creationId xmlns:p14="http://schemas.microsoft.com/office/powerpoint/2010/main" val="127748602"/>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xmlns:p14="http://schemas.microsoft.com/office/powerpoint/2010/main" spd="slow" advTm="1785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born_PulseOX_ChinaPoster_V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88" y="0"/>
            <a:ext cx="5525537" cy="6858000"/>
          </a:xfrm>
          <a:prstGeom prst="rect">
            <a:avLst/>
          </a:prstGeom>
        </p:spPr>
      </p:pic>
      <p:pic>
        <p:nvPicPr>
          <p:cNvPr id="7" name="Content Placeholder 6" descr="Screen Shot 2014-08-15 at 1.56.26 AM.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5566384" y="0"/>
            <a:ext cx="3577616" cy="2286000"/>
          </a:xfrm>
          <a:prstGeom prst="rect">
            <a:avLst/>
          </a:prstGeom>
        </p:spPr>
      </p:pic>
      <p:pic>
        <p:nvPicPr>
          <p:cNvPr id="9" name="Picture 8" descr="Screen Shot 2014-08-15 at 1.57.31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6384" y="2286000"/>
            <a:ext cx="3613359" cy="2427111"/>
          </a:xfrm>
          <a:prstGeom prst="rect">
            <a:avLst/>
          </a:prstGeom>
        </p:spPr>
      </p:pic>
      <p:pic>
        <p:nvPicPr>
          <p:cNvPr id="10" name="Picture 9" descr="Screen Shot 2014-08-15 at 1.59.17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6384" y="4640381"/>
            <a:ext cx="3577616" cy="2236496"/>
          </a:xfrm>
          <a:prstGeom prst="rect">
            <a:avLst/>
          </a:prstGeom>
        </p:spPr>
      </p:pic>
    </p:spTree>
    <p:extLst>
      <p:ext uri="{BB962C8B-B14F-4D97-AF65-F5344CB8AC3E}">
        <p14:creationId xmlns:p14="http://schemas.microsoft.com/office/powerpoint/2010/main" val="54812007"/>
      </p:ext>
    </p:extLst>
  </p:cSld>
  <p:clrMapOvr>
    <a:masterClrMapping/>
  </p:clrMapOvr>
  <mc:AlternateContent xmlns:mc="http://schemas.openxmlformats.org/markup-compatibility/2006" xmlns:p14="http://schemas.microsoft.com/office/powerpoint/2010/main">
    <mc:Choice Requires="p14">
      <p:transition spd="slow" p14:dur="2000" advTm="750"/>
    </mc:Choice>
    <mc:Fallback xmlns="">
      <p:transition xmlns:p14="http://schemas.microsoft.com/office/powerpoint/2010/main" spd="slow" advTm="75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061" y="0"/>
            <a:ext cx="4065251" cy="6858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683160" y="857244"/>
            <a:ext cx="6858000" cy="51435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10" y="-82737"/>
            <a:ext cx="10364357" cy="7023459"/>
          </a:xfrm>
          <a:prstGeom prst="rect">
            <a:avLst/>
          </a:prstGeom>
        </p:spPr>
      </p:pic>
    </p:spTree>
    <p:extLst>
      <p:ext uri="{BB962C8B-B14F-4D97-AF65-F5344CB8AC3E}">
        <p14:creationId xmlns:p14="http://schemas.microsoft.com/office/powerpoint/2010/main" val="1768712756"/>
      </p:ext>
    </p:extLst>
  </p:cSld>
  <p:clrMapOvr>
    <a:masterClrMapping/>
  </p:clrMapOvr>
  <mc:AlternateContent xmlns:mc="http://schemas.openxmlformats.org/markup-compatibility/2006" xmlns:p14="http://schemas.microsoft.com/office/powerpoint/2010/main">
    <mc:Choice Requires="p14">
      <p:transition spd="slow" p14:dur="1800" advClick="0" advTm="1040">
        <p:fade/>
      </p:transition>
    </mc:Choice>
    <mc:Fallback xmlns="">
      <p:transition xmlns:p14="http://schemas.microsoft.com/office/powerpoint/2010/main" spd="slow" advClick="0" advTm="104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5472"/>
            <a:ext cx="9337963" cy="7003472"/>
          </a:xfrm>
        </p:spPr>
      </p:pic>
    </p:spTree>
    <p:extLst>
      <p:ext uri="{BB962C8B-B14F-4D97-AF65-F5344CB8AC3E}">
        <p14:creationId xmlns:p14="http://schemas.microsoft.com/office/powerpoint/2010/main" val="73751283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8710"/>
            <a:ext cx="9144000" cy="7478915"/>
          </a:xfrm>
        </p:spPr>
      </p:pic>
    </p:spTree>
    <p:extLst>
      <p:ext uri="{BB962C8B-B14F-4D97-AF65-F5344CB8AC3E}">
        <p14:creationId xmlns:p14="http://schemas.microsoft.com/office/powerpoint/2010/main" val="96542304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1-18 18.47.1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885696_10152995797334678_5797712450386406125_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20140918_12211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675" y="0"/>
            <a:ext cx="11509660" cy="6858000"/>
          </a:xfrm>
          <a:prstGeom prst="rect">
            <a:avLst/>
          </a:prstGeom>
        </p:spPr>
      </p:pic>
      <p:pic>
        <p:nvPicPr>
          <p:cNvPr id="4" name="Picture 3"/>
          <p:cNvPicPr>
            <a:picLocks noChangeAspect="1"/>
          </p:cNvPicPr>
          <p:nvPr/>
        </p:nvPicPr>
        <p:blipFill>
          <a:blip r:embed="rId5"/>
          <a:stretch>
            <a:fillRect/>
          </a:stretch>
        </p:blipFill>
        <p:spPr>
          <a:xfrm>
            <a:off x="-725675" y="-378403"/>
            <a:ext cx="11509660" cy="7991778"/>
          </a:xfrm>
          <a:prstGeom prst="rect">
            <a:avLst/>
          </a:prstGeom>
        </p:spPr>
      </p:pic>
    </p:spTree>
    <p:extLst>
      <p:ext uri="{BB962C8B-B14F-4D97-AF65-F5344CB8AC3E}">
        <p14:creationId xmlns:p14="http://schemas.microsoft.com/office/powerpoint/2010/main" val="2969650872"/>
      </p:ext>
    </p:extLst>
  </p:cSld>
  <p:clrMapOvr>
    <a:masterClrMapping/>
  </p:clrMapOvr>
  <mc:AlternateContent xmlns:mc="http://schemas.openxmlformats.org/markup-compatibility/2006" xmlns:p14="http://schemas.microsoft.com/office/powerpoint/2010/main">
    <mc:Choice Requires="p14">
      <p:transition spd="slow" p14:dur="1800" advClick="0" advTm="10000">
        <p:fade/>
      </p:transition>
    </mc:Choice>
    <mc:Fallback xmlns="">
      <p:transition xmlns:p14="http://schemas.microsoft.com/office/powerpoint/2010/main" spd="slow"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1-18 18.47.1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885696_10152995797334678_5797712450386406125_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20140918_12211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675" y="0"/>
            <a:ext cx="11509660" cy="6858000"/>
          </a:xfrm>
          <a:prstGeom prst="rect">
            <a:avLst/>
          </a:prstGeom>
        </p:spPr>
      </p:pic>
      <p:pic>
        <p:nvPicPr>
          <p:cNvPr id="4" name="Picture 3"/>
          <p:cNvPicPr>
            <a:picLocks noChangeAspect="1"/>
          </p:cNvPicPr>
          <p:nvPr/>
        </p:nvPicPr>
        <p:blipFill>
          <a:blip r:embed="rId5"/>
          <a:stretch>
            <a:fillRect/>
          </a:stretch>
        </p:blipFill>
        <p:spPr>
          <a:xfrm>
            <a:off x="-725675" y="-166825"/>
            <a:ext cx="11509660" cy="8192098"/>
          </a:xfrm>
          <a:prstGeom prst="rect">
            <a:avLst/>
          </a:prstGeom>
        </p:spPr>
      </p:pic>
      <p:pic>
        <p:nvPicPr>
          <p:cNvPr id="6" name="Picture 5"/>
          <p:cNvPicPr>
            <a:picLocks noChangeAspect="1"/>
          </p:cNvPicPr>
          <p:nvPr/>
        </p:nvPicPr>
        <p:blipFill>
          <a:blip r:embed="rId6"/>
          <a:stretch>
            <a:fillRect/>
          </a:stretch>
        </p:blipFill>
        <p:spPr>
          <a:xfrm>
            <a:off x="-725675" y="-295335"/>
            <a:ext cx="11509660" cy="8340913"/>
          </a:xfrm>
          <a:prstGeom prst="rect">
            <a:avLst/>
          </a:prstGeom>
        </p:spPr>
      </p:pic>
    </p:spTree>
    <p:extLst>
      <p:ext uri="{BB962C8B-B14F-4D97-AF65-F5344CB8AC3E}">
        <p14:creationId xmlns:p14="http://schemas.microsoft.com/office/powerpoint/2010/main" val="3603732744"/>
      </p:ext>
    </p:extLst>
  </p:cSld>
  <p:clrMapOvr>
    <a:masterClrMapping/>
  </p:clrMapOvr>
  <mc:AlternateContent xmlns:mc="http://schemas.openxmlformats.org/markup-compatibility/2006" xmlns:p14="http://schemas.microsoft.com/office/powerpoint/2010/main">
    <mc:Choice Requires="p14">
      <p:transition spd="slow" p14:dur="1800" advClick="0" advTm="10000">
        <p:fade/>
      </p:transition>
    </mc:Choice>
    <mc:Fallback xmlns="">
      <p:transition xmlns:p14="http://schemas.microsoft.com/office/powerpoint/2010/main" spd="slow"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1" y="0"/>
            <a:ext cx="12810435" cy="8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41867" y="1659467"/>
            <a:ext cx="8111066" cy="1200329"/>
          </a:xfrm>
          <a:prstGeom prst="rect">
            <a:avLst/>
          </a:prstGeom>
        </p:spPr>
        <p:txBody>
          <a:bodyPr wrap="square">
            <a:spAutoFit/>
          </a:bodyPr>
          <a:lstStyle/>
          <a:p>
            <a:r>
              <a:rPr lang="en-US" sz="3600" b="1" dirty="0">
                <a:solidFill>
                  <a:srgbClr val="7F7F7F"/>
                </a:solidFill>
                <a:latin typeface="Gill Sans" charset="0"/>
                <a:ea typeface="Cambria" charset="0"/>
              </a:rPr>
              <a:t>Screening Protocol:</a:t>
            </a:r>
          </a:p>
          <a:p>
            <a:r>
              <a:rPr lang="en-US" sz="3600" b="1" dirty="0">
                <a:solidFill>
                  <a:srgbClr val="7F7F7F"/>
                </a:solidFill>
                <a:latin typeface="Gill Sans" charset="0"/>
                <a:ea typeface="Cambria" charset="0"/>
                <a:cs typeface="Gill Sans" charset="0"/>
              </a:rPr>
              <a:t>12 hours and 48 hours after birth</a:t>
            </a:r>
            <a:endParaRPr lang="en-US" sz="3600" dirty="0">
              <a:solidFill>
                <a:srgbClr val="000000"/>
              </a:solidFill>
              <a:latin typeface="Gill Sans" charset="0"/>
              <a:ea typeface="Gill Sans" charset="0"/>
              <a:cs typeface="Gill Sans"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8503" y="4114800"/>
            <a:ext cx="6500897" cy="2743200"/>
          </a:xfrm>
          <a:prstGeom prst="rect">
            <a:avLst/>
          </a:prstGeom>
        </p:spPr>
      </p:pic>
      <p:pic>
        <p:nvPicPr>
          <p:cNvPr id="8" name="Picture 7">
            <a:extLst>
              <a:ext uri="{FF2B5EF4-FFF2-40B4-BE49-F238E27FC236}">
                <a16:creationId xmlns:a16="http://schemas.microsoft.com/office/drawing/2014/main" id="{50D394D8-0844-9840-8834-A5B5E4CD3C13}"/>
              </a:ext>
            </a:extLst>
          </p:cNvPr>
          <p:cNvPicPr>
            <a:picLocks noChangeAspect="1"/>
          </p:cNvPicPr>
          <p:nvPr/>
        </p:nvPicPr>
        <p:blipFill>
          <a:blip r:embed="rId4"/>
          <a:stretch>
            <a:fillRect/>
          </a:stretch>
        </p:blipFill>
        <p:spPr>
          <a:xfrm>
            <a:off x="25400" y="46258"/>
            <a:ext cx="9144000" cy="2813538"/>
          </a:xfrm>
          <a:prstGeom prst="rect">
            <a:avLst/>
          </a:prstGeom>
        </p:spPr>
      </p:pic>
      <p:pic>
        <p:nvPicPr>
          <p:cNvPr id="10" name="Picture 9">
            <a:extLst>
              <a:ext uri="{FF2B5EF4-FFF2-40B4-BE49-F238E27FC236}">
                <a16:creationId xmlns:a16="http://schemas.microsoft.com/office/drawing/2014/main" id="{CFBBB5CD-A18A-7E48-A4E9-371663BC55B7}"/>
              </a:ext>
            </a:extLst>
          </p:cNvPr>
          <p:cNvPicPr>
            <a:picLocks noChangeAspect="1"/>
          </p:cNvPicPr>
          <p:nvPr/>
        </p:nvPicPr>
        <p:blipFill>
          <a:blip r:embed="rId5"/>
          <a:stretch>
            <a:fillRect/>
          </a:stretch>
        </p:blipFill>
        <p:spPr>
          <a:xfrm>
            <a:off x="3537522" y="2856525"/>
            <a:ext cx="5606477" cy="4071505"/>
          </a:xfrm>
          <a:prstGeom prst="rect">
            <a:avLst/>
          </a:prstGeom>
        </p:spPr>
      </p:pic>
      <p:pic>
        <p:nvPicPr>
          <p:cNvPr id="12" name="Picture 11">
            <a:extLst>
              <a:ext uri="{FF2B5EF4-FFF2-40B4-BE49-F238E27FC236}">
                <a16:creationId xmlns:a16="http://schemas.microsoft.com/office/drawing/2014/main" id="{6B50D309-6ABC-DF42-A889-C88AD329D0CE}"/>
              </a:ext>
            </a:extLst>
          </p:cNvPr>
          <p:cNvPicPr>
            <a:picLocks noChangeAspect="1"/>
          </p:cNvPicPr>
          <p:nvPr/>
        </p:nvPicPr>
        <p:blipFill>
          <a:blip r:embed="rId6"/>
          <a:stretch>
            <a:fillRect/>
          </a:stretch>
        </p:blipFill>
        <p:spPr>
          <a:xfrm>
            <a:off x="25400" y="2859796"/>
            <a:ext cx="3510213" cy="4446017"/>
          </a:xfrm>
          <a:prstGeom prst="rect">
            <a:avLst/>
          </a:prstGeom>
        </p:spPr>
      </p:pic>
    </p:spTree>
    <p:extLst>
      <p:ext uri="{BB962C8B-B14F-4D97-AF65-F5344CB8AC3E}">
        <p14:creationId xmlns:p14="http://schemas.microsoft.com/office/powerpoint/2010/main" val="3634542589"/>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xmlns:p14="http://schemas.microsoft.com/office/powerpoint/2010/main" spd="slow" advTm="1785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885"/>
            <a:ext cx="9319847" cy="6989885"/>
          </a:xfrm>
          <a:prstGeom prst="rect">
            <a:avLst/>
          </a:prstGeom>
        </p:spPr>
      </p:pic>
    </p:spTree>
    <p:extLst>
      <p:ext uri="{BB962C8B-B14F-4D97-AF65-F5344CB8AC3E}">
        <p14:creationId xmlns:p14="http://schemas.microsoft.com/office/powerpoint/2010/main" val="270478938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03EE9603-997E-5849-A1AB-882E0DF98FC0}"/>
              </a:ext>
            </a:extLst>
          </p:cNvPr>
          <p:cNvPicPr>
            <a:picLocks noChangeAspect="1"/>
          </p:cNvPicPr>
          <p:nvPr/>
        </p:nvPicPr>
        <p:blipFill>
          <a:blip r:embed="rId3"/>
          <a:stretch>
            <a:fillRect/>
          </a:stretch>
        </p:blipFill>
        <p:spPr>
          <a:xfrm>
            <a:off x="242980" y="317716"/>
            <a:ext cx="8678453" cy="6540284"/>
          </a:xfrm>
          <a:prstGeom prst="rect">
            <a:avLst/>
          </a:prstGeom>
        </p:spPr>
      </p:pic>
    </p:spTree>
    <p:extLst>
      <p:ext uri="{BB962C8B-B14F-4D97-AF65-F5344CB8AC3E}">
        <p14:creationId xmlns:p14="http://schemas.microsoft.com/office/powerpoint/2010/main" val="3271505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11" name="Picture 10" descr="Newborn_Combo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8529" y="6078612"/>
            <a:ext cx="3252875" cy="571090"/>
          </a:xfrm>
          <a:prstGeom prst="rect">
            <a:avLst/>
          </a:prstGeom>
        </p:spPr>
      </p:pic>
      <p:pic>
        <p:nvPicPr>
          <p:cNvPr id="6" name="Picture 5" descr="Eve's hai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556780" cy="6858000"/>
          </a:xfrm>
          <a:prstGeom prst="rect">
            <a:avLst/>
          </a:prstGeom>
        </p:spPr>
      </p:pic>
      <p:sp>
        <p:nvSpPr>
          <p:cNvPr id="7" name="Rectangle 6"/>
          <p:cNvSpPr/>
          <p:nvPr/>
        </p:nvSpPr>
        <p:spPr>
          <a:xfrm>
            <a:off x="5147733" y="406401"/>
            <a:ext cx="3996267" cy="3970318"/>
          </a:xfrm>
          <a:prstGeom prst="rect">
            <a:avLst/>
          </a:prstGeom>
        </p:spPr>
        <p:txBody>
          <a:bodyPr wrap="square">
            <a:spAutoFit/>
          </a:bodyPr>
          <a:lstStyle/>
          <a:p>
            <a:r>
              <a:rPr lang="en-US" sz="2800" dirty="0"/>
              <a:t> Health systems will only be able to meet the needs of children with heart disease once the burden of disease is recognized by clinicians, hospital administrators, and policy makers and investments are made accordingly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288" y="0"/>
            <a:ext cx="9930136" cy="6858000"/>
          </a:xfrm>
          <a:prstGeom prst="rect">
            <a:avLst/>
          </a:prstGeom>
        </p:spPr>
      </p:pic>
    </p:spTree>
    <p:extLst>
      <p:ext uri="{BB962C8B-B14F-4D97-AF65-F5344CB8AC3E}">
        <p14:creationId xmlns:p14="http://schemas.microsoft.com/office/powerpoint/2010/main" val="585926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B8A447B2-D5B4-ED40-99E9-CD87A37EDE45}"/>
              </a:ext>
            </a:extLst>
          </p:cNvPr>
          <p:cNvPicPr>
            <a:picLocks noChangeAspect="1"/>
          </p:cNvPicPr>
          <p:nvPr/>
        </p:nvPicPr>
        <p:blipFill>
          <a:blip r:embed="rId3"/>
          <a:stretch>
            <a:fillRect/>
          </a:stretch>
        </p:blipFill>
        <p:spPr>
          <a:xfrm>
            <a:off x="224589" y="284269"/>
            <a:ext cx="8439485" cy="6573731"/>
          </a:xfrm>
          <a:prstGeom prst="rect">
            <a:avLst/>
          </a:prstGeom>
        </p:spPr>
      </p:pic>
    </p:spTree>
    <p:extLst>
      <p:ext uri="{BB962C8B-B14F-4D97-AF65-F5344CB8AC3E}">
        <p14:creationId xmlns:p14="http://schemas.microsoft.com/office/powerpoint/2010/main" val="3379034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B92AE2A-261A-DA40-B067-087603FB02EC}"/>
              </a:ext>
            </a:extLst>
          </p:cNvPr>
          <p:cNvPicPr>
            <a:picLocks noChangeAspect="1"/>
          </p:cNvPicPr>
          <p:nvPr/>
        </p:nvPicPr>
        <p:blipFill>
          <a:blip r:embed="rId3"/>
          <a:stretch>
            <a:fillRect/>
          </a:stretch>
        </p:blipFill>
        <p:spPr>
          <a:xfrm>
            <a:off x="0" y="0"/>
            <a:ext cx="9144000" cy="6083300"/>
          </a:xfrm>
          <a:prstGeom prst="rect">
            <a:avLst/>
          </a:prstGeom>
        </p:spPr>
      </p:pic>
    </p:spTree>
    <p:extLst>
      <p:ext uri="{BB962C8B-B14F-4D97-AF65-F5344CB8AC3E}">
        <p14:creationId xmlns:p14="http://schemas.microsoft.com/office/powerpoint/2010/main" val="1808461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1" y="0"/>
            <a:ext cx="12810435" cy="82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itle 1"/>
          <p:cNvSpPr>
            <a:spLocks noGrp="1"/>
          </p:cNvSpPr>
          <p:nvPr>
            <p:ph type="title"/>
          </p:nvPr>
        </p:nvSpPr>
        <p:spPr>
          <a:xfrm>
            <a:off x="389467" y="240992"/>
            <a:ext cx="8621798" cy="1143000"/>
          </a:xfrm>
        </p:spPr>
        <p:txBody>
          <a:bodyPr>
            <a:noAutofit/>
          </a:bodyPr>
          <a:lstStyle/>
          <a:p>
            <a:pPr algn="l">
              <a:lnSpc>
                <a:spcPct val="90000"/>
              </a:lnSpc>
            </a:pPr>
            <a:r>
              <a:rPr lang="en-US" sz="3600" b="0" dirty="0">
                <a:latin typeface="Arial"/>
                <a:cs typeface="Arial"/>
              </a:rPr>
              <a:t>Demographic and Clinical Characteristics</a:t>
            </a:r>
            <a:br>
              <a:rPr lang="en-US" sz="3600" b="0" dirty="0">
                <a:latin typeface="Arial"/>
                <a:cs typeface="Arial"/>
              </a:rPr>
            </a:br>
            <a:r>
              <a:rPr lang="en-US" sz="2000" b="0" dirty="0">
                <a:latin typeface="Arial"/>
                <a:cs typeface="Arial"/>
              </a:rPr>
              <a:t>BORN Project Sichuan Province</a:t>
            </a:r>
          </a:p>
        </p:txBody>
      </p:sp>
      <p:graphicFrame>
        <p:nvGraphicFramePr>
          <p:cNvPr id="6" name="表格 5"/>
          <p:cNvGraphicFramePr>
            <a:graphicFrameLocks noGrp="1"/>
          </p:cNvGraphicFramePr>
          <p:nvPr>
            <p:extLst>
              <p:ext uri="{D42A27DB-BD31-4B8C-83A1-F6EECF244321}">
                <p14:modId xmlns:p14="http://schemas.microsoft.com/office/powerpoint/2010/main" val="347252760"/>
              </p:ext>
            </p:extLst>
          </p:nvPr>
        </p:nvGraphicFramePr>
        <p:xfrm>
          <a:off x="530943" y="1475144"/>
          <a:ext cx="7999636" cy="4464499"/>
        </p:xfrm>
        <a:graphic>
          <a:graphicData uri="http://schemas.openxmlformats.org/drawingml/2006/table">
            <a:tbl>
              <a:tblPr/>
              <a:tblGrid>
                <a:gridCol w="4003192">
                  <a:extLst>
                    <a:ext uri="{9D8B030D-6E8A-4147-A177-3AD203B41FA5}">
                      <a16:colId xmlns:a16="http://schemas.microsoft.com/office/drawing/2014/main" val="20000"/>
                    </a:ext>
                  </a:extLst>
                </a:gridCol>
                <a:gridCol w="3996444">
                  <a:extLst>
                    <a:ext uri="{9D8B030D-6E8A-4147-A177-3AD203B41FA5}">
                      <a16:colId xmlns:a16="http://schemas.microsoft.com/office/drawing/2014/main" val="20001"/>
                    </a:ext>
                  </a:extLst>
                </a:gridCol>
              </a:tblGrid>
              <a:tr h="343423">
                <a:tc>
                  <a:txBody>
                    <a:bodyPr/>
                    <a:lstStyle/>
                    <a:p>
                      <a:pPr algn="just">
                        <a:spcAft>
                          <a:spcPts val="0"/>
                        </a:spcAft>
                      </a:pPr>
                      <a:r>
                        <a:rPr lang="en-US" sz="2000" b="1" kern="100" dirty="0">
                          <a:solidFill>
                            <a:srgbClr val="C00000"/>
                          </a:solidFill>
                          <a:latin typeface="Arial" pitchFamily="34" charset="0"/>
                          <a:ea typeface="宋体"/>
                          <a:cs typeface="Arial" pitchFamily="34" charset="0"/>
                        </a:rPr>
                        <a:t>Sex</a:t>
                      </a:r>
                      <a:endParaRPr lang="zh-CN" sz="2000" b="1" kern="100" dirty="0">
                        <a:solidFill>
                          <a:srgbClr val="C00000"/>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spcAft>
                          <a:spcPts val="0"/>
                        </a:spcAft>
                      </a:pPr>
                      <a:endParaRPr lang="zh-CN" sz="2000" b="1" kern="10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43423">
                <a:tc>
                  <a:txBody>
                    <a:bodyPr/>
                    <a:lstStyle/>
                    <a:p>
                      <a:pPr algn="just">
                        <a:spcAft>
                          <a:spcPts val="0"/>
                        </a:spcAft>
                      </a:pPr>
                      <a:r>
                        <a:rPr lang="en-US" sz="2000" b="1" kern="100" dirty="0">
                          <a:solidFill>
                            <a:schemeClr val="tx1"/>
                          </a:solidFill>
                          <a:latin typeface="Arial" pitchFamily="34" charset="0"/>
                          <a:ea typeface="宋体"/>
                          <a:cs typeface="Arial" pitchFamily="34" charset="0"/>
                        </a:rPr>
                        <a:t>Male</a:t>
                      </a:r>
                      <a:endParaRPr lang="zh-CN" sz="2000" b="1" kern="100" dirty="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(48.3%)</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1"/>
                  </a:ext>
                </a:extLst>
              </a:tr>
              <a:tr h="343423">
                <a:tc>
                  <a:txBody>
                    <a:bodyPr/>
                    <a:lstStyle/>
                    <a:p>
                      <a:pPr algn="just">
                        <a:spcAft>
                          <a:spcPts val="0"/>
                        </a:spcAft>
                      </a:pPr>
                      <a:r>
                        <a:rPr lang="en-US" sz="2000" b="1" kern="100" dirty="0">
                          <a:solidFill>
                            <a:schemeClr val="tx1"/>
                          </a:solidFill>
                          <a:latin typeface="Arial" pitchFamily="34" charset="0"/>
                          <a:ea typeface="宋体"/>
                          <a:cs typeface="Arial" pitchFamily="34" charset="0"/>
                        </a:rPr>
                        <a:t>Female</a:t>
                      </a:r>
                      <a:endParaRPr lang="zh-CN" sz="2000" b="1" kern="100" dirty="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(51.6%)</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2"/>
                  </a:ext>
                </a:extLst>
              </a:tr>
              <a:tr h="343423">
                <a:tc>
                  <a:txBody>
                    <a:bodyPr/>
                    <a:lstStyle/>
                    <a:p>
                      <a:pPr algn="just">
                        <a:spcAft>
                          <a:spcPts val="0"/>
                        </a:spcAft>
                      </a:pPr>
                      <a:r>
                        <a:rPr lang="en-US" sz="2000" b="1" kern="100" dirty="0">
                          <a:solidFill>
                            <a:srgbClr val="C00000"/>
                          </a:solidFill>
                          <a:latin typeface="Arial" pitchFamily="34" charset="0"/>
                          <a:ea typeface="宋体"/>
                          <a:cs typeface="Arial" pitchFamily="34" charset="0"/>
                        </a:rPr>
                        <a:t>Ethnic</a:t>
                      </a:r>
                      <a:endParaRPr lang="zh-CN" sz="2000" b="1" kern="100" dirty="0">
                        <a:solidFill>
                          <a:srgbClr val="C00000"/>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spcAft>
                          <a:spcPts val="0"/>
                        </a:spcAft>
                      </a:pPr>
                      <a:endParaRPr lang="en-US" sz="2000" b="1" kern="10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3"/>
                  </a:ext>
                </a:extLst>
              </a:tr>
              <a:tr h="343423">
                <a:tc>
                  <a:txBody>
                    <a:bodyPr/>
                    <a:lstStyle/>
                    <a:p>
                      <a:pPr algn="just">
                        <a:spcAft>
                          <a:spcPts val="0"/>
                        </a:spcAft>
                      </a:pPr>
                      <a:r>
                        <a:rPr lang="en-US" sz="2000" b="1" kern="100" dirty="0">
                          <a:solidFill>
                            <a:schemeClr val="tx1"/>
                          </a:solidFill>
                          <a:latin typeface="Arial" pitchFamily="34" charset="0"/>
                          <a:ea typeface="宋体"/>
                          <a:cs typeface="Arial" pitchFamily="34" charset="0"/>
                        </a:rPr>
                        <a:t>Han</a:t>
                      </a:r>
                      <a:endParaRPr lang="zh-CN" sz="2000" b="1" kern="100" dirty="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(96.9%)</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4"/>
                  </a:ext>
                </a:extLst>
              </a:tr>
              <a:tr h="343423">
                <a:tc>
                  <a:txBody>
                    <a:bodyPr/>
                    <a:lstStyle/>
                    <a:p>
                      <a:pPr algn="just">
                        <a:spcAft>
                          <a:spcPts val="0"/>
                        </a:spcAft>
                      </a:pPr>
                      <a:r>
                        <a:rPr lang="en-US" sz="2000" b="1" kern="100" dirty="0" err="1">
                          <a:solidFill>
                            <a:schemeClr val="tx1"/>
                          </a:solidFill>
                          <a:latin typeface="Arial" pitchFamily="34" charset="0"/>
                          <a:ea typeface="宋体"/>
                          <a:cs typeface="Arial" pitchFamily="34" charset="0"/>
                        </a:rPr>
                        <a:t>Qiang</a:t>
                      </a:r>
                      <a:endParaRPr lang="zh-CN" sz="2000" b="1" kern="100" dirty="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(3.1%)</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5"/>
                  </a:ext>
                </a:extLst>
              </a:tr>
              <a:tr h="343423">
                <a:tc>
                  <a:txBody>
                    <a:bodyPr/>
                    <a:lstStyle/>
                    <a:p>
                      <a:pPr algn="just">
                        <a:spcAft>
                          <a:spcPts val="0"/>
                        </a:spcAft>
                      </a:pPr>
                      <a:r>
                        <a:rPr lang="en-US" sz="2000" b="1" kern="100" dirty="0">
                          <a:solidFill>
                            <a:srgbClr val="C00000"/>
                          </a:solidFill>
                          <a:latin typeface="Arial" pitchFamily="34" charset="0"/>
                          <a:ea typeface="宋体"/>
                          <a:cs typeface="Arial" pitchFamily="34" charset="0"/>
                        </a:rPr>
                        <a:t>Gestational age</a:t>
                      </a:r>
                      <a:endParaRPr lang="zh-CN" sz="2000" b="1" kern="100" dirty="0">
                        <a:solidFill>
                          <a:srgbClr val="C00000"/>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spcAft>
                          <a:spcPts val="0"/>
                        </a:spcAft>
                      </a:pPr>
                      <a:endParaRPr lang="en-US" sz="2000" b="1" kern="10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6"/>
                  </a:ext>
                </a:extLst>
              </a:tr>
              <a:tr h="343423">
                <a:tc>
                  <a:txBody>
                    <a:bodyPr/>
                    <a:lstStyle/>
                    <a:p>
                      <a:pPr algn="just">
                        <a:spcAft>
                          <a:spcPts val="0"/>
                        </a:spcAft>
                      </a:pPr>
                      <a:r>
                        <a:rPr lang="en-US" sz="2000" b="1" kern="100" dirty="0">
                          <a:solidFill>
                            <a:schemeClr val="tx1"/>
                          </a:solidFill>
                          <a:latin typeface="Arial" pitchFamily="34" charset="0"/>
                          <a:ea typeface="宋体"/>
                          <a:cs typeface="Arial" pitchFamily="34" charset="0"/>
                        </a:rPr>
                        <a:t>35-40 weeks</a:t>
                      </a:r>
                      <a:endParaRPr lang="zh-CN" sz="2000" b="1" kern="100" dirty="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(84.2%)</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7"/>
                  </a:ext>
                </a:extLst>
              </a:tr>
              <a:tr h="343423">
                <a:tc>
                  <a:txBody>
                    <a:bodyPr/>
                    <a:lstStyle/>
                    <a:p>
                      <a:pPr algn="just">
                        <a:spcAft>
                          <a:spcPts val="0"/>
                        </a:spcAft>
                      </a:pPr>
                      <a:r>
                        <a:rPr lang="en-US" sz="2000" b="1" kern="100">
                          <a:solidFill>
                            <a:schemeClr val="tx1"/>
                          </a:solidFill>
                          <a:latin typeface="Arial" pitchFamily="34" charset="0"/>
                          <a:ea typeface="宋体"/>
                          <a:cs typeface="Arial" pitchFamily="34" charset="0"/>
                        </a:rPr>
                        <a:t>&gt;40 weeks</a:t>
                      </a:r>
                      <a:endParaRPr lang="zh-CN" sz="2000" b="1" kern="10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(15.8%)</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8"/>
                  </a:ext>
                </a:extLst>
              </a:tr>
              <a:tr h="343423">
                <a:tc>
                  <a:txBody>
                    <a:bodyPr/>
                    <a:lstStyle/>
                    <a:p>
                      <a:pPr algn="just">
                        <a:spcAft>
                          <a:spcPts val="0"/>
                        </a:spcAft>
                      </a:pPr>
                      <a:r>
                        <a:rPr lang="en-US" sz="2000" b="1" kern="100" dirty="0">
                          <a:solidFill>
                            <a:srgbClr val="C00000"/>
                          </a:solidFill>
                          <a:latin typeface="Arial" pitchFamily="34" charset="0"/>
                          <a:ea typeface="宋体"/>
                          <a:cs typeface="Arial" pitchFamily="34" charset="0"/>
                        </a:rPr>
                        <a:t>Birth weight</a:t>
                      </a:r>
                      <a:endParaRPr lang="zh-CN" sz="2000" b="1" kern="100" dirty="0">
                        <a:solidFill>
                          <a:srgbClr val="C00000"/>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spcAft>
                          <a:spcPts val="0"/>
                        </a:spcAft>
                      </a:pPr>
                      <a:endParaRPr lang="en-US"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9"/>
                  </a:ext>
                </a:extLst>
              </a:tr>
              <a:tr h="343423">
                <a:tc>
                  <a:txBody>
                    <a:bodyPr/>
                    <a:lstStyle/>
                    <a:p>
                      <a:pPr algn="just">
                        <a:spcAft>
                          <a:spcPts val="0"/>
                        </a:spcAft>
                      </a:pPr>
                      <a:r>
                        <a:rPr lang="en-US" sz="2000" b="1" kern="100">
                          <a:solidFill>
                            <a:schemeClr val="tx1"/>
                          </a:solidFill>
                          <a:latin typeface="Arial" pitchFamily="34" charset="0"/>
                          <a:ea typeface="宋体"/>
                          <a:cs typeface="Arial" pitchFamily="34" charset="0"/>
                        </a:rPr>
                        <a:t>&lt;2500g</a:t>
                      </a:r>
                      <a:endParaRPr lang="zh-CN" sz="2000" b="1" kern="10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(3.6%)</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10"/>
                  </a:ext>
                </a:extLst>
              </a:tr>
              <a:tr h="343423">
                <a:tc>
                  <a:txBody>
                    <a:bodyPr/>
                    <a:lstStyle/>
                    <a:p>
                      <a:pPr algn="just">
                        <a:spcAft>
                          <a:spcPts val="0"/>
                        </a:spcAft>
                      </a:pPr>
                      <a:r>
                        <a:rPr lang="en-US" sz="2000" b="1" kern="100">
                          <a:solidFill>
                            <a:schemeClr val="tx1"/>
                          </a:solidFill>
                          <a:latin typeface="Arial" pitchFamily="34" charset="0"/>
                          <a:ea typeface="宋体"/>
                          <a:cs typeface="Arial" pitchFamily="34" charset="0"/>
                        </a:rPr>
                        <a:t>2500-4000g</a:t>
                      </a:r>
                      <a:endParaRPr lang="zh-CN" sz="2000" b="1" kern="10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(93.7%)</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11"/>
                  </a:ext>
                </a:extLst>
              </a:tr>
              <a:tr h="343423">
                <a:tc>
                  <a:txBody>
                    <a:bodyPr/>
                    <a:lstStyle/>
                    <a:p>
                      <a:pPr algn="just">
                        <a:spcAft>
                          <a:spcPts val="0"/>
                        </a:spcAft>
                      </a:pPr>
                      <a:r>
                        <a:rPr lang="en-US" sz="2000" b="1" kern="100" dirty="0">
                          <a:solidFill>
                            <a:schemeClr val="tx1"/>
                          </a:solidFill>
                          <a:latin typeface="Arial" pitchFamily="34" charset="0"/>
                          <a:ea typeface="宋体"/>
                          <a:cs typeface="Arial" pitchFamily="34" charset="0"/>
                        </a:rPr>
                        <a:t>&gt;4000g</a:t>
                      </a:r>
                      <a:endParaRPr lang="zh-CN" sz="2000" b="1" kern="100" dirty="0">
                        <a:solidFill>
                          <a:schemeClr val="tx1"/>
                        </a:solidFill>
                        <a:latin typeface="Arial" pitchFamily="34" charset="0"/>
                        <a:ea typeface="宋体"/>
                        <a:cs typeface="Arial" pitchFamily="34" charset="0"/>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spcAft>
                          <a:spcPts val="0"/>
                        </a:spcAft>
                      </a:pPr>
                      <a:r>
                        <a:rPr lang="en-US" sz="2000" b="1" kern="100" dirty="0">
                          <a:solidFill>
                            <a:schemeClr val="tx1"/>
                          </a:solidFill>
                          <a:latin typeface="Arial" pitchFamily="34" charset="0"/>
                          <a:ea typeface="宋体"/>
                          <a:cs typeface="Arial" pitchFamily="34" charset="0"/>
                        </a:rPr>
                        <a:t>(2.7%)</a:t>
                      </a:r>
                      <a:endParaRPr lang="zh-CN" sz="2000" b="1" kern="100" dirty="0">
                        <a:solidFill>
                          <a:schemeClr val="tx1"/>
                        </a:solidFill>
                        <a:latin typeface="Arial" pitchFamily="34" charset="0"/>
                        <a:ea typeface="宋体"/>
                        <a:cs typeface="Arial" pitchFamily="34" charset="0"/>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5004997"/>
      </p:ext>
    </p:extLst>
  </p:cSld>
  <p:clrMapOvr>
    <a:masterClrMapping/>
  </p:clrMapOvr>
  <mc:AlternateContent xmlns:mc="http://schemas.openxmlformats.org/markup-compatibility/2006" xmlns:p14="http://schemas.microsoft.com/office/powerpoint/2010/main">
    <mc:Choice Requires="p14">
      <p:transition spd="slow" p14:dur="2000" advTm="17854"/>
    </mc:Choice>
    <mc:Fallback xmlns="">
      <p:transition xmlns:p14="http://schemas.microsoft.com/office/powerpoint/2010/main" spd="slow" advTm="17854"/>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SizeRender.jpg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6757584"/>
      </p:ext>
    </p:extLst>
  </p:cSld>
  <p:clrMapOvr>
    <a:masterClrMapping/>
  </p:clrMapOvr>
  <mc:AlternateContent xmlns:mc="http://schemas.openxmlformats.org/markup-compatibility/2006" xmlns:p14="http://schemas.microsoft.com/office/powerpoint/2010/main">
    <mc:Choice Requires="p14">
      <p:transition spd="slow" p14:dur="1800" advClick="0" advTm="1040">
        <p:fade/>
      </p:transition>
    </mc:Choice>
    <mc:Fallback xmlns="">
      <p:transition xmlns:p14="http://schemas.microsoft.com/office/powerpoint/2010/main" spd="slow" advClick="0" advTm="104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061" y="0"/>
            <a:ext cx="4065251" cy="6858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445066" y="872522"/>
            <a:ext cx="6858001" cy="5112953"/>
          </a:xfrm>
          <a:prstGeom prst="rect">
            <a:avLst/>
          </a:prstGeom>
        </p:spPr>
      </p:pic>
      <p:pic>
        <p:nvPicPr>
          <p:cNvPr id="3" name="Picture 2">
            <a:extLst>
              <a:ext uri="{FF2B5EF4-FFF2-40B4-BE49-F238E27FC236}">
                <a16:creationId xmlns:a16="http://schemas.microsoft.com/office/drawing/2014/main" id="{D7D81D2D-45B7-7042-9F25-486C3FAEA3CC}"/>
              </a:ext>
            </a:extLst>
          </p:cNvPr>
          <p:cNvPicPr>
            <a:picLocks noChangeAspect="1"/>
          </p:cNvPicPr>
          <p:nvPr/>
        </p:nvPicPr>
        <p:blipFill>
          <a:blip r:embed="rId5"/>
          <a:stretch>
            <a:fillRect/>
          </a:stretch>
        </p:blipFill>
        <p:spPr>
          <a:xfrm>
            <a:off x="4203312" y="-57152"/>
            <a:ext cx="5427373" cy="6915152"/>
          </a:xfrm>
          <a:prstGeom prst="rect">
            <a:avLst/>
          </a:prstGeom>
        </p:spPr>
      </p:pic>
    </p:spTree>
    <p:extLst>
      <p:ext uri="{BB962C8B-B14F-4D97-AF65-F5344CB8AC3E}">
        <p14:creationId xmlns:p14="http://schemas.microsoft.com/office/powerpoint/2010/main" val="1919765942"/>
      </p:ext>
    </p:extLst>
  </p:cSld>
  <p:clrMapOvr>
    <a:masterClrMapping/>
  </p:clrMapOvr>
  <mc:AlternateContent xmlns:mc="http://schemas.openxmlformats.org/markup-compatibility/2006" xmlns:p14="http://schemas.microsoft.com/office/powerpoint/2010/main">
    <mc:Choice Requires="p14">
      <p:transition spd="slow" p14:dur="1800" advClick="0" advTm="1040">
        <p:fade/>
      </p:transition>
    </mc:Choice>
    <mc:Fallback xmlns="">
      <p:transition xmlns:p14="http://schemas.microsoft.com/office/powerpoint/2010/main" spd="slow" advClick="0" advTm="104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5153"/>
            <a:ext cx="9144000" cy="6858000"/>
          </a:xfrm>
          <a:prstGeom prst="rect">
            <a:avLst/>
          </a:prstGeom>
        </p:spPr>
      </p:pic>
    </p:spTree>
    <p:extLst>
      <p:ext uri="{BB962C8B-B14F-4D97-AF65-F5344CB8AC3E}">
        <p14:creationId xmlns:p14="http://schemas.microsoft.com/office/powerpoint/2010/main" val="309154905"/>
      </p:ext>
    </p:extLst>
  </p:cSld>
  <p:clrMapOvr>
    <a:masterClrMapping/>
  </p:clrMapOvr>
  <mc:AlternateContent xmlns:mc="http://schemas.openxmlformats.org/markup-compatibility/2006" xmlns:p14="http://schemas.microsoft.com/office/powerpoint/2010/main">
    <mc:Choice Requires="p14">
      <p:transition spd="slow" p14:dur="1800" advClick="0" advTm="1040">
        <p:fade/>
      </p:transition>
    </mc:Choice>
    <mc:Fallback xmlns="">
      <p:transition xmlns:p14="http://schemas.microsoft.com/office/powerpoint/2010/main" spd="slow" advClick="0" advTm="104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9" name="Picture 8" descr="IMG_12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356" y="-55028"/>
            <a:ext cx="4427644" cy="5892800"/>
          </a:xfrm>
          <a:prstGeom prst="rect">
            <a:avLst/>
          </a:prstGeom>
        </p:spPr>
      </p:pic>
      <p:pic>
        <p:nvPicPr>
          <p:cNvPr id="2" name="Picture 1" descr="Screen Shot 2015-09-09 at 2.59.0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2" y="0"/>
            <a:ext cx="4556200" cy="6466511"/>
          </a:xfrm>
          <a:prstGeom prst="rect">
            <a:avLst/>
          </a:prstGeom>
        </p:spPr>
      </p:pic>
      <p:pic>
        <p:nvPicPr>
          <p:cNvPr id="5" name="Picture 4" descr="TheBornProject_LogoTaglin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3866" y="5862959"/>
            <a:ext cx="2641601" cy="846735"/>
          </a:xfrm>
          <a:prstGeom prst="rect">
            <a:avLst/>
          </a:prstGeom>
        </p:spPr>
      </p:pic>
      <p:pic>
        <p:nvPicPr>
          <p:cNvPr id="10" name="Picture 9" descr="Screen Shot 2015-09-09 at 3.05.08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88935" y="-55028"/>
            <a:ext cx="4885924" cy="5892800"/>
          </a:xfrm>
          <a:prstGeom prst="rect">
            <a:avLst/>
          </a:prstGeom>
        </p:spPr>
      </p:pic>
      <p:pic>
        <p:nvPicPr>
          <p:cNvPr id="4" name="Picture 3">
            <a:extLst>
              <a:ext uri="{FF2B5EF4-FFF2-40B4-BE49-F238E27FC236}">
                <a16:creationId xmlns:a16="http://schemas.microsoft.com/office/drawing/2014/main" id="{A617A6A9-C8B6-C24E-871D-634933750961}"/>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3417397796"/>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xmlns:p14="http://schemas.microsoft.com/office/powerpoint/2010/main" spd="slow" advTm="1167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6533"/>
            <a:ext cx="8229601" cy="1896533"/>
          </a:xfrm>
        </p:spPr>
        <p:txBody>
          <a:bodyPr>
            <a:noAutofit/>
          </a:bodyPr>
          <a:lstStyle/>
          <a:p>
            <a:pPr algn="l"/>
            <a:r>
              <a:rPr lang="en-US" sz="3600" dirty="0"/>
              <a:t>Acknowledgements</a:t>
            </a:r>
            <a:endParaRPr lang="en-US" sz="2800" dirty="0"/>
          </a:p>
        </p:txBody>
      </p:sp>
      <p:sp>
        <p:nvSpPr>
          <p:cNvPr id="3" name="Content Placeholder 2"/>
          <p:cNvSpPr>
            <a:spLocks noGrp="1"/>
          </p:cNvSpPr>
          <p:nvPr>
            <p:ph idx="1"/>
          </p:nvPr>
        </p:nvSpPr>
        <p:spPr>
          <a:xfrm>
            <a:off x="457199" y="650119"/>
            <a:ext cx="8686801" cy="6055481"/>
          </a:xfrm>
        </p:spPr>
        <p:txBody>
          <a:bodyPr>
            <a:noAutofit/>
          </a:bodyPr>
          <a:lstStyle/>
          <a:p>
            <a:pPr marL="0" indent="0">
              <a:spcBef>
                <a:spcPts val="0"/>
              </a:spcBef>
              <a:buNone/>
            </a:pPr>
            <a:r>
              <a:rPr lang="en-US" sz="1500" b="1" dirty="0">
                <a:solidFill>
                  <a:schemeClr val="bg1">
                    <a:lumMod val="50000"/>
                  </a:schemeClr>
                </a:solidFill>
                <a:latin typeface="Arial" charset="0"/>
                <a:ea typeface="Arial" charset="0"/>
                <a:cs typeface="Arial" charset="0"/>
              </a:rPr>
              <a:t>Children’s </a:t>
            </a:r>
            <a:r>
              <a:rPr lang="en-US" sz="1500" b="1" dirty="0" err="1">
                <a:solidFill>
                  <a:schemeClr val="bg1">
                    <a:lumMod val="50000"/>
                  </a:schemeClr>
                </a:solidFill>
                <a:latin typeface="Arial" charset="0"/>
                <a:ea typeface="Arial" charset="0"/>
                <a:cs typeface="Arial" charset="0"/>
              </a:rPr>
              <a:t>HeartLink</a:t>
            </a:r>
            <a:r>
              <a:rPr lang="en-US" sz="1500" b="1" dirty="0">
                <a:solidFill>
                  <a:schemeClr val="bg1">
                    <a:lumMod val="50000"/>
                  </a:schemeClr>
                </a:solidFill>
                <a:latin typeface="Arial" charset="0"/>
                <a:ea typeface="Arial" charset="0"/>
                <a:cs typeface="Arial" charset="0"/>
              </a:rPr>
              <a:t>, UN Foundation, CCHD TA Workgroup, </a:t>
            </a:r>
            <a:r>
              <a:rPr lang="en-US" sz="1500" b="1" dirty="0" err="1">
                <a:solidFill>
                  <a:schemeClr val="bg1">
                    <a:lumMod val="50000"/>
                  </a:schemeClr>
                </a:solidFill>
                <a:latin typeface="Arial" charset="0"/>
                <a:ea typeface="Arial" charset="0"/>
                <a:cs typeface="Arial" charset="0"/>
              </a:rPr>
              <a:t>NewSTEPs</a:t>
            </a:r>
            <a:br>
              <a:rPr lang="en-US" sz="1500" b="1" dirty="0">
                <a:solidFill>
                  <a:schemeClr val="bg1">
                    <a:lumMod val="50000"/>
                  </a:schemeClr>
                </a:solidFill>
                <a:latin typeface="Arial" charset="0"/>
                <a:ea typeface="Arial" charset="0"/>
                <a:cs typeface="Arial" charset="0"/>
              </a:rPr>
            </a:br>
            <a:r>
              <a:rPr lang="en-US" sz="1500" b="1" dirty="0">
                <a:solidFill>
                  <a:schemeClr val="bg1">
                    <a:lumMod val="50000"/>
                  </a:schemeClr>
                </a:solidFill>
                <a:latin typeface="Arial" charset="0"/>
                <a:ea typeface="Arial" charset="0"/>
                <a:cs typeface="Arial" charset="0"/>
              </a:rPr>
              <a:t>Jun </a:t>
            </a:r>
            <a:r>
              <a:rPr lang="en-US" sz="1500" b="1" dirty="0" err="1">
                <a:solidFill>
                  <a:schemeClr val="bg1">
                    <a:lumMod val="50000"/>
                  </a:schemeClr>
                </a:solidFill>
                <a:latin typeface="Arial" charset="0"/>
                <a:ea typeface="Arial" charset="0"/>
                <a:cs typeface="Arial" charset="0"/>
              </a:rPr>
              <a:t>Zhu,</a:t>
            </a:r>
            <a:r>
              <a:rPr lang="en-US" sz="1500" dirty="0" err="1">
                <a:solidFill>
                  <a:schemeClr val="bg1">
                    <a:lumMod val="50000"/>
                  </a:schemeClr>
                </a:solidFill>
                <a:latin typeface="Arial" charset="0"/>
                <a:ea typeface="Arial" charset="0"/>
                <a:cs typeface="Arial" charset="0"/>
              </a:rPr>
              <a:t>China</a:t>
            </a:r>
            <a:r>
              <a:rPr lang="en-US" sz="1500" dirty="0">
                <a:solidFill>
                  <a:schemeClr val="bg1">
                    <a:lumMod val="50000"/>
                  </a:schemeClr>
                </a:solidFill>
                <a:latin typeface="Arial" charset="0"/>
                <a:ea typeface="Arial" charset="0"/>
                <a:cs typeface="Arial" charset="0"/>
              </a:rPr>
              <a:t> Office for Maternal and Child Health Surveillance, Sichuan Province, China</a:t>
            </a:r>
            <a:br>
              <a:rPr lang="en-US" sz="1500" dirty="0">
                <a:solidFill>
                  <a:schemeClr val="bg1">
                    <a:lumMod val="50000"/>
                  </a:schemeClr>
                </a:solidFill>
                <a:latin typeface="Arial" charset="0"/>
                <a:ea typeface="Arial" charset="0"/>
                <a:cs typeface="Arial" charset="0"/>
              </a:rPr>
            </a:br>
            <a:r>
              <a:rPr lang="en-US" sz="1500" b="1" dirty="0">
                <a:solidFill>
                  <a:schemeClr val="bg1">
                    <a:lumMod val="50000"/>
                  </a:schemeClr>
                </a:solidFill>
                <a:latin typeface="Arial" charset="0"/>
                <a:ea typeface="Arial" charset="0"/>
                <a:cs typeface="Arial" charset="0"/>
              </a:rPr>
              <a:t>Jing Yu, MD; Jia Chen, MD, </a:t>
            </a:r>
            <a:r>
              <a:rPr lang="en-US" sz="1500" dirty="0" err="1">
                <a:solidFill>
                  <a:schemeClr val="bg1">
                    <a:lumMod val="50000"/>
                  </a:schemeClr>
                </a:solidFill>
                <a:latin typeface="Arial" charset="0"/>
                <a:ea typeface="Arial" charset="0"/>
                <a:cs typeface="Arial" charset="0"/>
              </a:rPr>
              <a:t>Mianyang</a:t>
            </a:r>
            <a:r>
              <a:rPr lang="en-US" sz="1500" dirty="0">
                <a:solidFill>
                  <a:schemeClr val="bg1">
                    <a:lumMod val="50000"/>
                  </a:schemeClr>
                </a:solidFill>
                <a:latin typeface="Arial" charset="0"/>
                <a:ea typeface="Arial" charset="0"/>
                <a:cs typeface="Arial" charset="0"/>
              </a:rPr>
              <a:t> Central Hospital, Sichuan Province, China</a:t>
            </a:r>
            <a:endParaRPr lang="en-US" sz="1500" b="1" dirty="0">
              <a:solidFill>
                <a:schemeClr val="bg1">
                  <a:lumMod val="50000"/>
                </a:schemeClr>
              </a:solidFill>
              <a:latin typeface="Arial" charset="0"/>
              <a:ea typeface="Arial" charset="0"/>
              <a:cs typeface="Arial" charset="0"/>
            </a:endParaRPr>
          </a:p>
          <a:p>
            <a:pPr marL="0" indent="0">
              <a:spcBef>
                <a:spcPts val="0"/>
              </a:spcBef>
              <a:buNone/>
            </a:pPr>
            <a:r>
              <a:rPr lang="en-US" sz="1500" b="1" dirty="0">
                <a:solidFill>
                  <a:schemeClr val="bg1">
                    <a:lumMod val="50000"/>
                  </a:schemeClr>
                </a:solidFill>
                <a:latin typeface="Arial" charset="0"/>
                <a:ea typeface="Arial" charset="0"/>
                <a:cs typeface="Arial" charset="0"/>
              </a:rPr>
              <a:t>Ms. Jing Wong, </a:t>
            </a:r>
            <a:r>
              <a:rPr lang="en-US" sz="1500" dirty="0">
                <a:solidFill>
                  <a:schemeClr val="bg1">
                    <a:lumMod val="50000"/>
                  </a:schemeClr>
                </a:solidFill>
                <a:latin typeface="Arial" charset="0"/>
                <a:ea typeface="Arial" charset="0"/>
                <a:cs typeface="Arial" charset="0"/>
              </a:rPr>
              <a:t>China CDC</a:t>
            </a:r>
            <a:br>
              <a:rPr lang="en-US" sz="1500" b="1" dirty="0">
                <a:solidFill>
                  <a:schemeClr val="bg1">
                    <a:lumMod val="50000"/>
                  </a:schemeClr>
                </a:solidFill>
                <a:latin typeface="Arial" charset="0"/>
                <a:ea typeface="Arial" charset="0"/>
                <a:cs typeface="Arial" charset="0"/>
              </a:rPr>
            </a:br>
            <a:r>
              <a:rPr lang="en-US" sz="1500" b="1" dirty="0">
                <a:solidFill>
                  <a:schemeClr val="bg1">
                    <a:lumMod val="50000"/>
                  </a:schemeClr>
                </a:solidFill>
                <a:latin typeface="Arial" charset="0"/>
                <a:ea typeface="Arial" charset="0"/>
                <a:cs typeface="Arial" charset="0"/>
              </a:rPr>
              <a:t>Ms. Cao Bin, </a:t>
            </a:r>
            <a:r>
              <a:rPr lang="en-US" sz="1500" dirty="0">
                <a:solidFill>
                  <a:schemeClr val="bg1">
                    <a:lumMod val="50000"/>
                  </a:schemeClr>
                </a:solidFill>
                <a:latin typeface="Arial" charset="0"/>
                <a:ea typeface="Arial" charset="0"/>
                <a:cs typeface="Arial" charset="0"/>
              </a:rPr>
              <a:t>National Health and Family Planning Commission (NHFPC), PRC</a:t>
            </a:r>
          </a:p>
          <a:p>
            <a:pPr marL="0" indent="0">
              <a:spcBef>
                <a:spcPts val="0"/>
              </a:spcBef>
              <a:buNone/>
            </a:pPr>
            <a:r>
              <a:rPr lang="en-US" sz="1500" b="1" dirty="0">
                <a:solidFill>
                  <a:schemeClr val="bg1">
                    <a:lumMod val="50000"/>
                  </a:schemeClr>
                </a:solidFill>
                <a:latin typeface="Arial" charset="0"/>
                <a:ea typeface="Arial" charset="0"/>
                <a:cs typeface="Arial" charset="0"/>
              </a:rPr>
              <a:t>R. Rodney Howell, MD, </a:t>
            </a:r>
            <a:r>
              <a:rPr lang="en-US" sz="1500" dirty="0">
                <a:solidFill>
                  <a:schemeClr val="bg1">
                    <a:lumMod val="50000"/>
                  </a:schemeClr>
                </a:solidFill>
                <a:latin typeface="Arial" charset="0"/>
                <a:ea typeface="Arial" charset="0"/>
                <a:cs typeface="Arial" charset="0"/>
              </a:rPr>
              <a:t>Miller School of Medicine, University of Miami, USA</a:t>
            </a:r>
          </a:p>
          <a:p>
            <a:pPr marL="0" indent="0">
              <a:spcBef>
                <a:spcPts val="0"/>
              </a:spcBef>
              <a:buNone/>
            </a:pPr>
            <a:r>
              <a:rPr lang="en-US" sz="1500" b="1" dirty="0" err="1">
                <a:solidFill>
                  <a:schemeClr val="bg1">
                    <a:lumMod val="50000"/>
                  </a:schemeClr>
                </a:solidFill>
                <a:latin typeface="Arial" charset="0"/>
                <a:ea typeface="Arial" charset="0"/>
                <a:cs typeface="Arial" charset="0"/>
              </a:rPr>
              <a:t>Carmencita</a:t>
            </a:r>
            <a:r>
              <a:rPr lang="en-US" sz="1500" b="1" dirty="0">
                <a:solidFill>
                  <a:schemeClr val="bg1">
                    <a:lumMod val="50000"/>
                  </a:schemeClr>
                </a:solidFill>
                <a:latin typeface="Arial" charset="0"/>
                <a:ea typeface="Arial" charset="0"/>
                <a:cs typeface="Arial" charset="0"/>
              </a:rPr>
              <a:t> Padilla, MD, </a:t>
            </a:r>
            <a:r>
              <a:rPr lang="en-US" sz="1500" dirty="0">
                <a:solidFill>
                  <a:schemeClr val="bg1">
                    <a:lumMod val="50000"/>
                  </a:schemeClr>
                </a:solidFill>
                <a:latin typeface="Arial" charset="0"/>
                <a:ea typeface="Arial" charset="0"/>
                <a:cs typeface="Arial" charset="0"/>
              </a:rPr>
              <a:t>Chancellor, University of Philippines, Manila </a:t>
            </a:r>
            <a:br>
              <a:rPr lang="en-US" sz="1500" dirty="0">
                <a:solidFill>
                  <a:schemeClr val="bg1">
                    <a:lumMod val="50000"/>
                  </a:schemeClr>
                </a:solidFill>
                <a:latin typeface="Arial" charset="0"/>
                <a:ea typeface="Arial" charset="0"/>
                <a:cs typeface="Arial" charset="0"/>
              </a:rPr>
            </a:br>
            <a:r>
              <a:rPr lang="en-US" sz="1500" b="1" dirty="0" err="1">
                <a:solidFill>
                  <a:schemeClr val="bg1">
                    <a:lumMod val="50000"/>
                  </a:schemeClr>
                </a:solidFill>
                <a:latin typeface="Arial" charset="0"/>
                <a:ea typeface="Arial" charset="0"/>
                <a:cs typeface="Arial" charset="0"/>
              </a:rPr>
              <a:t>Shamim</a:t>
            </a:r>
            <a:r>
              <a:rPr lang="en-US" sz="1500" b="1" dirty="0">
                <a:solidFill>
                  <a:schemeClr val="bg1">
                    <a:lumMod val="50000"/>
                  </a:schemeClr>
                </a:solidFill>
                <a:latin typeface="Arial" charset="0"/>
                <a:ea typeface="Arial" charset="0"/>
                <a:cs typeface="Arial" charset="0"/>
              </a:rPr>
              <a:t> </a:t>
            </a:r>
            <a:r>
              <a:rPr lang="en-US" sz="1500" b="1" dirty="0" err="1">
                <a:solidFill>
                  <a:schemeClr val="bg1">
                    <a:lumMod val="50000"/>
                  </a:schemeClr>
                </a:solidFill>
                <a:latin typeface="Arial" charset="0"/>
                <a:ea typeface="Arial" charset="0"/>
                <a:cs typeface="Arial" charset="0"/>
              </a:rPr>
              <a:t>Qazi</a:t>
            </a:r>
            <a:r>
              <a:rPr lang="en-US" sz="1500" b="1" dirty="0">
                <a:solidFill>
                  <a:schemeClr val="bg1">
                    <a:lumMod val="50000"/>
                  </a:schemeClr>
                </a:solidFill>
                <a:latin typeface="Arial" charset="0"/>
                <a:ea typeface="Arial" charset="0"/>
                <a:cs typeface="Arial" charset="0"/>
              </a:rPr>
              <a:t>, MD, </a:t>
            </a:r>
            <a:r>
              <a:rPr lang="en-US" sz="1500" dirty="0">
                <a:solidFill>
                  <a:schemeClr val="bg1">
                    <a:lumMod val="50000"/>
                  </a:schemeClr>
                </a:solidFill>
                <a:latin typeface="Arial" charset="0"/>
                <a:ea typeface="Arial" charset="0"/>
                <a:cs typeface="Arial" charset="0"/>
              </a:rPr>
              <a:t>Department of Maternal, Newborn, Child and Adolescent Health, WHO</a:t>
            </a:r>
            <a:br>
              <a:rPr lang="en-US" sz="1500" dirty="0">
                <a:solidFill>
                  <a:schemeClr val="bg1">
                    <a:lumMod val="50000"/>
                  </a:schemeClr>
                </a:solidFill>
                <a:latin typeface="Arial" charset="0"/>
                <a:ea typeface="Arial" charset="0"/>
                <a:cs typeface="Arial" charset="0"/>
              </a:rPr>
            </a:br>
            <a:r>
              <a:rPr lang="en-US" sz="1500" b="1" dirty="0" err="1">
                <a:solidFill>
                  <a:schemeClr val="bg1">
                    <a:lumMod val="50000"/>
                  </a:schemeClr>
                </a:solidFill>
                <a:latin typeface="Arial" charset="0"/>
                <a:ea typeface="Arial" charset="0"/>
                <a:cs typeface="Arial" charset="0"/>
              </a:rPr>
              <a:t>Lazaros</a:t>
            </a:r>
            <a:r>
              <a:rPr lang="en-US" sz="1500" b="1" dirty="0">
                <a:solidFill>
                  <a:schemeClr val="bg1">
                    <a:lumMod val="50000"/>
                  </a:schemeClr>
                </a:solidFill>
                <a:latin typeface="Arial" charset="0"/>
                <a:ea typeface="Arial" charset="0"/>
                <a:cs typeface="Arial" charset="0"/>
              </a:rPr>
              <a:t> </a:t>
            </a:r>
            <a:r>
              <a:rPr lang="en-US" sz="1500" b="1" dirty="0" err="1">
                <a:solidFill>
                  <a:schemeClr val="bg1">
                    <a:lumMod val="50000"/>
                  </a:schemeClr>
                </a:solidFill>
                <a:latin typeface="Arial" charset="0"/>
                <a:ea typeface="Arial" charset="0"/>
                <a:cs typeface="Arial" charset="0"/>
              </a:rPr>
              <a:t>Kochilas</a:t>
            </a:r>
            <a:r>
              <a:rPr lang="en-US" sz="1500" b="1" dirty="0">
                <a:solidFill>
                  <a:schemeClr val="bg1">
                    <a:lumMod val="50000"/>
                  </a:schemeClr>
                </a:solidFill>
                <a:latin typeface="Arial" charset="0"/>
                <a:ea typeface="Arial" charset="0"/>
                <a:cs typeface="Arial" charset="0"/>
              </a:rPr>
              <a:t>, MD, MPH</a:t>
            </a:r>
            <a:r>
              <a:rPr lang="en-US" sz="1500" dirty="0">
                <a:solidFill>
                  <a:schemeClr val="bg1">
                    <a:lumMod val="50000"/>
                  </a:schemeClr>
                </a:solidFill>
                <a:latin typeface="Arial" charset="0"/>
                <a:ea typeface="Arial" charset="0"/>
                <a:cs typeface="Arial" charset="0"/>
              </a:rPr>
              <a:t>, Research Chair, </a:t>
            </a:r>
            <a:r>
              <a:rPr lang="en-US" sz="1500" dirty="0" err="1">
                <a:solidFill>
                  <a:schemeClr val="bg1">
                    <a:lumMod val="50000"/>
                  </a:schemeClr>
                </a:solidFill>
                <a:latin typeface="Arial" charset="0"/>
                <a:ea typeface="Arial" charset="0"/>
                <a:cs typeface="Arial" charset="0"/>
              </a:rPr>
              <a:t>Peds</a:t>
            </a:r>
            <a:r>
              <a:rPr lang="en-US" sz="1500" dirty="0">
                <a:solidFill>
                  <a:schemeClr val="bg1">
                    <a:lumMod val="50000"/>
                  </a:schemeClr>
                </a:solidFill>
                <a:latin typeface="Arial" charset="0"/>
                <a:ea typeface="Arial" charset="0"/>
                <a:cs typeface="Arial" charset="0"/>
              </a:rPr>
              <a:t> Cardiology, Sibley Heart </a:t>
            </a:r>
            <a:r>
              <a:rPr lang="en-US" sz="1500" dirty="0" err="1">
                <a:solidFill>
                  <a:schemeClr val="bg1">
                    <a:lumMod val="50000"/>
                  </a:schemeClr>
                </a:solidFill>
                <a:latin typeface="Arial" charset="0"/>
                <a:ea typeface="Arial" charset="0"/>
                <a:cs typeface="Arial" charset="0"/>
              </a:rPr>
              <a:t>Ctr</a:t>
            </a:r>
            <a:r>
              <a:rPr lang="en-US" sz="1500" dirty="0">
                <a:solidFill>
                  <a:schemeClr val="bg1">
                    <a:lumMod val="50000"/>
                  </a:schemeClr>
                </a:solidFill>
                <a:latin typeface="Arial" charset="0"/>
                <a:ea typeface="Arial" charset="0"/>
                <a:cs typeface="Arial" charset="0"/>
              </a:rPr>
              <a:t> Emory </a:t>
            </a:r>
            <a:r>
              <a:rPr lang="en-US" sz="1500" dirty="0" err="1">
                <a:solidFill>
                  <a:schemeClr val="bg1">
                    <a:lumMod val="50000"/>
                  </a:schemeClr>
                </a:solidFill>
                <a:latin typeface="Arial" charset="0"/>
                <a:ea typeface="Arial" charset="0"/>
                <a:cs typeface="Arial" charset="0"/>
              </a:rPr>
              <a:t>Univ</a:t>
            </a:r>
            <a:r>
              <a:rPr lang="en-US" sz="1500" dirty="0">
                <a:solidFill>
                  <a:schemeClr val="bg1">
                    <a:lumMod val="50000"/>
                  </a:schemeClr>
                </a:solidFill>
                <a:latin typeface="Arial" charset="0"/>
                <a:ea typeface="Arial" charset="0"/>
                <a:cs typeface="Arial" charset="0"/>
              </a:rPr>
              <a:t>, USA</a:t>
            </a:r>
          </a:p>
          <a:p>
            <a:pPr marL="0" indent="0">
              <a:spcBef>
                <a:spcPts val="0"/>
              </a:spcBef>
              <a:buNone/>
            </a:pPr>
            <a:r>
              <a:rPr lang="en-US" sz="1500" b="1" dirty="0" err="1">
                <a:solidFill>
                  <a:schemeClr val="bg1">
                    <a:lumMod val="50000"/>
                  </a:schemeClr>
                </a:solidFill>
                <a:latin typeface="Arial" charset="0"/>
                <a:ea typeface="Arial" charset="0"/>
                <a:cs typeface="Arial" charset="0"/>
              </a:rPr>
              <a:t>Guo</a:t>
            </a:r>
            <a:r>
              <a:rPr lang="en-US" sz="1500" b="1" dirty="0">
                <a:solidFill>
                  <a:schemeClr val="bg1">
                    <a:lumMod val="50000"/>
                  </a:schemeClr>
                </a:solidFill>
                <a:latin typeface="Arial" charset="0"/>
                <a:ea typeface="Arial" charset="0"/>
                <a:cs typeface="Arial" charset="0"/>
              </a:rPr>
              <a:t>-Ying Huang, MD PhD, </a:t>
            </a:r>
            <a:r>
              <a:rPr lang="en-US" sz="1500" dirty="0">
                <a:solidFill>
                  <a:schemeClr val="bg1">
                    <a:lumMod val="50000"/>
                  </a:schemeClr>
                </a:solidFill>
                <a:latin typeface="Arial" charset="0"/>
                <a:ea typeface="Arial" charset="0"/>
                <a:cs typeface="Arial" charset="0"/>
              </a:rPr>
              <a:t>Children's Hospital of </a:t>
            </a:r>
            <a:r>
              <a:rPr lang="en-US" sz="1500" dirty="0" err="1">
                <a:solidFill>
                  <a:schemeClr val="bg1">
                    <a:lumMod val="50000"/>
                  </a:schemeClr>
                </a:solidFill>
                <a:latin typeface="Arial" charset="0"/>
                <a:ea typeface="Arial" charset="0"/>
                <a:cs typeface="Arial" charset="0"/>
              </a:rPr>
              <a:t>Fudan</a:t>
            </a:r>
            <a:r>
              <a:rPr lang="en-US" sz="1500" dirty="0">
                <a:solidFill>
                  <a:schemeClr val="bg1">
                    <a:lumMod val="50000"/>
                  </a:schemeClr>
                </a:solidFill>
                <a:latin typeface="Arial" charset="0"/>
                <a:ea typeface="Arial" charset="0"/>
                <a:cs typeface="Arial" charset="0"/>
              </a:rPr>
              <a:t> University, Shanghai</a:t>
            </a:r>
            <a:endParaRPr lang="en-US" sz="1500" b="1" dirty="0">
              <a:solidFill>
                <a:schemeClr val="bg1">
                  <a:lumMod val="50000"/>
                </a:schemeClr>
              </a:solidFill>
              <a:latin typeface="Arial" charset="0"/>
              <a:ea typeface="Arial" charset="0"/>
              <a:cs typeface="Arial" charset="0"/>
            </a:endParaRPr>
          </a:p>
          <a:p>
            <a:pPr marL="0" indent="0">
              <a:spcBef>
                <a:spcPts val="0"/>
              </a:spcBef>
              <a:buNone/>
            </a:pPr>
            <a:r>
              <a:rPr lang="en-US" sz="1500" b="1" dirty="0">
                <a:solidFill>
                  <a:schemeClr val="bg1">
                    <a:lumMod val="50000"/>
                  </a:schemeClr>
                </a:solidFill>
                <a:latin typeface="Arial" charset="0"/>
                <a:ea typeface="Arial" charset="0"/>
                <a:cs typeface="Arial" charset="0"/>
              </a:rPr>
              <a:t>Linda Wright, MD,</a:t>
            </a:r>
            <a:r>
              <a:rPr lang="en-US" sz="1500" dirty="0">
                <a:solidFill>
                  <a:schemeClr val="bg1">
                    <a:lumMod val="50000"/>
                  </a:schemeClr>
                </a:solidFill>
                <a:latin typeface="Arial" charset="0"/>
                <a:ea typeface="Arial" charset="0"/>
                <a:cs typeface="Arial" charset="0"/>
              </a:rPr>
              <a:t> NICHD / NIH; Global Network for Women’s &amp; Children’s Health Research, USA</a:t>
            </a:r>
          </a:p>
          <a:p>
            <a:pPr marL="0" indent="0">
              <a:spcBef>
                <a:spcPts val="0"/>
              </a:spcBef>
              <a:buNone/>
            </a:pPr>
            <a:r>
              <a:rPr lang="en-US" sz="1500" b="1" dirty="0">
                <a:solidFill>
                  <a:schemeClr val="bg1">
                    <a:lumMod val="50000"/>
                  </a:schemeClr>
                </a:solidFill>
                <a:latin typeface="Arial" charset="0"/>
                <a:ea typeface="Arial" charset="0"/>
                <a:cs typeface="Arial" charset="0"/>
              </a:rPr>
              <a:t>Anne De-Wahl </a:t>
            </a:r>
            <a:r>
              <a:rPr lang="en-US" sz="1500" b="1" dirty="0" err="1">
                <a:solidFill>
                  <a:schemeClr val="bg1">
                    <a:lumMod val="50000"/>
                  </a:schemeClr>
                </a:solidFill>
                <a:latin typeface="Arial" charset="0"/>
                <a:ea typeface="Arial" charset="0"/>
                <a:cs typeface="Arial" charset="0"/>
              </a:rPr>
              <a:t>Granelli</a:t>
            </a:r>
            <a:r>
              <a:rPr lang="en-US" sz="1500" b="1" dirty="0">
                <a:solidFill>
                  <a:schemeClr val="bg1">
                    <a:lumMod val="50000"/>
                  </a:schemeClr>
                </a:solidFill>
                <a:latin typeface="Arial" charset="0"/>
                <a:ea typeface="Arial" charset="0"/>
                <a:cs typeface="Arial" charset="0"/>
              </a:rPr>
              <a:t>, PhD</a:t>
            </a:r>
            <a:r>
              <a:rPr lang="en-US" sz="1500" dirty="0">
                <a:solidFill>
                  <a:schemeClr val="bg1">
                    <a:lumMod val="50000"/>
                  </a:schemeClr>
                </a:solidFill>
                <a:latin typeface="Arial" charset="0"/>
                <a:ea typeface="Arial" charset="0"/>
                <a:cs typeface="Arial" charset="0"/>
              </a:rPr>
              <a:t>, biomedical scientist, Gothenburg, Sweden</a:t>
            </a:r>
            <a:br>
              <a:rPr lang="en-US" sz="1500" dirty="0">
                <a:solidFill>
                  <a:schemeClr val="bg1">
                    <a:lumMod val="50000"/>
                  </a:schemeClr>
                </a:solidFill>
                <a:latin typeface="Arial" charset="0"/>
                <a:ea typeface="Arial" charset="0"/>
                <a:cs typeface="Arial" charset="0"/>
              </a:rPr>
            </a:br>
            <a:r>
              <a:rPr lang="en-US" sz="1500" b="1" dirty="0">
                <a:solidFill>
                  <a:schemeClr val="bg1">
                    <a:lumMod val="50000"/>
                  </a:schemeClr>
                </a:solidFill>
                <a:latin typeface="Arial" charset="0"/>
                <a:ea typeface="Arial" charset="0"/>
                <a:cs typeface="Arial" charset="0"/>
              </a:rPr>
              <a:t>Leith Greenslade, </a:t>
            </a:r>
            <a:r>
              <a:rPr lang="en-US" sz="1500" dirty="0">
                <a:solidFill>
                  <a:schemeClr val="bg1">
                    <a:lumMod val="50000"/>
                  </a:schemeClr>
                </a:solidFill>
                <a:latin typeface="Arial" charset="0"/>
                <a:ea typeface="Arial" charset="0"/>
                <a:cs typeface="Arial" charset="0"/>
              </a:rPr>
              <a:t>Just Actions, UN Special Envoy for Financing MDGs</a:t>
            </a:r>
            <a:br>
              <a:rPr lang="en-US" sz="1500" dirty="0">
                <a:solidFill>
                  <a:schemeClr val="bg1">
                    <a:lumMod val="50000"/>
                  </a:schemeClr>
                </a:solidFill>
                <a:latin typeface="Arial" charset="0"/>
                <a:ea typeface="Arial" charset="0"/>
                <a:cs typeface="Arial" charset="0"/>
              </a:rPr>
            </a:br>
            <a:r>
              <a:rPr lang="en-US" sz="1500" b="1" dirty="0">
                <a:solidFill>
                  <a:schemeClr val="bg1">
                    <a:lumMod val="50000"/>
                  </a:schemeClr>
                </a:solidFill>
                <a:latin typeface="Arial" charset="0"/>
                <a:ea typeface="Arial" charset="0"/>
                <a:cs typeface="Arial" charset="0"/>
              </a:rPr>
              <a:t>Amy </a:t>
            </a:r>
            <a:r>
              <a:rPr lang="en-US" sz="1500" b="1" dirty="0" err="1">
                <a:solidFill>
                  <a:schemeClr val="bg1">
                    <a:lumMod val="50000"/>
                  </a:schemeClr>
                </a:solidFill>
                <a:latin typeface="Arial" charset="0"/>
                <a:ea typeface="Arial" charset="0"/>
                <a:cs typeface="Arial" charset="0"/>
              </a:rPr>
              <a:t>Gaviglio</a:t>
            </a:r>
            <a:r>
              <a:rPr lang="en-US" sz="1500" b="1" dirty="0">
                <a:solidFill>
                  <a:schemeClr val="bg1">
                    <a:lumMod val="50000"/>
                  </a:schemeClr>
                </a:solidFill>
                <a:latin typeface="Arial" charset="0"/>
                <a:ea typeface="Arial" charset="0"/>
                <a:cs typeface="Arial" charset="0"/>
              </a:rPr>
              <a:t>, MS, CGC, </a:t>
            </a:r>
            <a:r>
              <a:rPr lang="en-US" sz="1500" dirty="0">
                <a:solidFill>
                  <a:schemeClr val="bg1">
                    <a:lumMod val="50000"/>
                  </a:schemeClr>
                </a:solidFill>
                <a:latin typeface="Arial" charset="0"/>
                <a:ea typeface="Arial" charset="0"/>
                <a:cs typeface="Arial" charset="0"/>
              </a:rPr>
              <a:t>Genetic Counselor, Newborn Screening, Minnesota Dept of Health, USA</a:t>
            </a:r>
          </a:p>
          <a:p>
            <a:pPr marL="0" indent="0">
              <a:spcBef>
                <a:spcPts val="0"/>
              </a:spcBef>
              <a:buNone/>
            </a:pPr>
            <a:r>
              <a:rPr lang="en-US" sz="1500" b="1" dirty="0">
                <a:solidFill>
                  <a:schemeClr val="bg1">
                    <a:lumMod val="50000"/>
                  </a:schemeClr>
                </a:solidFill>
                <a:latin typeface="Arial" charset="0"/>
                <a:ea typeface="Arial" charset="0"/>
                <a:cs typeface="Arial" charset="0"/>
              </a:rPr>
              <a:t>Scott Grosse, PhD., </a:t>
            </a:r>
            <a:r>
              <a:rPr lang="en-US" sz="1500" dirty="0">
                <a:solidFill>
                  <a:schemeClr val="bg1">
                    <a:lumMod val="50000"/>
                  </a:schemeClr>
                </a:solidFill>
                <a:latin typeface="Arial" charset="0"/>
                <a:ea typeface="Arial" charset="0"/>
                <a:cs typeface="Arial" charset="0"/>
              </a:rPr>
              <a:t>Sr. Health Economist, CDC, NCBDDD, USA</a:t>
            </a:r>
            <a:endParaRPr lang="en-US" sz="1500" b="1" dirty="0">
              <a:solidFill>
                <a:schemeClr val="bg1">
                  <a:lumMod val="50000"/>
                </a:schemeClr>
              </a:solidFill>
              <a:latin typeface="Arial" charset="0"/>
              <a:ea typeface="Arial" charset="0"/>
              <a:cs typeface="Arial" charset="0"/>
            </a:endParaRPr>
          </a:p>
          <a:p>
            <a:pPr marL="0" indent="0">
              <a:spcBef>
                <a:spcPts val="0"/>
              </a:spcBef>
              <a:buNone/>
            </a:pPr>
            <a:r>
              <a:rPr lang="en-US" sz="1500" b="1" dirty="0">
                <a:solidFill>
                  <a:schemeClr val="bg1">
                    <a:lumMod val="50000"/>
                  </a:schemeClr>
                </a:solidFill>
                <a:latin typeface="Arial" charset="0"/>
                <a:ea typeface="Arial" charset="0"/>
                <a:cs typeface="Arial" charset="0"/>
              </a:rPr>
              <a:t>Michele Lloyd-</a:t>
            </a:r>
            <a:r>
              <a:rPr lang="en-US" sz="1500" b="1" dirty="0" err="1">
                <a:solidFill>
                  <a:schemeClr val="bg1">
                    <a:lumMod val="50000"/>
                  </a:schemeClr>
                </a:solidFill>
                <a:latin typeface="Arial" charset="0"/>
                <a:ea typeface="Arial" charset="0"/>
                <a:cs typeface="Arial" charset="0"/>
              </a:rPr>
              <a:t>Puryear</a:t>
            </a:r>
            <a:r>
              <a:rPr lang="en-US" sz="1500" b="1" dirty="0">
                <a:solidFill>
                  <a:schemeClr val="bg1">
                    <a:lumMod val="50000"/>
                  </a:schemeClr>
                </a:solidFill>
                <a:latin typeface="Arial" charset="0"/>
                <a:ea typeface="Arial" charset="0"/>
                <a:cs typeface="Arial" charset="0"/>
              </a:rPr>
              <a:t>, MD, PhD, </a:t>
            </a:r>
            <a:r>
              <a:rPr lang="en-US" sz="1500" dirty="0">
                <a:solidFill>
                  <a:schemeClr val="bg1">
                    <a:lumMod val="50000"/>
                  </a:schemeClr>
                </a:solidFill>
                <a:latin typeface="Arial" charset="0"/>
                <a:ea typeface="Arial" charset="0"/>
                <a:cs typeface="Arial" charset="0"/>
              </a:rPr>
              <a:t>American College of Medical Genetics, USA</a:t>
            </a:r>
          </a:p>
          <a:p>
            <a:pPr marL="0" indent="0">
              <a:spcBef>
                <a:spcPts val="0"/>
              </a:spcBef>
              <a:buNone/>
            </a:pPr>
            <a:r>
              <a:rPr lang="en-US" sz="1500" b="1" dirty="0">
                <a:solidFill>
                  <a:schemeClr val="bg1">
                    <a:lumMod val="50000"/>
                  </a:schemeClr>
                </a:solidFill>
                <a:latin typeface="Arial" charset="0"/>
                <a:ea typeface="Arial" charset="0"/>
                <a:cs typeface="Arial" charset="0"/>
              </a:rPr>
              <a:t>Lorraine Freed-Garg, MD, MPH</a:t>
            </a:r>
            <a:r>
              <a:rPr lang="en-US" sz="1500" dirty="0">
                <a:solidFill>
                  <a:schemeClr val="bg1">
                    <a:lumMod val="50000"/>
                  </a:schemeClr>
                </a:solidFill>
                <a:latin typeface="Arial" charset="0"/>
                <a:ea typeface="Arial" charset="0"/>
                <a:cs typeface="Arial" charset="0"/>
              </a:rPr>
              <a:t>, Mass General, Boston, USA</a:t>
            </a:r>
          </a:p>
          <a:p>
            <a:pPr marL="0" indent="0">
              <a:spcBef>
                <a:spcPts val="0"/>
              </a:spcBef>
              <a:buNone/>
            </a:pPr>
            <a:r>
              <a:rPr lang="en-US" sz="1500" b="1" dirty="0">
                <a:solidFill>
                  <a:schemeClr val="bg1">
                    <a:lumMod val="50000"/>
                  </a:schemeClr>
                </a:solidFill>
                <a:latin typeface="Arial" charset="0"/>
                <a:ea typeface="Arial" charset="0"/>
                <a:cs typeface="Arial" charset="0"/>
              </a:rPr>
              <a:t>Jamie </a:t>
            </a:r>
            <a:r>
              <a:rPr lang="en-US" sz="1500" b="1" dirty="0" err="1">
                <a:solidFill>
                  <a:schemeClr val="bg1">
                    <a:lumMod val="50000"/>
                  </a:schemeClr>
                </a:solidFill>
                <a:latin typeface="Arial" charset="0"/>
                <a:ea typeface="Arial" charset="0"/>
                <a:cs typeface="Arial" charset="0"/>
              </a:rPr>
              <a:t>Lohr</a:t>
            </a:r>
            <a:r>
              <a:rPr lang="en-US" sz="1500" b="1" dirty="0">
                <a:solidFill>
                  <a:schemeClr val="bg1">
                    <a:lumMod val="50000"/>
                  </a:schemeClr>
                </a:solidFill>
                <a:latin typeface="Arial" charset="0"/>
                <a:ea typeface="Arial" charset="0"/>
                <a:cs typeface="Arial" charset="0"/>
              </a:rPr>
              <a:t>, MD, </a:t>
            </a:r>
            <a:r>
              <a:rPr lang="en-US" sz="1500" dirty="0">
                <a:solidFill>
                  <a:schemeClr val="bg1">
                    <a:lumMod val="50000"/>
                  </a:schemeClr>
                </a:solidFill>
                <a:latin typeface="Arial" charset="0"/>
                <a:ea typeface="Arial" charset="0"/>
                <a:cs typeface="Arial" charset="0"/>
              </a:rPr>
              <a:t>University of Minnesota Masonic Children’s Hospital, USA</a:t>
            </a:r>
          </a:p>
          <a:p>
            <a:pPr marL="0" indent="0">
              <a:spcBef>
                <a:spcPts val="0"/>
              </a:spcBef>
              <a:buNone/>
            </a:pPr>
            <a:r>
              <a:rPr lang="en-US" sz="1500" b="1" dirty="0">
                <a:solidFill>
                  <a:schemeClr val="bg1">
                    <a:lumMod val="50000"/>
                  </a:schemeClr>
                </a:solidFill>
                <a:latin typeface="Arial" charset="0"/>
                <a:ea typeface="Arial" charset="0"/>
                <a:cs typeface="Arial" charset="0"/>
              </a:rPr>
              <a:t>Alex Kemper, MD, MPH, MS,</a:t>
            </a:r>
            <a:r>
              <a:rPr lang="en-US" sz="1500" dirty="0">
                <a:solidFill>
                  <a:schemeClr val="bg1">
                    <a:lumMod val="50000"/>
                  </a:schemeClr>
                </a:solidFill>
                <a:latin typeface="Arial" charset="0"/>
                <a:ea typeface="Arial" charset="0"/>
                <a:cs typeface="Arial" charset="0"/>
              </a:rPr>
              <a:t> Dept of Pediatrics,</a:t>
            </a:r>
            <a:r>
              <a:rPr lang="en-US" sz="1500" b="1" dirty="0">
                <a:solidFill>
                  <a:schemeClr val="bg1">
                    <a:lumMod val="50000"/>
                  </a:schemeClr>
                </a:solidFill>
                <a:latin typeface="Arial" charset="0"/>
                <a:ea typeface="Arial" charset="0"/>
                <a:cs typeface="Arial" charset="0"/>
              </a:rPr>
              <a:t> </a:t>
            </a:r>
            <a:r>
              <a:rPr lang="en-US" sz="1500" dirty="0">
                <a:solidFill>
                  <a:schemeClr val="bg1">
                    <a:lumMod val="50000"/>
                  </a:schemeClr>
                </a:solidFill>
                <a:latin typeface="Arial" charset="0"/>
                <a:ea typeface="Arial" charset="0"/>
                <a:cs typeface="Arial" charset="0"/>
              </a:rPr>
              <a:t>Nationwide Children’s Hospital</a:t>
            </a:r>
          </a:p>
          <a:p>
            <a:pPr marL="0" indent="0">
              <a:spcBef>
                <a:spcPts val="0"/>
              </a:spcBef>
              <a:buNone/>
            </a:pPr>
            <a:r>
              <a:rPr lang="en-US" sz="1500" b="1" dirty="0">
                <a:solidFill>
                  <a:schemeClr val="bg1">
                    <a:lumMod val="50000"/>
                  </a:schemeClr>
                </a:solidFill>
                <a:latin typeface="Arial" charset="0"/>
                <a:ea typeface="Arial" charset="0"/>
                <a:cs typeface="Arial" charset="0"/>
              </a:rPr>
              <a:t>Brad </a:t>
            </a:r>
            <a:r>
              <a:rPr lang="en-US" sz="1500" b="1" dirty="0" err="1">
                <a:solidFill>
                  <a:schemeClr val="bg1">
                    <a:lumMod val="50000"/>
                  </a:schemeClr>
                </a:solidFill>
                <a:latin typeface="Arial" charset="0"/>
                <a:ea typeface="Arial" charset="0"/>
                <a:cs typeface="Arial" charset="0"/>
              </a:rPr>
              <a:t>Therrell</a:t>
            </a:r>
            <a:r>
              <a:rPr lang="en-US" sz="1500" b="1" dirty="0">
                <a:solidFill>
                  <a:schemeClr val="bg1">
                    <a:lumMod val="50000"/>
                  </a:schemeClr>
                </a:solidFill>
                <a:latin typeface="Arial" charset="0"/>
                <a:ea typeface="Arial" charset="0"/>
                <a:cs typeface="Arial" charset="0"/>
              </a:rPr>
              <a:t>, Ph.D.,</a:t>
            </a:r>
            <a:r>
              <a:rPr lang="en-US" sz="1500" dirty="0">
                <a:solidFill>
                  <a:schemeClr val="bg1">
                    <a:lumMod val="50000"/>
                  </a:schemeClr>
                </a:solidFill>
                <a:latin typeface="Arial" charset="0"/>
                <a:ea typeface="Arial" charset="0"/>
                <a:cs typeface="Arial" charset="0"/>
              </a:rPr>
              <a:t> National Newborn Screening and Global Resource Center (NNSGRC), USA</a:t>
            </a:r>
          </a:p>
          <a:p>
            <a:pPr marL="0" indent="0">
              <a:spcBef>
                <a:spcPts val="0"/>
              </a:spcBef>
              <a:buNone/>
            </a:pPr>
            <a:r>
              <a:rPr lang="en-US" sz="1500" b="1" dirty="0" err="1">
                <a:solidFill>
                  <a:schemeClr val="bg1">
                    <a:lumMod val="50000"/>
                  </a:schemeClr>
                </a:solidFill>
                <a:latin typeface="Arial" charset="0"/>
                <a:ea typeface="Arial" charset="0"/>
                <a:cs typeface="Arial" charset="0"/>
              </a:rPr>
              <a:t>Balaji</a:t>
            </a:r>
            <a:r>
              <a:rPr lang="en-US" sz="1500" b="1" dirty="0">
                <a:solidFill>
                  <a:schemeClr val="bg1">
                    <a:lumMod val="50000"/>
                  </a:schemeClr>
                </a:solidFill>
                <a:latin typeface="Arial" charset="0"/>
                <a:ea typeface="Arial" charset="0"/>
                <a:cs typeface="Arial" charset="0"/>
              </a:rPr>
              <a:t> </a:t>
            </a:r>
            <a:r>
              <a:rPr lang="en-US" sz="1500" b="1" dirty="0" err="1">
                <a:solidFill>
                  <a:schemeClr val="bg1">
                    <a:lumMod val="50000"/>
                  </a:schemeClr>
                </a:solidFill>
                <a:latin typeface="Arial" charset="0"/>
                <a:ea typeface="Arial" charset="0"/>
                <a:cs typeface="Arial" charset="0"/>
              </a:rPr>
              <a:t>Govindswami</a:t>
            </a:r>
            <a:r>
              <a:rPr lang="en-US" sz="1500" b="1" dirty="0">
                <a:solidFill>
                  <a:schemeClr val="bg1">
                    <a:lumMod val="50000"/>
                  </a:schemeClr>
                </a:solidFill>
                <a:latin typeface="Arial" charset="0"/>
                <a:ea typeface="Arial" charset="0"/>
                <a:cs typeface="Arial" charset="0"/>
              </a:rPr>
              <a:t>, MD, </a:t>
            </a:r>
            <a:r>
              <a:rPr lang="en-US" sz="1500" dirty="0">
                <a:solidFill>
                  <a:schemeClr val="bg1">
                    <a:lumMod val="50000"/>
                  </a:schemeClr>
                </a:solidFill>
                <a:latin typeface="Arial" charset="0"/>
                <a:ea typeface="Arial" charset="0"/>
                <a:cs typeface="Arial" charset="0"/>
              </a:rPr>
              <a:t>Santa Clara Valley Medical Center, USA</a:t>
            </a:r>
          </a:p>
          <a:p>
            <a:pPr marL="0" indent="0">
              <a:spcBef>
                <a:spcPts val="0"/>
              </a:spcBef>
              <a:buNone/>
            </a:pPr>
            <a:r>
              <a:rPr lang="en-US" sz="1500" b="1" dirty="0">
                <a:solidFill>
                  <a:schemeClr val="bg1">
                    <a:lumMod val="50000"/>
                  </a:schemeClr>
                </a:solidFill>
                <a:latin typeface="Arial" charset="0"/>
                <a:ea typeface="Arial" charset="0"/>
                <a:cs typeface="Arial" charset="0"/>
              </a:rPr>
              <a:t>Joe </a:t>
            </a:r>
            <a:r>
              <a:rPr lang="en-US" sz="1500" b="1" dirty="0" err="1">
                <a:solidFill>
                  <a:schemeClr val="bg1">
                    <a:lumMod val="50000"/>
                  </a:schemeClr>
                </a:solidFill>
                <a:latin typeface="Arial" charset="0"/>
                <a:ea typeface="Arial" charset="0"/>
                <a:cs typeface="Arial" charset="0"/>
              </a:rPr>
              <a:t>Kiani</a:t>
            </a:r>
            <a:r>
              <a:rPr lang="en-US" sz="1500" b="1" dirty="0">
                <a:solidFill>
                  <a:schemeClr val="bg1">
                    <a:lumMod val="50000"/>
                  </a:schemeClr>
                </a:solidFill>
                <a:latin typeface="Arial" charset="0"/>
                <a:ea typeface="Arial" charset="0"/>
                <a:cs typeface="Arial" charset="0"/>
              </a:rPr>
              <a:t>; Stacey </a:t>
            </a:r>
            <a:r>
              <a:rPr lang="en-US" sz="1500" b="1" dirty="0" err="1">
                <a:solidFill>
                  <a:schemeClr val="bg1">
                    <a:lumMod val="50000"/>
                  </a:schemeClr>
                </a:solidFill>
                <a:latin typeface="Arial" charset="0"/>
                <a:ea typeface="Arial" charset="0"/>
                <a:cs typeface="Arial" charset="0"/>
              </a:rPr>
              <a:t>Orsat</a:t>
            </a:r>
            <a:r>
              <a:rPr lang="en-US" sz="1500" b="1" dirty="0">
                <a:solidFill>
                  <a:schemeClr val="bg1">
                    <a:lumMod val="50000"/>
                  </a:schemeClr>
                </a:solidFill>
                <a:latin typeface="Arial" charset="0"/>
                <a:ea typeface="Arial" charset="0"/>
                <a:cs typeface="Arial" charset="0"/>
              </a:rPr>
              <a:t>, </a:t>
            </a:r>
            <a:r>
              <a:rPr lang="en-US" sz="1500" dirty="0" err="1">
                <a:solidFill>
                  <a:schemeClr val="bg1">
                    <a:lumMod val="50000"/>
                  </a:schemeClr>
                </a:solidFill>
                <a:latin typeface="Arial" charset="0"/>
                <a:ea typeface="Arial" charset="0"/>
                <a:cs typeface="Arial" charset="0"/>
              </a:rPr>
              <a:t>Masimo</a:t>
            </a:r>
            <a:r>
              <a:rPr lang="en-US" sz="1500" dirty="0">
                <a:solidFill>
                  <a:schemeClr val="bg1">
                    <a:lumMod val="50000"/>
                  </a:schemeClr>
                </a:solidFill>
                <a:latin typeface="Arial" charset="0"/>
                <a:ea typeface="Arial" charset="0"/>
                <a:cs typeface="Arial" charset="0"/>
              </a:rPr>
              <a:t> </a:t>
            </a:r>
          </a:p>
          <a:p>
            <a:pPr marL="0" indent="0">
              <a:spcBef>
                <a:spcPts val="0"/>
              </a:spcBef>
              <a:buNone/>
            </a:pPr>
            <a:r>
              <a:rPr lang="en-US" sz="1500" b="1" dirty="0">
                <a:solidFill>
                  <a:schemeClr val="bg1">
                    <a:lumMod val="50000"/>
                  </a:schemeClr>
                </a:solidFill>
                <a:latin typeface="Arial" charset="0"/>
                <a:ea typeface="Arial" charset="0"/>
                <a:cs typeface="Arial" charset="0"/>
              </a:rPr>
              <a:t>Gerard Martin, MD, </a:t>
            </a:r>
            <a:r>
              <a:rPr lang="en-US" sz="1500" dirty="0">
                <a:solidFill>
                  <a:schemeClr val="bg1">
                    <a:lumMod val="50000"/>
                  </a:schemeClr>
                </a:solidFill>
                <a:latin typeface="Arial" charset="0"/>
                <a:ea typeface="Arial" charset="0"/>
                <a:cs typeface="Arial" charset="0"/>
              </a:rPr>
              <a:t>Children’s National Medical Center, USA</a:t>
            </a:r>
            <a:br>
              <a:rPr lang="en-US" sz="1500" b="1" dirty="0">
                <a:solidFill>
                  <a:schemeClr val="bg1">
                    <a:lumMod val="50000"/>
                  </a:schemeClr>
                </a:solidFill>
                <a:latin typeface="Arial" charset="0"/>
                <a:ea typeface="Arial" charset="0"/>
                <a:cs typeface="Arial" charset="0"/>
              </a:rPr>
            </a:br>
            <a:r>
              <a:rPr lang="en-US" sz="1500" b="1" dirty="0">
                <a:solidFill>
                  <a:schemeClr val="bg1">
                    <a:lumMod val="50000"/>
                  </a:schemeClr>
                </a:solidFill>
                <a:latin typeface="Arial" charset="0"/>
                <a:ea typeface="Arial" charset="0"/>
                <a:cs typeface="Arial" charset="0"/>
              </a:rPr>
              <a:t>Andy Ewer, MD, </a:t>
            </a:r>
            <a:r>
              <a:rPr lang="en-US" sz="1500" dirty="0">
                <a:solidFill>
                  <a:schemeClr val="bg1">
                    <a:lumMod val="50000"/>
                  </a:schemeClr>
                </a:solidFill>
                <a:latin typeface="Arial" charset="0"/>
                <a:ea typeface="Arial" charset="0"/>
                <a:cs typeface="Arial" charset="0"/>
              </a:rPr>
              <a:t>Birmingham Women's Hospital, Neonatal </a:t>
            </a:r>
            <a:r>
              <a:rPr lang="en-US" sz="1500" dirty="0" err="1">
                <a:solidFill>
                  <a:schemeClr val="bg1">
                    <a:lumMod val="50000"/>
                  </a:schemeClr>
                </a:solidFill>
                <a:latin typeface="Arial" charset="0"/>
                <a:ea typeface="Arial" charset="0"/>
                <a:cs typeface="Arial" charset="0"/>
              </a:rPr>
              <a:t>Paediatrics</a:t>
            </a:r>
            <a:r>
              <a:rPr lang="en-US" sz="1500" dirty="0">
                <a:solidFill>
                  <a:schemeClr val="bg1">
                    <a:lumMod val="50000"/>
                  </a:schemeClr>
                </a:solidFill>
                <a:latin typeface="Arial" charset="0"/>
                <a:ea typeface="Arial" charset="0"/>
                <a:cs typeface="Arial" charset="0"/>
              </a:rPr>
              <a:t>, </a:t>
            </a:r>
            <a:r>
              <a:rPr lang="en-US" sz="1500" dirty="0" err="1">
                <a:solidFill>
                  <a:schemeClr val="bg1">
                    <a:lumMod val="50000"/>
                  </a:schemeClr>
                </a:solidFill>
                <a:latin typeface="Arial" charset="0"/>
                <a:ea typeface="Arial" charset="0"/>
                <a:cs typeface="Arial" charset="0"/>
              </a:rPr>
              <a:t>Univ</a:t>
            </a:r>
            <a:r>
              <a:rPr lang="en-US" sz="1500" dirty="0">
                <a:solidFill>
                  <a:schemeClr val="bg1">
                    <a:lumMod val="50000"/>
                  </a:schemeClr>
                </a:solidFill>
                <a:latin typeface="Arial" charset="0"/>
                <a:ea typeface="Arial" charset="0"/>
                <a:cs typeface="Arial" charset="0"/>
              </a:rPr>
              <a:t> of Birmingham, UK</a:t>
            </a:r>
          </a:p>
          <a:p>
            <a:pPr marL="0" indent="0">
              <a:buNone/>
            </a:pPr>
            <a:endParaRPr lang="en-US" sz="14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71180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0437"/>
            <a:ext cx="9144000" cy="6508747"/>
          </a:xfrm>
          <a:prstGeom prst="rect">
            <a:avLst/>
          </a:prstGeom>
        </p:spPr>
      </p:pic>
    </p:spTree>
    <p:extLst>
      <p:ext uri="{BB962C8B-B14F-4D97-AF65-F5344CB8AC3E}">
        <p14:creationId xmlns:p14="http://schemas.microsoft.com/office/powerpoint/2010/main" val="2843716674"/>
      </p:ext>
    </p:extLst>
  </p:cSld>
  <p:clrMapOvr>
    <a:masterClrMapping/>
  </p:clrMapOvr>
  <mc:AlternateContent xmlns:mc="http://schemas.openxmlformats.org/markup-compatibility/2006" xmlns:p14="http://schemas.microsoft.com/office/powerpoint/2010/main">
    <mc:Choice Requires="p14">
      <p:transition spd="slow" p14:dur="2000" advTm="10680"/>
    </mc:Choice>
    <mc:Fallback xmlns="">
      <p:transition xmlns:p14="http://schemas.microsoft.com/office/powerpoint/2010/main" spd="slow" advTm="106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03EE9603-997E-5849-A1AB-882E0DF98FC0}"/>
              </a:ext>
            </a:extLst>
          </p:cNvPr>
          <p:cNvPicPr>
            <a:picLocks noChangeAspect="1"/>
          </p:cNvPicPr>
          <p:nvPr/>
        </p:nvPicPr>
        <p:blipFill>
          <a:blip r:embed="rId3"/>
          <a:stretch>
            <a:fillRect/>
          </a:stretch>
        </p:blipFill>
        <p:spPr>
          <a:xfrm>
            <a:off x="242980" y="317716"/>
            <a:ext cx="8678453" cy="6540284"/>
          </a:xfrm>
          <a:prstGeom prst="rect">
            <a:avLst/>
          </a:prstGeom>
        </p:spPr>
      </p:pic>
      <p:pic>
        <p:nvPicPr>
          <p:cNvPr id="4" name="Picture 3">
            <a:extLst>
              <a:ext uri="{FF2B5EF4-FFF2-40B4-BE49-F238E27FC236}">
                <a16:creationId xmlns:a16="http://schemas.microsoft.com/office/drawing/2014/main" id="{0EBB904B-135D-2D4D-B285-5E78B8DF6D44}"/>
              </a:ext>
            </a:extLst>
          </p:cNvPr>
          <p:cNvPicPr>
            <a:picLocks noChangeAspect="1"/>
          </p:cNvPicPr>
          <p:nvPr/>
        </p:nvPicPr>
        <p:blipFill>
          <a:blip r:embed="rId4"/>
          <a:stretch>
            <a:fillRect/>
          </a:stretch>
        </p:blipFill>
        <p:spPr>
          <a:xfrm>
            <a:off x="-1" y="0"/>
            <a:ext cx="10287001" cy="6858000"/>
          </a:xfrm>
          <a:prstGeom prst="rect">
            <a:avLst/>
          </a:prstGeom>
        </p:spPr>
      </p:pic>
    </p:spTree>
    <p:extLst>
      <p:ext uri="{BB962C8B-B14F-4D97-AF65-F5344CB8AC3E}">
        <p14:creationId xmlns:p14="http://schemas.microsoft.com/office/powerpoint/2010/main" val="554233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959" y="-178904"/>
            <a:ext cx="5119190" cy="70369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541" y="0"/>
            <a:ext cx="5143500" cy="6858000"/>
          </a:xfrm>
          <a:prstGeom prst="rect">
            <a:avLst/>
          </a:prstGeom>
        </p:spPr>
      </p:pic>
    </p:spTree>
    <p:extLst>
      <p:ext uri="{BB962C8B-B14F-4D97-AF65-F5344CB8AC3E}">
        <p14:creationId xmlns:p14="http://schemas.microsoft.com/office/powerpoint/2010/main" val="1893603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809" y="0"/>
            <a:ext cx="4373218" cy="6740307"/>
          </a:xfrm>
          <a:prstGeom prst="rect">
            <a:avLst/>
          </a:prstGeom>
        </p:spPr>
        <p:txBody>
          <a:bodyPr wrap="square">
            <a:spAutoFit/>
          </a:bodyPr>
          <a:lstStyle/>
          <a:p>
            <a:br>
              <a:rPr lang="en-US" dirty="0">
                <a:solidFill>
                  <a:schemeClr val="bg1">
                    <a:lumMod val="50000"/>
                  </a:schemeClr>
                </a:solidFill>
              </a:rPr>
            </a:br>
            <a:r>
              <a:rPr lang="en-US" dirty="0">
                <a:solidFill>
                  <a:schemeClr val="bg1">
                    <a:lumMod val="50000"/>
                  </a:schemeClr>
                </a:solidFill>
              </a:rPr>
              <a:t>Kristine Brite McCormick - Indiana</a:t>
            </a:r>
            <a:br>
              <a:rPr lang="en-US" dirty="0">
                <a:solidFill>
                  <a:schemeClr val="bg1">
                    <a:lumMod val="50000"/>
                  </a:schemeClr>
                </a:solidFill>
              </a:rPr>
            </a:br>
            <a:r>
              <a:rPr lang="en-US" dirty="0">
                <a:solidFill>
                  <a:schemeClr val="bg1">
                    <a:lumMod val="50000"/>
                  </a:schemeClr>
                </a:solidFill>
              </a:rPr>
              <a:t>Karin Coulter </a:t>
            </a:r>
            <a:r>
              <a:rPr lang="en-US" dirty="0" err="1">
                <a:solidFill>
                  <a:schemeClr val="bg1">
                    <a:lumMod val="50000"/>
                  </a:schemeClr>
                </a:solidFill>
              </a:rPr>
              <a:t>Grindell</a:t>
            </a:r>
            <a:r>
              <a:rPr lang="en-US" dirty="0">
                <a:solidFill>
                  <a:schemeClr val="bg1">
                    <a:lumMod val="50000"/>
                  </a:schemeClr>
                </a:solidFill>
              </a:rPr>
              <a:t> - Tennessee</a:t>
            </a:r>
            <a:br>
              <a:rPr lang="en-US" dirty="0">
                <a:solidFill>
                  <a:schemeClr val="bg1">
                    <a:lumMod val="50000"/>
                  </a:schemeClr>
                </a:solidFill>
              </a:rPr>
            </a:br>
            <a:r>
              <a:rPr lang="en-US" dirty="0">
                <a:solidFill>
                  <a:schemeClr val="bg1">
                    <a:lumMod val="50000"/>
                  </a:schemeClr>
                </a:solidFill>
              </a:rPr>
              <a:t>Estrella Rosenberg - Illinois</a:t>
            </a:r>
            <a:br>
              <a:rPr lang="en-US" dirty="0">
                <a:solidFill>
                  <a:schemeClr val="bg1">
                    <a:lumMod val="50000"/>
                  </a:schemeClr>
                </a:solidFill>
              </a:rPr>
            </a:br>
            <a:r>
              <a:rPr lang="en-US" dirty="0">
                <a:solidFill>
                  <a:schemeClr val="bg1">
                    <a:lumMod val="50000"/>
                  </a:schemeClr>
                </a:solidFill>
              </a:rPr>
              <a:t>Mari Carmen Serrano - Puerto Rico</a:t>
            </a:r>
            <a:br>
              <a:rPr lang="en-US" dirty="0">
                <a:solidFill>
                  <a:schemeClr val="bg1">
                    <a:lumMod val="50000"/>
                  </a:schemeClr>
                </a:solidFill>
              </a:rPr>
            </a:br>
            <a:r>
              <a:rPr lang="en-US" dirty="0">
                <a:solidFill>
                  <a:schemeClr val="bg1">
                    <a:lumMod val="50000"/>
                  </a:schemeClr>
                </a:solidFill>
              </a:rPr>
              <a:t>Angela Heidelberger - Minnesota</a:t>
            </a:r>
            <a:br>
              <a:rPr lang="en-US" dirty="0">
                <a:solidFill>
                  <a:schemeClr val="bg1">
                    <a:lumMod val="50000"/>
                  </a:schemeClr>
                </a:solidFill>
              </a:rPr>
            </a:br>
            <a:r>
              <a:rPr lang="en-US" dirty="0">
                <a:solidFill>
                  <a:schemeClr val="bg1">
                    <a:lumMod val="50000"/>
                  </a:schemeClr>
                </a:solidFill>
              </a:rPr>
              <a:t>Meagan Ferrell - Minnesota</a:t>
            </a:r>
            <a:br>
              <a:rPr lang="en-US" dirty="0">
                <a:solidFill>
                  <a:schemeClr val="bg1">
                    <a:lumMod val="50000"/>
                  </a:schemeClr>
                </a:solidFill>
              </a:rPr>
            </a:br>
            <a:r>
              <a:rPr lang="en-US" dirty="0">
                <a:solidFill>
                  <a:schemeClr val="bg1">
                    <a:lumMod val="50000"/>
                  </a:schemeClr>
                </a:solidFill>
              </a:rPr>
              <a:t>Wendy Cox - Arkansas</a:t>
            </a:r>
            <a:br>
              <a:rPr lang="en-US" dirty="0">
                <a:solidFill>
                  <a:schemeClr val="bg1">
                    <a:lumMod val="50000"/>
                  </a:schemeClr>
                </a:solidFill>
              </a:rPr>
            </a:br>
            <a:r>
              <a:rPr lang="en-US" dirty="0">
                <a:solidFill>
                  <a:schemeClr val="bg1">
                    <a:lumMod val="50000"/>
                  </a:schemeClr>
                </a:solidFill>
              </a:rPr>
              <a:t>Dana Brock Hageman - Arkansas</a:t>
            </a:r>
            <a:br>
              <a:rPr lang="en-US" dirty="0">
                <a:solidFill>
                  <a:schemeClr val="bg1">
                    <a:lumMod val="50000"/>
                  </a:schemeClr>
                </a:solidFill>
              </a:rPr>
            </a:br>
            <a:r>
              <a:rPr lang="en-US" dirty="0">
                <a:solidFill>
                  <a:schemeClr val="bg1">
                    <a:lumMod val="50000"/>
                  </a:schemeClr>
                </a:solidFill>
              </a:rPr>
              <a:t>Mary </a:t>
            </a:r>
            <a:r>
              <a:rPr lang="en-US" dirty="0" err="1">
                <a:solidFill>
                  <a:schemeClr val="bg1">
                    <a:lumMod val="50000"/>
                  </a:schemeClr>
                </a:solidFill>
              </a:rPr>
              <a:t>Calvano</a:t>
            </a:r>
            <a:r>
              <a:rPr lang="en-US" dirty="0">
                <a:solidFill>
                  <a:schemeClr val="bg1">
                    <a:lumMod val="50000"/>
                  </a:schemeClr>
                </a:solidFill>
              </a:rPr>
              <a:t> Brown - Michigan</a:t>
            </a:r>
            <a:br>
              <a:rPr lang="en-US" dirty="0">
                <a:solidFill>
                  <a:schemeClr val="bg1">
                    <a:lumMod val="50000"/>
                  </a:schemeClr>
                </a:solidFill>
              </a:rPr>
            </a:br>
            <a:r>
              <a:rPr lang="en-US" dirty="0">
                <a:solidFill>
                  <a:schemeClr val="bg1">
                    <a:lumMod val="50000"/>
                  </a:schemeClr>
                </a:solidFill>
              </a:rPr>
              <a:t>Rachel Goldberg - New Jersey</a:t>
            </a:r>
            <a:br>
              <a:rPr lang="en-US" dirty="0">
                <a:solidFill>
                  <a:schemeClr val="bg1">
                    <a:lumMod val="50000"/>
                  </a:schemeClr>
                </a:solidFill>
              </a:rPr>
            </a:br>
            <a:r>
              <a:rPr lang="en-US" dirty="0">
                <a:solidFill>
                  <a:schemeClr val="bg1">
                    <a:lumMod val="50000"/>
                  </a:schemeClr>
                </a:solidFill>
              </a:rPr>
              <a:t>Stephanie Parker Urban - Ohio</a:t>
            </a:r>
            <a:br>
              <a:rPr lang="en-US" dirty="0">
                <a:solidFill>
                  <a:schemeClr val="bg1">
                    <a:lumMod val="50000"/>
                  </a:schemeClr>
                </a:solidFill>
              </a:rPr>
            </a:br>
            <a:r>
              <a:rPr lang="en-US" dirty="0">
                <a:solidFill>
                  <a:schemeClr val="bg1">
                    <a:lumMod val="50000"/>
                  </a:schemeClr>
                </a:solidFill>
              </a:rPr>
              <a:t>Lisa Barham Schaffer - Tennessee</a:t>
            </a:r>
            <a:br>
              <a:rPr lang="en-US" dirty="0">
                <a:solidFill>
                  <a:schemeClr val="bg1">
                    <a:lumMod val="50000"/>
                  </a:schemeClr>
                </a:solidFill>
              </a:rPr>
            </a:br>
            <a:r>
              <a:rPr lang="en-US" dirty="0">
                <a:solidFill>
                  <a:schemeClr val="bg1">
                    <a:lumMod val="50000"/>
                  </a:schemeClr>
                </a:solidFill>
              </a:rPr>
              <a:t>Kristi Pena - Mississippi</a:t>
            </a:r>
            <a:br>
              <a:rPr lang="en-US" dirty="0">
                <a:solidFill>
                  <a:schemeClr val="bg1">
                    <a:lumMod val="50000"/>
                  </a:schemeClr>
                </a:solidFill>
              </a:rPr>
            </a:br>
            <a:r>
              <a:rPr lang="en-US" dirty="0">
                <a:solidFill>
                  <a:schemeClr val="bg1">
                    <a:lumMod val="50000"/>
                  </a:schemeClr>
                </a:solidFill>
              </a:rPr>
              <a:t>Lisa Robertson </a:t>
            </a:r>
            <a:r>
              <a:rPr lang="en-US" dirty="0" err="1">
                <a:solidFill>
                  <a:schemeClr val="bg1">
                    <a:lumMod val="50000"/>
                  </a:schemeClr>
                </a:solidFill>
              </a:rPr>
              <a:t>McGhan</a:t>
            </a:r>
            <a:br>
              <a:rPr lang="en-US" dirty="0">
                <a:solidFill>
                  <a:schemeClr val="bg1">
                    <a:lumMod val="50000"/>
                  </a:schemeClr>
                </a:solidFill>
              </a:rPr>
            </a:br>
            <a:r>
              <a:rPr lang="en-US" dirty="0">
                <a:solidFill>
                  <a:schemeClr val="bg1">
                    <a:lumMod val="50000"/>
                  </a:schemeClr>
                </a:solidFill>
              </a:rPr>
              <a:t>Ruth Caruthers - West Virginia</a:t>
            </a:r>
            <a:br>
              <a:rPr lang="en-US" dirty="0">
                <a:solidFill>
                  <a:schemeClr val="bg1">
                    <a:lumMod val="50000"/>
                  </a:schemeClr>
                </a:solidFill>
              </a:rPr>
            </a:br>
            <a:r>
              <a:rPr lang="en-US" dirty="0">
                <a:solidFill>
                  <a:schemeClr val="bg1">
                    <a:lumMod val="50000"/>
                  </a:schemeClr>
                </a:solidFill>
              </a:rPr>
              <a:t>Stacey </a:t>
            </a:r>
            <a:r>
              <a:rPr lang="en-US" dirty="0" err="1">
                <a:solidFill>
                  <a:schemeClr val="bg1">
                    <a:lumMod val="50000"/>
                  </a:schemeClr>
                </a:solidFill>
              </a:rPr>
              <a:t>Lihn</a:t>
            </a:r>
            <a:r>
              <a:rPr lang="en-US" dirty="0">
                <a:solidFill>
                  <a:schemeClr val="bg1">
                    <a:lumMod val="50000"/>
                  </a:schemeClr>
                </a:solidFill>
              </a:rPr>
              <a:t> - Arizona</a:t>
            </a:r>
            <a:br>
              <a:rPr lang="en-US" dirty="0">
                <a:solidFill>
                  <a:schemeClr val="bg1">
                    <a:lumMod val="50000"/>
                  </a:schemeClr>
                </a:solidFill>
              </a:rPr>
            </a:br>
            <a:r>
              <a:rPr lang="en-US" dirty="0">
                <a:solidFill>
                  <a:schemeClr val="bg1">
                    <a:lumMod val="50000"/>
                  </a:schemeClr>
                </a:solidFill>
              </a:rPr>
              <a:t>Kristen </a:t>
            </a:r>
            <a:r>
              <a:rPr lang="en-US" dirty="0" err="1">
                <a:solidFill>
                  <a:schemeClr val="bg1">
                    <a:lumMod val="50000"/>
                  </a:schemeClr>
                </a:solidFill>
              </a:rPr>
              <a:t>Spyker</a:t>
            </a:r>
            <a:r>
              <a:rPr lang="en-US" dirty="0">
                <a:solidFill>
                  <a:schemeClr val="bg1">
                    <a:lumMod val="50000"/>
                  </a:schemeClr>
                </a:solidFill>
              </a:rPr>
              <a:t>, Ohio</a:t>
            </a:r>
            <a:br>
              <a:rPr lang="en-US" dirty="0">
                <a:solidFill>
                  <a:schemeClr val="bg1">
                    <a:lumMod val="50000"/>
                  </a:schemeClr>
                </a:solidFill>
              </a:rPr>
            </a:br>
            <a:r>
              <a:rPr lang="en-US" dirty="0">
                <a:solidFill>
                  <a:schemeClr val="bg1">
                    <a:lumMod val="50000"/>
                  </a:schemeClr>
                </a:solidFill>
              </a:rPr>
              <a:t>Sarah Schooler </a:t>
            </a:r>
            <a:r>
              <a:rPr lang="en-US" dirty="0" err="1">
                <a:solidFill>
                  <a:schemeClr val="bg1">
                    <a:lumMod val="50000"/>
                  </a:schemeClr>
                </a:solidFill>
              </a:rPr>
              <a:t>Hammitt</a:t>
            </a:r>
            <a:br>
              <a:rPr lang="en-US" dirty="0">
                <a:solidFill>
                  <a:schemeClr val="bg1">
                    <a:lumMod val="50000"/>
                  </a:schemeClr>
                </a:solidFill>
              </a:rPr>
            </a:br>
            <a:r>
              <a:rPr lang="en-US" dirty="0">
                <a:solidFill>
                  <a:schemeClr val="bg1">
                    <a:lumMod val="50000"/>
                  </a:schemeClr>
                </a:solidFill>
              </a:rPr>
              <a:t>Amy </a:t>
            </a:r>
            <a:r>
              <a:rPr lang="en-US" dirty="0" err="1">
                <a:solidFill>
                  <a:schemeClr val="bg1">
                    <a:lumMod val="50000"/>
                  </a:schemeClr>
                </a:solidFill>
              </a:rPr>
              <a:t>Garrish</a:t>
            </a:r>
            <a:r>
              <a:rPr lang="en-US" dirty="0">
                <a:solidFill>
                  <a:schemeClr val="bg1">
                    <a:lumMod val="50000"/>
                  </a:schemeClr>
                </a:solidFill>
              </a:rPr>
              <a:t> Bennett - California</a:t>
            </a:r>
            <a:br>
              <a:rPr lang="en-US" dirty="0">
                <a:solidFill>
                  <a:schemeClr val="bg1">
                    <a:lumMod val="50000"/>
                  </a:schemeClr>
                </a:solidFill>
              </a:rPr>
            </a:br>
            <a:r>
              <a:rPr lang="en-US" dirty="0">
                <a:solidFill>
                  <a:schemeClr val="bg1">
                    <a:lumMod val="50000"/>
                  </a:schemeClr>
                </a:solidFill>
              </a:rPr>
              <a:t>Jennifer Aldrich &amp; Max – California</a:t>
            </a:r>
          </a:p>
          <a:p>
            <a:r>
              <a:rPr lang="en-US" dirty="0">
                <a:solidFill>
                  <a:schemeClr val="bg1">
                    <a:lumMod val="50000"/>
                  </a:schemeClr>
                </a:solidFill>
              </a:rPr>
              <a:t> Karin Ryan, Minnesota</a:t>
            </a:r>
            <a:br>
              <a:rPr lang="en-US" dirty="0">
                <a:solidFill>
                  <a:schemeClr val="bg1">
                    <a:lumMod val="50000"/>
                  </a:schemeClr>
                </a:solidFill>
              </a:rPr>
            </a:br>
            <a:r>
              <a:rPr lang="en-US" dirty="0">
                <a:solidFill>
                  <a:schemeClr val="bg1">
                    <a:lumMod val="50000"/>
                  </a:schemeClr>
                </a:solidFill>
              </a:rPr>
              <a:t>Krista Robertson - Minnesota</a:t>
            </a:r>
          </a:p>
          <a:p>
            <a:endParaRPr lang="en-US" dirty="0">
              <a:solidFill>
                <a:schemeClr val="bg1">
                  <a:lumMod val="50000"/>
                </a:schemeClr>
              </a:solidFill>
            </a:endParaRPr>
          </a:p>
        </p:txBody>
      </p:sp>
      <p:sp>
        <p:nvSpPr>
          <p:cNvPr id="3" name="TextBox 2"/>
          <p:cNvSpPr txBox="1"/>
          <p:nvPr/>
        </p:nvSpPr>
        <p:spPr>
          <a:xfrm>
            <a:off x="4731026" y="258419"/>
            <a:ext cx="4611757" cy="6740307"/>
          </a:xfrm>
          <a:prstGeom prst="rect">
            <a:avLst/>
          </a:prstGeom>
          <a:noFill/>
        </p:spPr>
        <p:txBody>
          <a:bodyPr wrap="square" rtlCol="0">
            <a:spAutoFit/>
          </a:bodyPr>
          <a:lstStyle/>
          <a:p>
            <a:r>
              <a:rPr lang="en-US" dirty="0">
                <a:solidFill>
                  <a:schemeClr val="bg1">
                    <a:lumMod val="50000"/>
                  </a:schemeClr>
                </a:solidFill>
              </a:rPr>
              <a:t>Brittany Thomas - Michigan</a:t>
            </a:r>
            <a:br>
              <a:rPr lang="en-US" dirty="0">
                <a:solidFill>
                  <a:schemeClr val="bg1">
                    <a:lumMod val="50000"/>
                  </a:schemeClr>
                </a:solidFill>
              </a:rPr>
            </a:br>
            <a:r>
              <a:rPr lang="en-US" dirty="0">
                <a:solidFill>
                  <a:schemeClr val="bg1">
                    <a:lumMod val="50000"/>
                  </a:schemeClr>
                </a:solidFill>
              </a:rPr>
              <a:t>Carissa </a:t>
            </a:r>
            <a:r>
              <a:rPr lang="en-US" dirty="0" err="1">
                <a:solidFill>
                  <a:schemeClr val="bg1">
                    <a:lumMod val="50000"/>
                  </a:schemeClr>
                </a:solidFill>
              </a:rPr>
              <a:t>Zmarzly</a:t>
            </a:r>
            <a:r>
              <a:rPr lang="en-US" dirty="0">
                <a:solidFill>
                  <a:schemeClr val="bg1">
                    <a:lumMod val="50000"/>
                  </a:schemeClr>
                </a:solidFill>
              </a:rPr>
              <a:t> - Illinois</a:t>
            </a:r>
            <a:br>
              <a:rPr lang="en-US" dirty="0">
                <a:solidFill>
                  <a:schemeClr val="bg1">
                    <a:lumMod val="50000"/>
                  </a:schemeClr>
                </a:solidFill>
              </a:rPr>
            </a:br>
            <a:r>
              <a:rPr lang="en-US" dirty="0">
                <a:solidFill>
                  <a:schemeClr val="bg1">
                    <a:lumMod val="50000"/>
                  </a:schemeClr>
                </a:solidFill>
              </a:rPr>
              <a:t>Amy Mast </a:t>
            </a:r>
            <a:r>
              <a:rPr lang="en-US" dirty="0" err="1">
                <a:solidFill>
                  <a:schemeClr val="bg1">
                    <a:lumMod val="50000"/>
                  </a:schemeClr>
                </a:solidFill>
              </a:rPr>
              <a:t>Basken</a:t>
            </a:r>
            <a:r>
              <a:rPr lang="en-US" dirty="0">
                <a:solidFill>
                  <a:schemeClr val="bg1">
                    <a:lumMod val="50000"/>
                  </a:schemeClr>
                </a:solidFill>
              </a:rPr>
              <a:t> - Wisconsin</a:t>
            </a:r>
            <a:br>
              <a:rPr lang="en-US" dirty="0">
                <a:solidFill>
                  <a:schemeClr val="bg1">
                    <a:lumMod val="50000"/>
                  </a:schemeClr>
                </a:solidFill>
              </a:rPr>
            </a:br>
            <a:r>
              <a:rPr lang="en-US" dirty="0">
                <a:solidFill>
                  <a:schemeClr val="bg1">
                    <a:lumMod val="50000"/>
                  </a:schemeClr>
                </a:solidFill>
              </a:rPr>
              <a:t>Olivia Easley - Maryland</a:t>
            </a:r>
            <a:br>
              <a:rPr lang="en-US" dirty="0">
                <a:solidFill>
                  <a:schemeClr val="bg1">
                    <a:lumMod val="50000"/>
                  </a:schemeClr>
                </a:solidFill>
              </a:rPr>
            </a:br>
            <a:r>
              <a:rPr lang="en-US" dirty="0">
                <a:solidFill>
                  <a:schemeClr val="bg1">
                    <a:lumMod val="50000"/>
                  </a:schemeClr>
                </a:solidFill>
              </a:rPr>
              <a:t>Vi Nguyen-Kennedy - Texas</a:t>
            </a:r>
            <a:br>
              <a:rPr lang="en-US" dirty="0">
                <a:solidFill>
                  <a:schemeClr val="bg1">
                    <a:lumMod val="50000"/>
                  </a:schemeClr>
                </a:solidFill>
              </a:rPr>
            </a:br>
            <a:r>
              <a:rPr lang="en-US" dirty="0">
                <a:solidFill>
                  <a:schemeClr val="bg1">
                    <a:lumMod val="50000"/>
                  </a:schemeClr>
                </a:solidFill>
              </a:rPr>
              <a:t>Valerie Guerin - Connecticut</a:t>
            </a:r>
            <a:br>
              <a:rPr lang="en-US" dirty="0">
                <a:solidFill>
                  <a:schemeClr val="bg1">
                    <a:lumMod val="50000"/>
                  </a:schemeClr>
                </a:solidFill>
              </a:rPr>
            </a:br>
            <a:r>
              <a:rPr lang="en-US" dirty="0">
                <a:solidFill>
                  <a:schemeClr val="bg1">
                    <a:lumMod val="50000"/>
                  </a:schemeClr>
                </a:solidFill>
              </a:rPr>
              <a:t>Mary Ellen </a:t>
            </a:r>
            <a:r>
              <a:rPr lang="en-US" dirty="0" err="1">
                <a:solidFill>
                  <a:schemeClr val="bg1">
                    <a:lumMod val="50000"/>
                  </a:schemeClr>
                </a:solidFill>
              </a:rPr>
              <a:t>Mannix</a:t>
            </a:r>
            <a:r>
              <a:rPr lang="en-US" dirty="0">
                <a:solidFill>
                  <a:schemeClr val="bg1">
                    <a:lumMod val="50000"/>
                  </a:schemeClr>
                </a:solidFill>
              </a:rPr>
              <a:t> - Pennsylvania</a:t>
            </a:r>
            <a:br>
              <a:rPr lang="en-US" dirty="0">
                <a:solidFill>
                  <a:schemeClr val="bg1">
                    <a:lumMod val="50000"/>
                  </a:schemeClr>
                </a:solidFill>
              </a:rPr>
            </a:br>
            <a:r>
              <a:rPr lang="en-US" dirty="0">
                <a:solidFill>
                  <a:schemeClr val="bg1">
                    <a:lumMod val="50000"/>
                  </a:schemeClr>
                </a:solidFill>
              </a:rPr>
              <a:t>Kelly </a:t>
            </a:r>
            <a:r>
              <a:rPr lang="en-US" dirty="0" err="1">
                <a:solidFill>
                  <a:schemeClr val="bg1">
                    <a:lumMod val="50000"/>
                  </a:schemeClr>
                </a:solidFill>
              </a:rPr>
              <a:t>Manz</a:t>
            </a:r>
            <a:r>
              <a:rPr lang="en-US" dirty="0">
                <a:solidFill>
                  <a:schemeClr val="bg1">
                    <a:lumMod val="50000"/>
                  </a:schemeClr>
                </a:solidFill>
              </a:rPr>
              <a:t> - Missouri</a:t>
            </a:r>
            <a:br>
              <a:rPr lang="en-US" dirty="0">
                <a:solidFill>
                  <a:schemeClr val="bg1">
                    <a:lumMod val="50000"/>
                  </a:schemeClr>
                </a:solidFill>
              </a:rPr>
            </a:br>
            <a:r>
              <a:rPr lang="en-US" dirty="0">
                <a:solidFill>
                  <a:schemeClr val="bg1">
                    <a:lumMod val="50000"/>
                  </a:schemeClr>
                </a:solidFill>
              </a:rPr>
              <a:t>Mark Miller - Alabama</a:t>
            </a:r>
            <a:br>
              <a:rPr lang="en-US" dirty="0">
                <a:solidFill>
                  <a:schemeClr val="bg1">
                    <a:lumMod val="50000"/>
                  </a:schemeClr>
                </a:solidFill>
              </a:rPr>
            </a:br>
            <a:r>
              <a:rPr lang="en-US" dirty="0">
                <a:solidFill>
                  <a:schemeClr val="bg1">
                    <a:lumMod val="50000"/>
                  </a:schemeClr>
                </a:solidFill>
              </a:rPr>
              <a:t>Melissa Martin Ball - Georgia</a:t>
            </a:r>
            <a:br>
              <a:rPr lang="en-US" dirty="0">
                <a:solidFill>
                  <a:schemeClr val="bg1">
                    <a:lumMod val="50000"/>
                  </a:schemeClr>
                </a:solidFill>
              </a:rPr>
            </a:br>
            <a:r>
              <a:rPr lang="en-US" dirty="0" err="1">
                <a:solidFill>
                  <a:schemeClr val="bg1">
                    <a:lumMod val="50000"/>
                  </a:schemeClr>
                </a:solidFill>
              </a:rPr>
              <a:t>Liisa</a:t>
            </a:r>
            <a:r>
              <a:rPr lang="en-US" dirty="0">
                <a:solidFill>
                  <a:schemeClr val="bg1">
                    <a:lumMod val="50000"/>
                  </a:schemeClr>
                </a:solidFill>
              </a:rPr>
              <a:t> </a:t>
            </a:r>
            <a:r>
              <a:rPr lang="en-US" dirty="0" err="1">
                <a:solidFill>
                  <a:schemeClr val="bg1">
                    <a:lumMod val="50000"/>
                  </a:schemeClr>
                </a:solidFill>
              </a:rPr>
              <a:t>Duhigg</a:t>
            </a:r>
            <a:r>
              <a:rPr lang="en-US" dirty="0">
                <a:solidFill>
                  <a:schemeClr val="bg1">
                    <a:lumMod val="50000"/>
                  </a:schemeClr>
                </a:solidFill>
              </a:rPr>
              <a:t> </a:t>
            </a:r>
            <a:r>
              <a:rPr lang="en-US" dirty="0" err="1">
                <a:solidFill>
                  <a:schemeClr val="bg1">
                    <a:lumMod val="50000"/>
                  </a:schemeClr>
                </a:solidFill>
              </a:rPr>
              <a:t>Searfoss</a:t>
            </a:r>
            <a:r>
              <a:rPr lang="en-US" dirty="0">
                <a:solidFill>
                  <a:schemeClr val="bg1">
                    <a:lumMod val="50000"/>
                  </a:schemeClr>
                </a:solidFill>
              </a:rPr>
              <a:t> - South Carolina</a:t>
            </a:r>
          </a:p>
          <a:p>
            <a:r>
              <a:rPr lang="en-US" dirty="0">
                <a:solidFill>
                  <a:schemeClr val="bg1">
                    <a:lumMod val="50000"/>
                  </a:schemeClr>
                </a:solidFill>
              </a:rPr>
              <a:t>Jolene M. </a:t>
            </a:r>
            <a:r>
              <a:rPr lang="en-US" dirty="0" err="1">
                <a:solidFill>
                  <a:schemeClr val="bg1">
                    <a:lumMod val="50000"/>
                  </a:schemeClr>
                </a:solidFill>
              </a:rPr>
              <a:t>Tesch</a:t>
            </a:r>
            <a:r>
              <a:rPr lang="en-US" dirty="0">
                <a:solidFill>
                  <a:schemeClr val="bg1">
                    <a:lumMod val="50000"/>
                  </a:schemeClr>
                </a:solidFill>
              </a:rPr>
              <a:t> - Minnesota</a:t>
            </a:r>
            <a:br>
              <a:rPr lang="en-US" dirty="0">
                <a:solidFill>
                  <a:schemeClr val="bg1">
                    <a:lumMod val="50000"/>
                  </a:schemeClr>
                </a:solidFill>
              </a:rPr>
            </a:br>
            <a:r>
              <a:rPr lang="en-US" dirty="0">
                <a:solidFill>
                  <a:schemeClr val="bg1">
                    <a:lumMod val="50000"/>
                  </a:schemeClr>
                </a:solidFill>
              </a:rPr>
              <a:t>Mona </a:t>
            </a:r>
            <a:r>
              <a:rPr lang="en-US" dirty="0" err="1">
                <a:solidFill>
                  <a:schemeClr val="bg1">
                    <a:lumMod val="50000"/>
                  </a:schemeClr>
                </a:solidFill>
              </a:rPr>
              <a:t>Barmash</a:t>
            </a:r>
            <a:r>
              <a:rPr lang="en-US" dirty="0">
                <a:solidFill>
                  <a:schemeClr val="bg1">
                    <a:lumMod val="50000"/>
                  </a:schemeClr>
                </a:solidFill>
              </a:rPr>
              <a:t> - New Jersey</a:t>
            </a:r>
          </a:p>
          <a:p>
            <a:r>
              <a:rPr lang="en-US" dirty="0">
                <a:solidFill>
                  <a:schemeClr val="bg1">
                    <a:lumMod val="50000"/>
                  </a:schemeClr>
                </a:solidFill>
              </a:rPr>
              <a:t>Marie Hatcher - Connecticut</a:t>
            </a:r>
          </a:p>
          <a:p>
            <a:r>
              <a:rPr lang="en-US" dirty="0">
                <a:solidFill>
                  <a:schemeClr val="bg1">
                    <a:lumMod val="50000"/>
                  </a:schemeClr>
                </a:solidFill>
              </a:rPr>
              <a:t>Tori Smith - Illinois</a:t>
            </a:r>
          </a:p>
          <a:p>
            <a:r>
              <a:rPr lang="en-US" dirty="0">
                <a:solidFill>
                  <a:schemeClr val="bg1">
                    <a:lumMod val="50000"/>
                  </a:schemeClr>
                </a:solidFill>
              </a:rPr>
              <a:t>Kelli Walbridge Carlson - Rhode Island</a:t>
            </a:r>
          </a:p>
          <a:p>
            <a:r>
              <a:rPr lang="en-US" dirty="0">
                <a:solidFill>
                  <a:schemeClr val="bg1">
                    <a:lumMod val="50000"/>
                  </a:schemeClr>
                </a:solidFill>
              </a:rPr>
              <a:t>Amada Rose Adams - Colorado</a:t>
            </a:r>
          </a:p>
          <a:p>
            <a:r>
              <a:rPr lang="en-US" dirty="0">
                <a:solidFill>
                  <a:schemeClr val="bg1">
                    <a:lumMod val="50000"/>
                  </a:schemeClr>
                </a:solidFill>
              </a:rPr>
              <a:t>Meg Allen - Maine</a:t>
            </a:r>
          </a:p>
          <a:p>
            <a:r>
              <a:rPr lang="en-US" dirty="0">
                <a:solidFill>
                  <a:schemeClr val="bg1">
                    <a:lumMod val="50000"/>
                  </a:schemeClr>
                </a:solidFill>
              </a:rPr>
              <a:t>Lindsey Lahr - Oregon</a:t>
            </a:r>
          </a:p>
          <a:p>
            <a:r>
              <a:rPr lang="en-US" dirty="0">
                <a:solidFill>
                  <a:schemeClr val="bg1">
                    <a:lumMod val="50000"/>
                  </a:schemeClr>
                </a:solidFill>
              </a:rPr>
              <a:t>Jim Ferretti - Washington</a:t>
            </a:r>
          </a:p>
          <a:p>
            <a:r>
              <a:rPr lang="en-US" dirty="0">
                <a:solidFill>
                  <a:schemeClr val="bg1">
                    <a:lumMod val="50000"/>
                  </a:schemeClr>
                </a:solidFill>
              </a:rPr>
              <a:t>Amy Elliott Sinclair - Missouri</a:t>
            </a:r>
          </a:p>
          <a:p>
            <a:r>
              <a:rPr lang="en-US" dirty="0">
                <a:solidFill>
                  <a:schemeClr val="bg1">
                    <a:lumMod val="50000"/>
                  </a:schemeClr>
                </a:solidFill>
              </a:rPr>
              <a:t>Jessica </a:t>
            </a:r>
            <a:r>
              <a:rPr lang="en-US" dirty="0" err="1">
                <a:solidFill>
                  <a:schemeClr val="bg1">
                    <a:lumMod val="50000"/>
                  </a:schemeClr>
                </a:solidFill>
              </a:rPr>
              <a:t>Tishar</a:t>
            </a:r>
            <a:r>
              <a:rPr lang="en-US" dirty="0">
                <a:solidFill>
                  <a:schemeClr val="bg1">
                    <a:lumMod val="50000"/>
                  </a:schemeClr>
                </a:solidFill>
              </a:rPr>
              <a:t> Lindberg - Illinois</a:t>
            </a:r>
          </a:p>
          <a:p>
            <a:r>
              <a:rPr lang="en-US" dirty="0">
                <a:solidFill>
                  <a:schemeClr val="bg1">
                    <a:lumMod val="50000"/>
                  </a:schemeClr>
                </a:solidFill>
              </a:rPr>
              <a:t>Rachel Watson Warner - Arizona</a:t>
            </a:r>
          </a:p>
          <a:p>
            <a:r>
              <a:rPr lang="en-US" dirty="0">
                <a:solidFill>
                  <a:schemeClr val="bg1">
                    <a:lumMod val="50000"/>
                  </a:schemeClr>
                </a:solidFill>
              </a:rPr>
              <a:t> </a:t>
            </a:r>
          </a:p>
        </p:txBody>
      </p:sp>
      <p:pic>
        <p:nvPicPr>
          <p:cNvPr id="7" name="Picture 6">
            <a:extLst>
              <a:ext uri="{FF2B5EF4-FFF2-40B4-BE49-F238E27FC236}">
                <a16:creationId xmlns:a16="http://schemas.microsoft.com/office/drawing/2014/main" id="{DCB0B95D-234E-0142-BF9F-0E4BD07F758F}"/>
              </a:ext>
            </a:extLst>
          </p:cNvPr>
          <p:cNvPicPr>
            <a:picLocks noChangeAspect="1"/>
          </p:cNvPicPr>
          <p:nvPr/>
        </p:nvPicPr>
        <p:blipFill>
          <a:blip r:embed="rId3"/>
          <a:stretch>
            <a:fillRect/>
          </a:stretch>
        </p:blipFill>
        <p:spPr>
          <a:xfrm>
            <a:off x="4171669" y="-58846"/>
            <a:ext cx="4996201" cy="6998726"/>
          </a:xfrm>
          <a:prstGeom prst="rect">
            <a:avLst/>
          </a:prstGeom>
        </p:spPr>
      </p:pic>
      <p:pic>
        <p:nvPicPr>
          <p:cNvPr id="8" name="Picture 7">
            <a:extLst>
              <a:ext uri="{FF2B5EF4-FFF2-40B4-BE49-F238E27FC236}">
                <a16:creationId xmlns:a16="http://schemas.microsoft.com/office/drawing/2014/main" id="{D2BABCF8-9F18-E84E-A063-F593CBC52B87}"/>
              </a:ext>
            </a:extLst>
          </p:cNvPr>
          <p:cNvPicPr>
            <a:picLocks noChangeAspect="1"/>
          </p:cNvPicPr>
          <p:nvPr/>
        </p:nvPicPr>
        <p:blipFill>
          <a:blip r:embed="rId4"/>
          <a:stretch>
            <a:fillRect/>
          </a:stretch>
        </p:blipFill>
        <p:spPr>
          <a:xfrm>
            <a:off x="0" y="11517"/>
            <a:ext cx="5143500" cy="6858000"/>
          </a:xfrm>
          <a:prstGeom prst="rect">
            <a:avLst/>
          </a:prstGeom>
        </p:spPr>
      </p:pic>
    </p:spTree>
    <p:extLst>
      <p:ext uri="{BB962C8B-B14F-4D97-AF65-F5344CB8AC3E}">
        <p14:creationId xmlns:p14="http://schemas.microsoft.com/office/powerpoint/2010/main" val="1157434496"/>
      </p:ext>
    </p:extLst>
  </p:cSld>
  <p:clrMapOvr>
    <a:masterClrMapping/>
  </p:clrMapOvr>
  <mc:AlternateContent xmlns:mc="http://schemas.openxmlformats.org/markup-compatibility/2006" xmlns:p14="http://schemas.microsoft.com/office/powerpoint/2010/main">
    <mc:Choice Requires="p14">
      <p:transition spd="slow" p14:dur="1800" advClick="0" advTm="1040">
        <p:fade/>
      </p:transition>
    </mc:Choice>
    <mc:Fallback xmlns="">
      <p:transition xmlns:p14="http://schemas.microsoft.com/office/powerpoint/2010/main" spd="slow" advClick="0" advTm="104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09600"/>
            <a:ext cx="5143500" cy="6858000"/>
          </a:xfrm>
          <a:prstGeom prst="rect">
            <a:avLst/>
          </a:prstGeom>
        </p:spPr>
      </p:pic>
      <p:pic>
        <p:nvPicPr>
          <p:cNvPr id="4" name="Picture 3">
            <a:extLst>
              <a:ext uri="{FF2B5EF4-FFF2-40B4-BE49-F238E27FC236}">
                <a16:creationId xmlns:a16="http://schemas.microsoft.com/office/drawing/2014/main" id="{6CF2325B-560D-2A4B-9BFF-56CA4848CA61}"/>
              </a:ext>
            </a:extLst>
          </p:cNvPr>
          <p:cNvPicPr>
            <a:picLocks noChangeAspect="1"/>
          </p:cNvPicPr>
          <p:nvPr/>
        </p:nvPicPr>
        <p:blipFill>
          <a:blip r:embed="rId4"/>
          <a:stretch>
            <a:fillRect/>
          </a:stretch>
        </p:blipFill>
        <p:spPr>
          <a:xfrm>
            <a:off x="0" y="0"/>
            <a:ext cx="9144000" cy="1648692"/>
          </a:xfrm>
          <a:prstGeom prst="rect">
            <a:avLst/>
          </a:prstGeom>
        </p:spPr>
      </p:pic>
    </p:spTree>
    <p:extLst>
      <p:ext uri="{BB962C8B-B14F-4D97-AF65-F5344CB8AC3E}">
        <p14:creationId xmlns:p14="http://schemas.microsoft.com/office/powerpoint/2010/main" val="138378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7066" y="4419602"/>
            <a:ext cx="8522125" cy="1518708"/>
          </a:xfrm>
        </p:spPr>
        <p:txBody>
          <a:bodyPr>
            <a:normAutofit fontScale="90000"/>
          </a:bodyPr>
          <a:lstStyle/>
          <a:p>
            <a:pPr lvl="1" algn="l" defTabSz="457200" rtl="0"/>
            <a:r>
              <a:rPr lang="en-US" sz="2400" dirty="0"/>
              <a:t>Annamarie Saarinen</a:t>
            </a:r>
            <a:br>
              <a:rPr lang="en-US" sz="2400" dirty="0"/>
            </a:br>
            <a:br>
              <a:rPr lang="en-US" sz="2400" dirty="0"/>
            </a:br>
            <a:br>
              <a:rPr lang="en-US" sz="2400" dirty="0"/>
            </a:br>
            <a:br>
              <a:rPr lang="en-US" sz="2400" dirty="0"/>
            </a:br>
            <a:r>
              <a:rPr lang="en-US" sz="2200" dirty="0"/>
              <a:t>						</a:t>
            </a:r>
            <a:br>
              <a:rPr lang="en-US" sz="2200" dirty="0"/>
            </a:br>
            <a:r>
              <a:rPr lang="en-US" sz="2200" dirty="0"/>
              <a:t>					             </a:t>
            </a:r>
            <a:br>
              <a:rPr lang="en-US" sz="2200" dirty="0"/>
            </a:br>
            <a:r>
              <a:rPr lang="en-US" sz="2200" dirty="0"/>
              <a:t>							</a:t>
            </a:r>
            <a:r>
              <a:rPr lang="en-US" sz="1300" dirty="0">
                <a:hlinkClick r:id="rId3"/>
              </a:rPr>
              <a:t>Annamarie@newbornfoundation.org</a:t>
            </a:r>
            <a:r>
              <a:rPr lang="en-US" sz="1300" dirty="0"/>
              <a:t> </a:t>
            </a:r>
            <a:r>
              <a:rPr lang="en-US" sz="1300" dirty="0">
                <a:solidFill>
                  <a:srgbClr val="7F7F7F"/>
                </a:solidFill>
              </a:rPr>
              <a:t>|  @</a:t>
            </a:r>
            <a:r>
              <a:rPr lang="en-US" sz="1300" dirty="0" err="1">
                <a:solidFill>
                  <a:srgbClr val="7F7F7F"/>
                </a:solidFill>
              </a:rPr>
              <a:t>newbornfdn</a:t>
            </a:r>
            <a:r>
              <a:rPr lang="en-US" sz="1300" dirty="0">
                <a:solidFill>
                  <a:srgbClr val="7F7F7F"/>
                </a:solidFill>
              </a:rPr>
              <a:t> | </a:t>
            </a:r>
            <a:r>
              <a:rPr lang="en-US" sz="1300" dirty="0">
                <a:solidFill>
                  <a:srgbClr val="7F7F7F"/>
                </a:solidFill>
                <a:latin typeface="Gill Sans"/>
                <a:ea typeface="MS PGothic" pitchFamily="34" charset="-128"/>
                <a:cs typeface="Gill Sans"/>
              </a:rPr>
              <a:t>011.612.964.6728</a:t>
            </a:r>
            <a:br>
              <a:rPr lang="en-US" sz="1300" dirty="0">
                <a:solidFill>
                  <a:srgbClr val="7F7F7F"/>
                </a:solidFill>
                <a:latin typeface="Gill Sans"/>
                <a:ea typeface="MS PGothic" pitchFamily="34" charset="-128"/>
                <a:cs typeface="Gill Sans"/>
              </a:rPr>
            </a:br>
            <a:br>
              <a:rPr lang="en-US" sz="1300" dirty="0">
                <a:solidFill>
                  <a:srgbClr val="7F7F7F"/>
                </a:solidFill>
              </a:rPr>
            </a:br>
            <a:r>
              <a:rPr lang="en-US" sz="1600" dirty="0"/>
              <a:t>						</a:t>
            </a:r>
          </a:p>
        </p:txBody>
      </p:sp>
      <p:pic>
        <p:nvPicPr>
          <p:cNvPr id="6" name="Picture Placeholder 5" descr="28f copy.jp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p:pic>
      <p:pic>
        <p:nvPicPr>
          <p:cNvPr id="2" name="Picture 1" descr="IMG00003s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4487" y="0"/>
            <a:ext cx="6969513" cy="4233334"/>
          </a:xfrm>
          <a:prstGeom prst="rect">
            <a:avLst/>
          </a:prstGeom>
        </p:spPr>
      </p:pic>
      <p:pic>
        <p:nvPicPr>
          <p:cNvPr id="3" name="Picture 2" descr="IMG_002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
            <a:ext cx="4639733" cy="5938310"/>
          </a:xfrm>
          <a:prstGeom prst="rect">
            <a:avLst/>
          </a:prstGeom>
        </p:spPr>
      </p:pic>
      <p:pic>
        <p:nvPicPr>
          <p:cNvPr id="9" name="Picture 8" descr="FullSizeRender.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8211" y="-1"/>
            <a:ext cx="8455789" cy="5938311"/>
          </a:xfrm>
          <a:prstGeom prst="rect">
            <a:avLst/>
          </a:prstGeom>
        </p:spPr>
      </p:pic>
      <p:pic>
        <p:nvPicPr>
          <p:cNvPr id="11" name="Picture 10" descr="FullSizeRender.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799" y="-53843"/>
            <a:ext cx="7772401" cy="5992154"/>
          </a:xfrm>
          <a:prstGeom prst="rect">
            <a:avLst/>
          </a:prstGeom>
        </p:spPr>
      </p:pic>
    </p:spTree>
    <p:extLst>
      <p:ext uri="{BB962C8B-B14F-4D97-AF65-F5344CB8AC3E}">
        <p14:creationId xmlns:p14="http://schemas.microsoft.com/office/powerpoint/2010/main" val="675906753"/>
      </p:ext>
    </p:extLst>
  </p:cSld>
  <p:clrMapOvr>
    <a:masterClrMapping/>
  </p:clrMapOvr>
  <mc:AlternateContent xmlns:mc="http://schemas.openxmlformats.org/markup-compatibility/2006" xmlns:p14="http://schemas.microsoft.com/office/powerpoint/2010/main">
    <mc:Choice Requires="p14">
      <p:transition spd="slow" p14:dur="2000" advTm="10680"/>
    </mc:Choice>
    <mc:Fallback xmlns="">
      <p:transition xmlns:p14="http://schemas.microsoft.com/office/powerpoint/2010/main" spd="slow" advTm="106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pic>
        <p:nvPicPr>
          <p:cNvPr id="13" name="Picture 12" descr="Timeline_Graphic_01101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927" y="119869"/>
            <a:ext cx="5427632" cy="645858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5206" y="2624550"/>
            <a:ext cx="4483686" cy="367435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5205" y="542081"/>
            <a:ext cx="3999591" cy="1802922"/>
          </a:xfrm>
          <a:prstGeom prst="rect">
            <a:avLst/>
          </a:prstGeom>
        </p:spPr>
      </p:pic>
      <p:sp>
        <p:nvSpPr>
          <p:cNvPr id="7" name="TextBox 6"/>
          <p:cNvSpPr txBox="1"/>
          <p:nvPr/>
        </p:nvSpPr>
        <p:spPr>
          <a:xfrm>
            <a:off x="143435" y="6024282"/>
            <a:ext cx="2462552" cy="80354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87987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7" name="TextBox 6"/>
          <p:cNvSpPr txBox="1"/>
          <p:nvPr/>
        </p:nvSpPr>
        <p:spPr>
          <a:xfrm>
            <a:off x="143435" y="6024282"/>
            <a:ext cx="2462552" cy="803542"/>
          </a:xfrm>
          <a:prstGeom prst="rect">
            <a:avLst/>
          </a:prstGeom>
          <a:solidFill>
            <a:schemeClr val="bg1"/>
          </a:solidFill>
        </p:spPr>
        <p:txBody>
          <a:bodyPr wrap="square" rtlCol="0">
            <a:spAutoFit/>
          </a:bodyPr>
          <a:lstStyle/>
          <a:p>
            <a:endParaRPr lang="en-US"/>
          </a:p>
        </p:txBody>
      </p:sp>
      <p:pic>
        <p:nvPicPr>
          <p:cNvPr id="4" name="Picture 3">
            <a:extLst>
              <a:ext uri="{FF2B5EF4-FFF2-40B4-BE49-F238E27FC236}">
                <a16:creationId xmlns:a16="http://schemas.microsoft.com/office/drawing/2014/main" id="{5399A303-62DA-1142-BA61-376DBDE517C3}"/>
              </a:ext>
            </a:extLst>
          </p:cNvPr>
          <p:cNvPicPr>
            <a:picLocks noChangeAspect="1"/>
          </p:cNvPicPr>
          <p:nvPr/>
        </p:nvPicPr>
        <p:blipFill>
          <a:blip r:embed="rId3"/>
          <a:stretch>
            <a:fillRect/>
          </a:stretch>
        </p:blipFill>
        <p:spPr>
          <a:xfrm>
            <a:off x="14731" y="271081"/>
            <a:ext cx="9129269" cy="6390488"/>
          </a:xfrm>
          <a:prstGeom prst="rect">
            <a:avLst/>
          </a:prstGeom>
        </p:spPr>
      </p:pic>
    </p:spTree>
    <p:extLst>
      <p:ext uri="{BB962C8B-B14F-4D97-AF65-F5344CB8AC3E}">
        <p14:creationId xmlns:p14="http://schemas.microsoft.com/office/powerpoint/2010/main" val="373228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30904" y="4178305"/>
            <a:ext cx="184666" cy="369332"/>
          </a:xfrm>
          <a:prstGeom prst="rect">
            <a:avLst/>
          </a:prstGeom>
          <a:noFill/>
        </p:spPr>
        <p:txBody>
          <a:bodyPr wrap="none" rtlCol="0">
            <a:spAutoFit/>
          </a:bodyPr>
          <a:lstStyle/>
          <a:p>
            <a:endParaRPr lang="en-US" dirty="0"/>
          </a:p>
        </p:txBody>
      </p:sp>
      <p:sp>
        <p:nvSpPr>
          <p:cNvPr id="7" name="TextBox 6"/>
          <p:cNvSpPr txBox="1"/>
          <p:nvPr/>
        </p:nvSpPr>
        <p:spPr>
          <a:xfrm>
            <a:off x="143435" y="6024282"/>
            <a:ext cx="2462552" cy="803542"/>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9F2A8949-BCC2-BF4F-BFB5-4DAA70061F8B}"/>
              </a:ext>
            </a:extLst>
          </p:cNvPr>
          <p:cNvSpPr txBox="1"/>
          <p:nvPr/>
        </p:nvSpPr>
        <p:spPr>
          <a:xfrm>
            <a:off x="278968" y="356461"/>
            <a:ext cx="6843727" cy="830997"/>
          </a:xfrm>
          <a:prstGeom prst="rect">
            <a:avLst/>
          </a:prstGeom>
          <a:noFill/>
        </p:spPr>
        <p:txBody>
          <a:bodyPr wrap="square" rtlCol="0">
            <a:spAutoFit/>
          </a:bodyPr>
          <a:lstStyle/>
          <a:p>
            <a:r>
              <a:rPr lang="en-US" sz="2800" dirty="0">
                <a:solidFill>
                  <a:schemeClr val="accent2"/>
                </a:solidFill>
              </a:rPr>
              <a:t>Newborn CCHD Screening</a:t>
            </a:r>
          </a:p>
          <a:p>
            <a:r>
              <a:rPr lang="en-US" sz="2000" dirty="0">
                <a:solidFill>
                  <a:schemeClr val="accent2"/>
                </a:solidFill>
              </a:rPr>
              <a:t>2009 – 2014 Circle of Advocacy (and so many more!!)</a:t>
            </a:r>
          </a:p>
        </p:txBody>
      </p:sp>
      <p:pic>
        <p:nvPicPr>
          <p:cNvPr id="4" name="Picture 3">
            <a:extLst>
              <a:ext uri="{FF2B5EF4-FFF2-40B4-BE49-F238E27FC236}">
                <a16:creationId xmlns:a16="http://schemas.microsoft.com/office/drawing/2014/main" id="{6DDFF483-E722-5C4B-B0B4-87BA927BCF71}"/>
              </a:ext>
            </a:extLst>
          </p:cNvPr>
          <p:cNvPicPr>
            <a:picLocks noChangeAspect="1"/>
          </p:cNvPicPr>
          <p:nvPr/>
        </p:nvPicPr>
        <p:blipFill>
          <a:blip r:embed="rId3"/>
          <a:stretch>
            <a:fillRect/>
          </a:stretch>
        </p:blipFill>
        <p:spPr>
          <a:xfrm>
            <a:off x="0" y="1716016"/>
            <a:ext cx="9144000" cy="5141984"/>
          </a:xfrm>
          <a:prstGeom prst="rect">
            <a:avLst/>
          </a:prstGeom>
        </p:spPr>
      </p:pic>
    </p:spTree>
    <p:extLst>
      <p:ext uri="{BB962C8B-B14F-4D97-AF65-F5344CB8AC3E}">
        <p14:creationId xmlns:p14="http://schemas.microsoft.com/office/powerpoint/2010/main" val="580962614"/>
      </p:ext>
    </p:extLst>
  </p:cSld>
  <p:clrMapOvr>
    <a:masterClrMapping/>
  </p:clrMapOvr>
</p:sld>
</file>

<file path=ppt/theme/theme1.xml><?xml version="1.0" encoding="utf-8"?>
<a:theme xmlns:a="http://schemas.openxmlformats.org/drawingml/2006/main" name="Office Theme">
  <a:themeElements>
    <a:clrScheme name="Custom 3">
      <a:dk1>
        <a:srgbClr val="3E2A28"/>
      </a:dk1>
      <a:lt1>
        <a:sysClr val="window" lastClr="FFFFFF"/>
      </a:lt1>
      <a:dk2>
        <a:srgbClr val="698377"/>
      </a:dk2>
      <a:lt2>
        <a:srgbClr val="EEECE1"/>
      </a:lt2>
      <a:accent1>
        <a:srgbClr val="698377"/>
      </a:accent1>
      <a:accent2>
        <a:srgbClr val="DF5900"/>
      </a:accent2>
      <a:accent3>
        <a:srgbClr val="3E2A28"/>
      </a:accent3>
      <a:accent4>
        <a:srgbClr val="684644"/>
      </a:accent4>
      <a:accent5>
        <a:srgbClr val="7E9D91"/>
      </a:accent5>
      <a:accent6>
        <a:srgbClr val="FF6601"/>
      </a:accent6>
      <a:hlink>
        <a:srgbClr val="DF5900"/>
      </a:hlink>
      <a:folHlink>
        <a:srgbClr val="DF5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10649</TotalTime>
  <Words>2355</Words>
  <Application>Microsoft Macintosh PowerPoint</Application>
  <PresentationFormat>On-screen Show (4:3)</PresentationFormat>
  <Paragraphs>516</Paragraphs>
  <Slides>63</Slides>
  <Notes>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MS PGothic</vt:lpstr>
      <vt:lpstr>MS PGothic</vt:lpstr>
      <vt:lpstr>宋体</vt:lpstr>
      <vt:lpstr>Arial</vt:lpstr>
      <vt:lpstr>Arial</vt:lpstr>
      <vt:lpstr>Avenir Medium</vt:lpstr>
      <vt:lpstr>Calibri</vt:lpstr>
      <vt:lpstr>Cambria</vt:lpstr>
      <vt:lpstr>Gill Sans</vt:lpstr>
      <vt:lpstr>Office Theme</vt:lpstr>
      <vt:lpstr>Newborn CCHD Screening Impact + Advocacy + Global Reach</vt:lpstr>
      <vt:lpstr>Newborn CCHD Screening Impact + Advocacy + Global 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Newborn Pulse Oximetry Screening What are we looking for? </vt:lpstr>
      <vt:lpstr>PowerPoint Presentation</vt:lpstr>
      <vt:lpstr>PowerPoint Presentation</vt:lpstr>
      <vt:lpstr>            </vt:lpstr>
      <vt:lpstr>PowerPoint Presentation</vt:lpstr>
      <vt:lpstr>PowerPoint Presentation</vt:lpstr>
      <vt:lpstr>Newborn Pulse Oximetry Screening The Body of Evidence</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Landscape/Surveys BORN Project Sichuan Province (Phase 1)</vt:lpstr>
      <vt:lpstr>Inclusion Criteria BORN Project Sichuan Province</vt:lpstr>
      <vt:lpstr>Project Landscape BORN Project Sichuan Province </vt:lpstr>
      <vt:lpstr>Challenges Going In BORN Project Sichuan Province – Project Hospital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Demographic and Clinical Characteristics BORN Project Sichuan Province</vt:lpstr>
      <vt:lpstr>PowerPoint Presentation</vt:lpstr>
      <vt:lpstr>PowerPoint Presentation</vt:lpstr>
      <vt:lpstr>PowerPoint Presentation</vt:lpstr>
      <vt:lpstr>PowerPoint Presentation</vt:lpstr>
      <vt:lpstr>Acknowledgements</vt:lpstr>
      <vt:lpstr>PowerPoint Presentation</vt:lpstr>
      <vt:lpstr>PowerPoint Presentation</vt:lpstr>
      <vt:lpstr>PowerPoint Presentation</vt:lpstr>
      <vt:lpstr>PowerPoint Presentation</vt:lpstr>
      <vt:lpstr>Annamarie Saarinen                                     Annamarie@newbornfoundation.org |  @newbornfdn | 011.612.964.6728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Growing Needs Use Care: reportable conditions and access    Growing Needs is a comprehensive, multi-center pilot project designed to implement a system that establishes an interoperable newborn electronic birth notification, starting with the first clinical health data gathered at birth – including point of care pulse oximetry screening results.       </dc:title>
  <dc:creator>Jim Bialick</dc:creator>
  <cp:lastModifiedBy>Paul Saarinen</cp:lastModifiedBy>
  <cp:revision>264</cp:revision>
  <dcterms:created xsi:type="dcterms:W3CDTF">2011-11-30T17:02:46Z</dcterms:created>
  <dcterms:modified xsi:type="dcterms:W3CDTF">2018-09-21T14:52:01Z</dcterms:modified>
</cp:coreProperties>
</file>