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4012" r:id="rId2"/>
  </p:sldMasterIdLst>
  <p:notesMasterIdLst>
    <p:notesMasterId r:id="rId12"/>
  </p:notesMasterIdLst>
  <p:sldIdLst>
    <p:sldId id="445" r:id="rId3"/>
    <p:sldId id="446" r:id="rId4"/>
    <p:sldId id="447" r:id="rId5"/>
    <p:sldId id="448" r:id="rId6"/>
    <p:sldId id="455" r:id="rId7"/>
    <p:sldId id="456" r:id="rId8"/>
    <p:sldId id="452" r:id="rId9"/>
    <p:sldId id="453" r:id="rId10"/>
    <p:sldId id="454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E8"/>
    <a:srgbClr val="DA291C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652" autoAdjust="0"/>
  </p:normalViewPr>
  <p:slideViewPr>
    <p:cSldViewPr>
      <p:cViewPr>
        <p:scale>
          <a:sx n="60" d="100"/>
          <a:sy n="60" d="100"/>
        </p:scale>
        <p:origin x="-1422" y="-246"/>
      </p:cViewPr>
      <p:guideLst>
        <p:guide orient="horz" pos="595"/>
        <p:guide orient="horz" pos="1661"/>
        <p:guide orient="horz" pos="4156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23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7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72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7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66304-9724-45CC-9BE7-E22EF57DD8F5}" type="datetimeFigureOut">
              <a:rPr lang="en-US" smtClean="0">
                <a:solidFill>
                  <a:prstClr val="black"/>
                </a:solidFill>
              </a:rPr>
              <a:pPr/>
              <a:t>9/13/2018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9097C-EE31-4337-A0E6-18822A0828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73325"/>
            <a:ext cx="1828436" cy="12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51" r:id="rId2"/>
    <p:sldLayoutId id="2147483953" r:id="rId3"/>
    <p:sldLayoutId id="2147483954" r:id="rId4"/>
    <p:sldLayoutId id="214748396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HD CHL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" y="6172200"/>
            <a:ext cx="2438400" cy="6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Critical Congenital Heart Disease </a:t>
            </a:r>
            <a:r>
              <a:rPr lang="en-US" sz="2800" dirty="0" smtClean="0"/>
              <a:t>Newborn Screening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Recognizing U.S. Successes and Identifying </a:t>
            </a:r>
            <a:r>
              <a:rPr lang="en-US" sz="2800" dirty="0" smtClean="0"/>
              <a:t>Next Steps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Welcome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88940"/>
            <a:ext cx="3419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8026"/>
            <a:ext cx="23526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73477"/>
            <a:ext cx="35845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6952"/>
            <a:ext cx="1905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625417"/>
            <a:ext cx="3650845" cy="7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Critical Congenital Heart Disease </a:t>
            </a:r>
            <a:r>
              <a:rPr lang="en-US" sz="2800" dirty="0" smtClean="0"/>
              <a:t>Newborn Screening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Recognizing U.S. Successes and Identifying 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656" y="1700808"/>
            <a:ext cx="28273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Scientific Committee</a:t>
            </a:r>
          </a:p>
          <a:p>
            <a:pPr algn="ctr"/>
            <a:r>
              <a:rPr lang="en-US" sz="2400" dirty="0" smtClean="0"/>
              <a:t>Andrew Ewer</a:t>
            </a:r>
          </a:p>
          <a:p>
            <a:pPr algn="ctr"/>
            <a:r>
              <a:rPr lang="en-US" sz="2400" dirty="0" smtClean="0"/>
              <a:t>Lisa Hom</a:t>
            </a:r>
          </a:p>
          <a:p>
            <a:pPr algn="ctr"/>
            <a:r>
              <a:rPr lang="en-US" sz="2400" dirty="0" smtClean="0"/>
              <a:t>Gerard Martin</a:t>
            </a:r>
          </a:p>
          <a:p>
            <a:pPr algn="ctr"/>
            <a:r>
              <a:rPr lang="en-US" sz="2400" dirty="0" smtClean="0"/>
              <a:t>Matt Oster</a:t>
            </a:r>
          </a:p>
          <a:p>
            <a:pPr algn="ctr"/>
            <a:r>
              <a:rPr lang="en-US" sz="2400" dirty="0" smtClean="0"/>
              <a:t>Amy </a:t>
            </a:r>
            <a:r>
              <a:rPr lang="en-US" sz="2400" dirty="0" err="1" smtClean="0"/>
              <a:t>Gaviglio</a:t>
            </a:r>
            <a:endParaRPr lang="en-US" sz="2400" dirty="0" smtClean="0"/>
          </a:p>
          <a:p>
            <a:pPr algn="ctr"/>
            <a:r>
              <a:rPr lang="en-US" sz="2400" dirty="0"/>
              <a:t>Annamarie </a:t>
            </a:r>
            <a:r>
              <a:rPr lang="en-US" sz="2400" dirty="0" smtClean="0"/>
              <a:t>Saarinen</a:t>
            </a:r>
          </a:p>
          <a:p>
            <a:pPr algn="ctr"/>
            <a:r>
              <a:rPr lang="en-US" sz="2400" dirty="0" smtClean="0"/>
              <a:t>Sikha Singh</a:t>
            </a:r>
          </a:p>
          <a:p>
            <a:pPr algn="ctr"/>
            <a:r>
              <a:rPr lang="en-US" sz="2400" dirty="0" smtClean="0"/>
              <a:t>Marci Sontag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66820" y="1669095"/>
            <a:ext cx="21707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Staff Support</a:t>
            </a:r>
          </a:p>
          <a:p>
            <a:pPr algn="ctr"/>
            <a:r>
              <a:rPr lang="en-US" sz="2400" dirty="0" smtClean="0"/>
              <a:t>Vivian Thorne</a:t>
            </a:r>
            <a:br>
              <a:rPr lang="en-US" sz="2400" dirty="0" smtClean="0"/>
            </a:br>
            <a:r>
              <a:rPr lang="en-US" sz="2400" dirty="0" smtClean="0"/>
              <a:t>Olivia Kranz</a:t>
            </a:r>
          </a:p>
          <a:p>
            <a:pPr algn="ctr"/>
            <a:r>
              <a:rPr lang="en-US" sz="2400" dirty="0" smtClean="0"/>
              <a:t>Lucas Sanders</a:t>
            </a:r>
          </a:p>
          <a:p>
            <a:pPr algn="ctr"/>
            <a:r>
              <a:rPr lang="en-US" sz="2400" dirty="0" err="1" smtClean="0"/>
              <a:t>Calaia</a:t>
            </a:r>
            <a:r>
              <a:rPr lang="en-US" sz="2400" dirty="0" smtClean="0"/>
              <a:t> Jackson</a:t>
            </a:r>
          </a:p>
          <a:p>
            <a:pPr algn="ctr"/>
            <a:r>
              <a:rPr lang="en-US" sz="2400" dirty="0" smtClean="0"/>
              <a:t>John Ponzio</a:t>
            </a:r>
          </a:p>
          <a:p>
            <a:pPr algn="ctr"/>
            <a:r>
              <a:rPr lang="en-US" sz="2400" dirty="0" smtClean="0"/>
              <a:t>Lindsey Nadeau</a:t>
            </a:r>
          </a:p>
          <a:p>
            <a:pPr algn="ctr"/>
            <a:r>
              <a:rPr lang="en-US" sz="2400" dirty="0" smtClean="0"/>
              <a:t>John Ponzio</a:t>
            </a:r>
          </a:p>
          <a:p>
            <a:pPr algn="ctr"/>
            <a:r>
              <a:rPr lang="en-US" sz="2400" dirty="0" smtClean="0"/>
              <a:t>Beverly Hayes</a:t>
            </a:r>
          </a:p>
          <a:p>
            <a:pPr algn="ctr"/>
            <a:r>
              <a:rPr lang="en-US" sz="2400" dirty="0" smtClean="0"/>
              <a:t>Erin Darby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" y="5383213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Critical Congenital Heart Disease </a:t>
            </a:r>
            <a:r>
              <a:rPr lang="en-US" sz="2800" dirty="0" smtClean="0"/>
              <a:t>Newborn Screening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Recognizing U.S. Successes and Identifying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0331" y="135554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Participants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245" y="1799680"/>
            <a:ext cx="17719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Associations</a:t>
            </a:r>
          </a:p>
          <a:p>
            <a:pPr algn="ctr"/>
            <a:r>
              <a:rPr lang="en-US" sz="2400" dirty="0" smtClean="0"/>
              <a:t>AAP</a:t>
            </a:r>
          </a:p>
          <a:p>
            <a:pPr algn="ctr"/>
            <a:r>
              <a:rPr lang="en-US" sz="2400" dirty="0" smtClean="0"/>
              <a:t>ACC</a:t>
            </a:r>
            <a:br>
              <a:rPr lang="en-US" sz="2400" dirty="0" smtClean="0"/>
            </a:br>
            <a:r>
              <a:rPr lang="en-US" sz="2400" dirty="0" smtClean="0"/>
              <a:t>AHA</a:t>
            </a:r>
          </a:p>
          <a:p>
            <a:pPr algn="ctr"/>
            <a:r>
              <a:rPr lang="en-US" sz="2400" dirty="0" smtClean="0"/>
              <a:t>ACMG</a:t>
            </a:r>
            <a:br>
              <a:rPr lang="en-US" sz="2400" dirty="0" smtClean="0"/>
            </a:br>
            <a:r>
              <a:rPr lang="en-US" sz="2400" dirty="0" smtClean="0"/>
              <a:t>JCCHD</a:t>
            </a:r>
          </a:p>
          <a:p>
            <a:pPr algn="ctr"/>
            <a:r>
              <a:rPr lang="en-US" sz="2400" dirty="0" smtClean="0"/>
              <a:t>APHL</a:t>
            </a:r>
          </a:p>
          <a:p>
            <a:pPr algn="ctr"/>
            <a:r>
              <a:rPr lang="en-US" sz="2400" dirty="0" smtClean="0"/>
              <a:t>ABP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6368" y="1779624"/>
            <a:ext cx="1415517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Gov’t Org</a:t>
            </a:r>
          </a:p>
          <a:p>
            <a:pPr algn="ctr"/>
            <a:r>
              <a:rPr lang="en-US" sz="2400" dirty="0" smtClean="0"/>
              <a:t>NIH</a:t>
            </a:r>
          </a:p>
          <a:p>
            <a:pPr algn="ctr"/>
            <a:r>
              <a:rPr lang="en-US" sz="2400" dirty="0" smtClean="0"/>
              <a:t>FDA</a:t>
            </a:r>
          </a:p>
          <a:p>
            <a:pPr algn="ctr"/>
            <a:r>
              <a:rPr lang="en-US" sz="2400" dirty="0" smtClean="0"/>
              <a:t>CDC</a:t>
            </a:r>
          </a:p>
          <a:p>
            <a:pPr algn="ctr"/>
            <a:r>
              <a:rPr lang="en-US" sz="2400" dirty="0" smtClean="0"/>
              <a:t>HRSA</a:t>
            </a:r>
          </a:p>
          <a:p>
            <a:pPr algn="ctr"/>
            <a:r>
              <a:rPr lang="en-US" sz="2400" dirty="0" smtClean="0"/>
              <a:t>AHRQ</a:t>
            </a:r>
          </a:p>
          <a:p>
            <a:pPr algn="ctr"/>
            <a:r>
              <a:rPr lang="en-US" sz="2400" dirty="0" smtClean="0"/>
              <a:t>ACHDNC</a:t>
            </a:r>
          </a:p>
          <a:p>
            <a:pPr algn="ctr"/>
            <a:r>
              <a:rPr lang="en-US" sz="2400" dirty="0" smtClean="0"/>
              <a:t>DOH’s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91885" y="1775333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Industry</a:t>
            </a:r>
          </a:p>
          <a:p>
            <a:pPr algn="ctr"/>
            <a:r>
              <a:rPr lang="en-US" sz="2400" dirty="0" smtClean="0"/>
              <a:t>Masimo</a:t>
            </a:r>
          </a:p>
          <a:p>
            <a:pPr algn="ctr"/>
            <a:r>
              <a:rPr lang="en-US" sz="2400" dirty="0" smtClean="0"/>
              <a:t>Covidien</a:t>
            </a:r>
          </a:p>
          <a:p>
            <a:pPr algn="ctr"/>
            <a:r>
              <a:rPr lang="en-US" sz="2400" dirty="0" smtClean="0"/>
              <a:t>Oz Systems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85149" y="1760259"/>
            <a:ext cx="28434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Advocacy Groups</a:t>
            </a:r>
          </a:p>
          <a:p>
            <a:pPr algn="ctr"/>
            <a:r>
              <a:rPr lang="en-US" sz="2400" dirty="0" smtClean="0"/>
              <a:t>PCHA</a:t>
            </a:r>
          </a:p>
          <a:p>
            <a:pPr algn="ctr"/>
            <a:r>
              <a:rPr lang="en-US" sz="2400" dirty="0" smtClean="0"/>
              <a:t>CHIN</a:t>
            </a:r>
          </a:p>
          <a:p>
            <a:pPr algn="ctr"/>
            <a:r>
              <a:rPr lang="en-US" sz="2400" dirty="0" smtClean="0"/>
              <a:t>March of Dimes</a:t>
            </a:r>
          </a:p>
          <a:p>
            <a:pPr algn="ctr"/>
            <a:r>
              <a:rPr lang="en-US" sz="2400" dirty="0" smtClean="0"/>
              <a:t>Newborn Foundation</a:t>
            </a:r>
          </a:p>
          <a:p>
            <a:pPr algn="ctr"/>
            <a:r>
              <a:rPr lang="en-US" sz="2400" dirty="0" smtClean="0"/>
              <a:t>ACHA</a:t>
            </a:r>
          </a:p>
          <a:p>
            <a:pPr algn="ctr"/>
            <a:r>
              <a:rPr lang="en-US" sz="2400" dirty="0" smtClean="0"/>
              <a:t>Baby’s First Test</a:t>
            </a:r>
          </a:p>
          <a:p>
            <a:pPr algn="ctr"/>
            <a:r>
              <a:rPr lang="en-US" sz="2400" dirty="0" smtClean="0"/>
              <a:t>Mended Little Hearts</a:t>
            </a:r>
          </a:p>
          <a:p>
            <a:pPr algn="ctr"/>
            <a:r>
              <a:rPr lang="en-US" sz="2400" dirty="0" smtClean="0"/>
              <a:t>Bless Her Heart</a:t>
            </a:r>
          </a:p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409220"/>
            <a:ext cx="1916205" cy="144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1536" y="4853322"/>
            <a:ext cx="6275348" cy="6001643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r>
              <a:rPr lang="en-US" sz="2400" b="1" u="sng" dirty="0" smtClean="0"/>
              <a:t>Hospitals</a:t>
            </a:r>
          </a:p>
          <a:p>
            <a:r>
              <a:rPr lang="en-US" sz="2400" dirty="0" smtClean="0"/>
              <a:t>Birmingham</a:t>
            </a:r>
          </a:p>
          <a:p>
            <a:r>
              <a:rPr lang="en-US" sz="2400" dirty="0" smtClean="0"/>
              <a:t>UCLA</a:t>
            </a:r>
          </a:p>
          <a:p>
            <a:r>
              <a:rPr lang="en-US" sz="2400" dirty="0" smtClean="0"/>
              <a:t>Boston</a:t>
            </a:r>
          </a:p>
          <a:p>
            <a:r>
              <a:rPr lang="en-US" sz="2400" dirty="0" smtClean="0"/>
              <a:t>Loma Linda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Nemours</a:t>
            </a:r>
          </a:p>
          <a:p>
            <a:r>
              <a:rPr lang="en-US" sz="2400" dirty="0" err="1" smtClean="0"/>
              <a:t>Montfiore</a:t>
            </a:r>
            <a:endParaRPr lang="en-US" sz="2400" dirty="0" smtClean="0"/>
          </a:p>
          <a:p>
            <a:r>
              <a:rPr lang="en-US" sz="2400" dirty="0" smtClean="0"/>
              <a:t>Mayo Clinic</a:t>
            </a:r>
          </a:p>
          <a:p>
            <a:r>
              <a:rPr lang="en-US" sz="2400" dirty="0" smtClean="0"/>
              <a:t>Nationwide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Minnesota</a:t>
            </a:r>
          </a:p>
          <a:p>
            <a:r>
              <a:rPr lang="en-US" sz="2400" dirty="0" smtClean="0"/>
              <a:t>Hofstra</a:t>
            </a:r>
            <a:endParaRPr lang="en-US" sz="2400" dirty="0"/>
          </a:p>
          <a:p>
            <a:r>
              <a:rPr lang="en-US" sz="2400" dirty="0" smtClean="0"/>
              <a:t>HCA</a:t>
            </a:r>
          </a:p>
          <a:p>
            <a:r>
              <a:rPr lang="en-US" sz="2400" dirty="0" smtClean="0"/>
              <a:t>Sibley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Pediatrix</a:t>
            </a:r>
            <a:r>
              <a:rPr lang="en-US" sz="2400" dirty="0" smtClean="0"/>
              <a:t> Medical</a:t>
            </a:r>
          </a:p>
          <a:p>
            <a:r>
              <a:rPr lang="en-US" sz="2400" dirty="0" smtClean="0"/>
              <a:t>Utah</a:t>
            </a:r>
          </a:p>
          <a:p>
            <a:r>
              <a:rPr lang="en-US" sz="2400" dirty="0" smtClean="0"/>
              <a:t>Seattle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57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GAPS Discussion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59732" y="2024844"/>
            <a:ext cx="48981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&amp;Quality Improvement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Minimum Data 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QI Efforts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Equity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80" y="1160748"/>
            <a:ext cx="6338908" cy="54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7598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0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GAPS Discussion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59732" y="2024844"/>
            <a:ext cx="49911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&amp; Quality Improvement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Minimum Data 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QI Efforts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Equity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023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GAPS Discussion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43708" y="2240868"/>
            <a:ext cx="43356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Protocol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Rescreens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Timing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LVOTO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Special Populations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GAPS Discussion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43330" y="2168860"/>
            <a:ext cx="6105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Global implications/efforts 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Role and Goals of CCHD Screening relevant in less developed countries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is the US role in Global effort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5383213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Wrap-up/Discuss Meeting Outcomes 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262"/>
            <a:ext cx="19383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Hottest LBW CVS March 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Templa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8919</TotalTime>
  <Words>157</Words>
  <Application>Microsoft Office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4_Hottest LBW CVS March  2016</vt:lpstr>
      <vt:lpstr>Powerpoint Template Logo</vt:lpstr>
      <vt:lpstr>Critical Congenital Heart Disease Newborn Screening:  Recognizing U.S. Successes and Identifying Next Steps  Welcome  </vt:lpstr>
      <vt:lpstr>Critical Congenital Heart Disease Newborn Screening:  Recognizing U.S. Successes and Identifying Next Steps</vt:lpstr>
      <vt:lpstr>Critical Congenital Heart Disease Newborn Screening:  Recognizing U.S. Successes and Identifying Next Steps</vt:lpstr>
      <vt:lpstr>GAPS Discussion</vt:lpstr>
      <vt:lpstr>PowerPoint Presentation</vt:lpstr>
      <vt:lpstr>GAPS Discussion</vt:lpstr>
      <vt:lpstr>GAPS Discussion</vt:lpstr>
      <vt:lpstr>GAPS Discussion</vt:lpstr>
      <vt:lpstr>Wrap-up/Discuss Meeting Outcomes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MARTIN, GERARD</cp:lastModifiedBy>
  <cp:revision>215</cp:revision>
  <cp:lastPrinted>2016-06-20T16:03:30Z</cp:lastPrinted>
  <dcterms:created xsi:type="dcterms:W3CDTF">2013-09-09T17:55:02Z</dcterms:created>
  <dcterms:modified xsi:type="dcterms:W3CDTF">2018-09-13T22:28:58Z</dcterms:modified>
</cp:coreProperties>
</file>